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0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0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649" b="20399"/>
          <a:stretch>
            <a:fillRect/>
          </a:stretch>
        </p:blipFill>
        <p:spPr bwMode="auto">
          <a:xfrm>
            <a:off x="3398838" y="2036001"/>
            <a:ext cx="2232025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79773"/>
            <a:ext cx="7772400" cy="799096"/>
          </a:xfrm>
        </p:spPr>
        <p:txBody>
          <a:bodyPr anchor="b">
            <a:normAutofit/>
          </a:bodyPr>
          <a:lstStyle>
            <a:lvl1pPr algn="ctr">
              <a:defRPr sz="4400" i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4562" y="4056666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94E9A2-75EC-4726-9545-0ED688BEFA61}" type="datetime1">
              <a:rPr lang="en-US"/>
              <a:pPr>
                <a:defRPr/>
              </a:pPr>
              <a:t>5/27/2025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solidFill>
                  <a:srgbClr val="333031"/>
                </a:solidFill>
              </a:defRPr>
            </a:lvl1pPr>
          </a:lstStyle>
          <a:p>
            <a:pPr>
              <a:defRPr/>
            </a:pPr>
            <a:fld id="{B49BAB30-1C00-4C3C-9631-A6652DD6F0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465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4393" y="1018808"/>
            <a:ext cx="7886700" cy="4351338"/>
          </a:xfrm>
        </p:spPr>
        <p:txBody>
          <a:bodyPr/>
          <a:lstStyle>
            <a:lvl1pPr>
              <a:spcBef>
                <a:spcPts val="300"/>
              </a:spcBef>
              <a:defRPr/>
            </a:lvl1pPr>
            <a:lvl2pPr marL="461963" indent="-231775">
              <a:spcBef>
                <a:spcPts val="300"/>
              </a:spcBef>
              <a:buFont typeface="Calibri" panose="020F0502020204030204" pitchFamily="34" charset="0"/>
              <a:buChar char="―"/>
              <a:defRPr/>
            </a:lvl2pPr>
            <a:lvl3pPr>
              <a:spcBef>
                <a:spcPts val="300"/>
              </a:spcBef>
              <a:defRPr/>
            </a:lvl3pPr>
            <a:lvl4pPr>
              <a:spcBef>
                <a:spcPts val="300"/>
              </a:spcBef>
              <a:defRPr/>
            </a:lvl4pPr>
            <a:lvl5pPr>
              <a:spcBef>
                <a:spcPts val="300"/>
              </a:spcBef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39A82-C52F-4E36-8184-ABBB9B348C93}" type="datetime1">
              <a:rPr lang="en-US"/>
              <a:pPr>
                <a:defRPr/>
              </a:pPr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493768-A030-4E4D-AD5F-FEB6A65D35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915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899BAA-6CC8-4320-A439-41CB42747C73}" type="datetime1">
              <a:rPr lang="en-US"/>
              <a:pPr>
                <a:defRPr/>
              </a:pPr>
              <a:t>5/27/2025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142163" y="6538913"/>
            <a:ext cx="2057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397691-9F3F-433E-B84B-5F214A8C22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228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B213C-C423-49D3-AD5A-2B87E6665887}" type="datetime1">
              <a:rPr lang="en-US" smtClean="0"/>
              <a:t>5/27/2025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73C2-25DE-49DF-AD62-D9F98B5C40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977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93763" y="-227013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987425"/>
            <a:ext cx="7886700" cy="573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D2F6B6A-9D96-4B47-9F32-191612FB381B}" type="datetime1">
              <a:rPr lang="en-US"/>
              <a:pPr>
                <a:defRPr/>
              </a:pPr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1030" name="Picture 6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649" b="20399"/>
          <a:stretch>
            <a:fillRect/>
          </a:stretch>
        </p:blipFill>
        <p:spPr bwMode="auto">
          <a:xfrm>
            <a:off x="11113" y="77788"/>
            <a:ext cx="89852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 userDrawn="1"/>
        </p:nvCxnSpPr>
        <p:spPr>
          <a:xfrm flipV="1">
            <a:off x="989013" y="739775"/>
            <a:ext cx="7351712" cy="7938"/>
          </a:xfrm>
          <a:prstGeom prst="line">
            <a:avLst/>
          </a:prstGeom>
          <a:ln w="19050">
            <a:solidFill>
              <a:srgbClr val="3330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50100" y="6565900"/>
            <a:ext cx="2057400" cy="365125"/>
          </a:xfrm>
          <a:prstGeom prst="rect">
            <a:avLst/>
          </a:prstGeom>
        </p:spPr>
        <p:txBody>
          <a:bodyPr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rgbClr val="333031"/>
                </a:solidFill>
                <a:latin typeface="+mn-lt"/>
              </a:defRPr>
            </a:lvl1pPr>
          </a:lstStyle>
          <a:p>
            <a:pPr>
              <a:defRPr/>
            </a:pPr>
            <a:fld id="{31886A34-667E-4373-BD58-09ABE7D121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831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kern="1200">
          <a:solidFill>
            <a:srgbClr val="231F2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231F20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231F20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231F20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231F20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231F20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231F20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231F20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231F20"/>
          </a:solidFill>
          <a:latin typeface="Calibri Light" panose="020F0302020204030204" pitchFamily="34" charset="0"/>
        </a:defRPr>
      </a:lvl9pPr>
    </p:titleStyle>
    <p:bodyStyle>
      <a:lvl1pPr marL="228600" indent="-228600" algn="l" defTabSz="182563" rtl="0" eaLnBrk="0" fontAlgn="base" hangingPunct="0"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333031"/>
          </a:solidFill>
          <a:latin typeface="+mn-lt"/>
          <a:ea typeface="+mn-ea"/>
          <a:cs typeface="+mn-cs"/>
        </a:defRPr>
      </a:lvl1pPr>
      <a:lvl2pPr marL="461963" indent="-231775" algn="l" defTabSz="182563" rtl="0" eaLnBrk="0" fontAlgn="base" hangingPunct="0"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rgbClr val="333031"/>
          </a:solidFill>
          <a:latin typeface="+mn-lt"/>
          <a:ea typeface="+mn-ea"/>
          <a:cs typeface="+mn-cs"/>
        </a:defRPr>
      </a:lvl2pPr>
      <a:lvl3pPr marL="684213" indent="-222250" algn="l" defTabSz="182563" rtl="0" eaLnBrk="0" fontAlgn="base" hangingPunct="0"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333031"/>
          </a:solidFill>
          <a:latin typeface="+mn-lt"/>
          <a:ea typeface="+mn-ea"/>
          <a:cs typeface="+mn-cs"/>
        </a:defRPr>
      </a:lvl3pPr>
      <a:lvl4pPr marL="914400" indent="-230188" algn="l" defTabSz="182563" rtl="0" eaLnBrk="0" fontAlgn="base" hangingPunct="0"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333031"/>
          </a:solidFill>
          <a:latin typeface="+mn-lt"/>
          <a:ea typeface="+mn-ea"/>
          <a:cs typeface="+mn-cs"/>
        </a:defRPr>
      </a:lvl4pPr>
      <a:lvl5pPr marL="1144588" indent="-230188" algn="l" defTabSz="182563" rtl="0" eaLnBrk="0" fontAlgn="base" hangingPunct="0"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33303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1AC5D27-7CBF-0EEE-4CD6-FE01FE57BD0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Visit Certifications FAQ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ABB9B857-35C4-8F8A-FA95-7F913211A5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4562" y="4149430"/>
            <a:ext cx="6858000" cy="555092"/>
          </a:xfrm>
        </p:spPr>
        <p:txBody>
          <a:bodyPr/>
          <a:lstStyle/>
          <a:p>
            <a:r>
              <a:rPr lang="en-US" dirty="0"/>
              <a:t>June 2025</a:t>
            </a:r>
          </a:p>
        </p:txBody>
      </p:sp>
    </p:spTree>
    <p:extLst>
      <p:ext uri="{BB962C8B-B14F-4D97-AF65-F5344CB8AC3E}">
        <p14:creationId xmlns:p14="http://schemas.microsoft.com/office/powerpoint/2010/main" val="4068283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6235B8-025B-1546-65D1-5083DC2F3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Visit Certification Procedures                                                                                                            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AA82BD-6012-1F90-59BC-5473A74541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13" y="908808"/>
            <a:ext cx="8312950" cy="5849502"/>
          </a:xfrm>
        </p:spPr>
        <p:txBody>
          <a:bodyPr/>
          <a:lstStyle/>
          <a:p>
            <a:r>
              <a:rPr lang="en-US" dirty="0"/>
              <a:t>Joint Access Database Environment (JADE) is the official database of record for all personnel accesses</a:t>
            </a:r>
          </a:p>
          <a:p>
            <a:r>
              <a:rPr lang="en-US" dirty="0"/>
              <a:t>Govt to govt visits: </a:t>
            </a:r>
          </a:p>
          <a:p>
            <a:pPr lvl="1"/>
            <a:r>
              <a:rPr lang="en-US" dirty="0"/>
              <a:t> Verify accesses in JADE</a:t>
            </a:r>
          </a:p>
          <a:p>
            <a:pPr lvl="1"/>
            <a:r>
              <a:rPr lang="en-US" dirty="0"/>
              <a:t> No visit certs needed</a:t>
            </a:r>
          </a:p>
          <a:p>
            <a:r>
              <a:rPr lang="en-US" dirty="0"/>
              <a:t>Industry to industry visits:</a:t>
            </a:r>
          </a:p>
          <a:p>
            <a:pPr lvl="1"/>
            <a:r>
              <a:rPr lang="en-US" dirty="0"/>
              <a:t> Need approval from Government Activity Manager (GAM) or designated representative (if prime contractors)</a:t>
            </a:r>
          </a:p>
          <a:p>
            <a:pPr lvl="1"/>
            <a:r>
              <a:rPr lang="en-US" dirty="0"/>
              <a:t> Need approval from Contractor Activity Manager (CAM) or designated representative (if prime to subcontractor)</a:t>
            </a:r>
          </a:p>
          <a:p>
            <a:r>
              <a:rPr lang="en-US" dirty="0"/>
              <a:t>Industry to govt visits: </a:t>
            </a:r>
          </a:p>
          <a:p>
            <a:pPr lvl="1"/>
            <a:r>
              <a:rPr lang="en-US" dirty="0"/>
              <a:t> Need approval from GAM or designated representative</a:t>
            </a:r>
          </a:p>
          <a:p>
            <a:r>
              <a:rPr lang="en-US" dirty="0"/>
              <a:t>Govt to Industry visits:</a:t>
            </a:r>
          </a:p>
          <a:p>
            <a:pPr lvl="1"/>
            <a:r>
              <a:rPr lang="en-US" dirty="0"/>
              <a:t> Visit certs will be sent via JADE</a:t>
            </a:r>
          </a:p>
          <a:p>
            <a:pPr lvl="1"/>
            <a:r>
              <a:rPr lang="en-US" dirty="0"/>
              <a:t> Not required for security oversight visits</a:t>
            </a:r>
          </a:p>
          <a:p>
            <a:r>
              <a:rPr lang="en-US" dirty="0"/>
              <a:t>Every effort will be made to provide advance notification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C5D849-0BD0-6A57-F3E0-F73CE845C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493768-A030-4E4D-AD5F-FEB6A65D35B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1320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E1E4E-356E-EC45-2A0C-180A5B533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Visitor Validation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D2E723-2618-51C9-9F86-68CCFBD0E2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0817" y="1018808"/>
            <a:ext cx="8100276" cy="4957922"/>
          </a:xfrm>
        </p:spPr>
        <p:txBody>
          <a:bodyPr/>
          <a:lstStyle/>
          <a:p>
            <a:r>
              <a:rPr lang="en-US" dirty="0"/>
              <a:t>If no visit cert has been received, access may be denied, but all efforts to validate accesses should be made first</a:t>
            </a:r>
          </a:p>
          <a:p>
            <a:r>
              <a:rPr lang="en-US" dirty="0"/>
              <a:t>Positive identification of each visitor should be made with an authorized credential as specified in Vol 3 of DoDM 5200.08 </a:t>
            </a:r>
          </a:p>
          <a:p>
            <a:r>
              <a:rPr lang="en-US" dirty="0"/>
              <a:t>Consider Operational Security (OPSEC) considerations when visiting a facility if the program is unacknowledged</a:t>
            </a:r>
          </a:p>
          <a:p>
            <a:r>
              <a:rPr lang="en-US" dirty="0"/>
              <a:t>Resident SAP-accessed personnel must escort all non-SAP briefed visitors; SAP-briefed visitors with the baseline for access do not need to be escorted unless in accordance with facility SOP</a:t>
            </a:r>
          </a:p>
          <a:p>
            <a:r>
              <a:rPr lang="en-US" dirty="0"/>
              <a:t>Visits from members of Congress or their staff will be coordinated through DoD SAPCO and appropriate CA SAPCO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BDFF1D-14DE-D4E6-2076-A5FFA7387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493768-A030-4E4D-AD5F-FEB6A65D35B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5899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246DFA-4E5F-0A04-B360-8188D0157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Foreign Visitors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D6EDEB-939D-AB18-9546-B86DC9105F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956" y="932669"/>
            <a:ext cx="8163339" cy="5547093"/>
          </a:xfrm>
        </p:spPr>
        <p:txBody>
          <a:bodyPr/>
          <a:lstStyle/>
          <a:p>
            <a:r>
              <a:rPr lang="en-US" dirty="0"/>
              <a:t>Multiple different types of foreign visitors</a:t>
            </a:r>
          </a:p>
          <a:p>
            <a:pPr lvl="1"/>
            <a:r>
              <a:rPr lang="en-US" dirty="0"/>
              <a:t> Military Personnel Exchange Program (MPEP)</a:t>
            </a:r>
          </a:p>
          <a:p>
            <a:pPr lvl="1"/>
            <a:r>
              <a:rPr lang="en-US" dirty="0"/>
              <a:t> Cooperative Program Personnel (CPP)</a:t>
            </a:r>
          </a:p>
          <a:p>
            <a:pPr lvl="1"/>
            <a:r>
              <a:rPr lang="en-US" dirty="0"/>
              <a:t> Briefed visitors</a:t>
            </a:r>
          </a:p>
          <a:p>
            <a:pPr lvl="1"/>
            <a:r>
              <a:rPr lang="en-US" dirty="0"/>
              <a:t> Non-briefed visitors</a:t>
            </a:r>
          </a:p>
          <a:p>
            <a:r>
              <a:rPr lang="en-US" dirty="0"/>
              <a:t>MPEP and CPP personnel are embedded within the organizations/programs</a:t>
            </a:r>
          </a:p>
          <a:p>
            <a:pPr lvl="1"/>
            <a:r>
              <a:rPr lang="en-US" dirty="0"/>
              <a:t> Accesses are approved by DoD SAPCO through CA SAPCO</a:t>
            </a:r>
          </a:p>
          <a:p>
            <a:pPr lvl="1"/>
            <a:r>
              <a:rPr lang="en-US" dirty="0"/>
              <a:t> Personnel should be treated as resident SAP-briefed personnel</a:t>
            </a:r>
          </a:p>
          <a:p>
            <a:r>
              <a:rPr lang="en-US" dirty="0"/>
              <a:t>Briefed visitors should have a visit cert on file</a:t>
            </a:r>
          </a:p>
          <a:p>
            <a:pPr lvl="1"/>
            <a:r>
              <a:rPr lang="en-US" dirty="0"/>
              <a:t> Visit cert will come from DoD SAPCO through CA SAPCO</a:t>
            </a:r>
          </a:p>
          <a:p>
            <a:pPr lvl="1"/>
            <a:r>
              <a:rPr lang="en-US" dirty="0"/>
              <a:t> Personnel should be treated as any other SAP-briefed visitor</a:t>
            </a:r>
          </a:p>
          <a:p>
            <a:r>
              <a:rPr lang="en-US" dirty="0"/>
              <a:t>Non-briefed visitors should be treated as an uncleared visitor</a:t>
            </a:r>
          </a:p>
          <a:p>
            <a:r>
              <a:rPr lang="en-US" dirty="0"/>
              <a:t>For questions, work with the CA SAPCO and appropriate Foreign Disclosure Officer (FDO)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E0C9D8-B8CD-2DFB-BCC7-139AC58B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493768-A030-4E4D-AD5F-FEB6A65D35B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09133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95</TotalTime>
  <Words>349</Words>
  <Application>Microsoft Office PowerPoint</Application>
  <PresentationFormat>On-screen Show (4:3)</PresentationFormat>
  <Paragraphs>39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1_Office Theme</vt:lpstr>
      <vt:lpstr>Visit Certifications FAQ</vt:lpstr>
      <vt:lpstr>Visit Certification Procedures                                                                                                              </vt:lpstr>
      <vt:lpstr>Visitor Validation</vt:lpstr>
      <vt:lpstr>Foreign Visitors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Alison Goldsmith</dc:creator>
  <cp:lastModifiedBy>Alison Goldsmith</cp:lastModifiedBy>
  <cp:revision>2</cp:revision>
  <dcterms:created xsi:type="dcterms:W3CDTF">2025-05-29T06:19:09Z</dcterms:created>
  <dcterms:modified xsi:type="dcterms:W3CDTF">2025-05-29T07:54:35Z</dcterms:modified>
</cp:coreProperties>
</file>