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60" r:id="rId2"/>
  </p:sldMasterIdLst>
  <p:notesMasterIdLst>
    <p:notesMasterId r:id="rId28"/>
  </p:notesMasterIdLst>
  <p:sldIdLst>
    <p:sldId id="857" r:id="rId3"/>
    <p:sldId id="256" r:id="rId4"/>
    <p:sldId id="257" r:id="rId5"/>
    <p:sldId id="328" r:id="rId6"/>
    <p:sldId id="358" r:id="rId7"/>
    <p:sldId id="359" r:id="rId8"/>
    <p:sldId id="302" r:id="rId9"/>
    <p:sldId id="360" r:id="rId10"/>
    <p:sldId id="291" r:id="rId11"/>
    <p:sldId id="364" r:id="rId12"/>
    <p:sldId id="298" r:id="rId13"/>
    <p:sldId id="288" r:id="rId14"/>
    <p:sldId id="292" r:id="rId15"/>
    <p:sldId id="352" r:id="rId16"/>
    <p:sldId id="365" r:id="rId17"/>
    <p:sldId id="303" r:id="rId18"/>
    <p:sldId id="345" r:id="rId19"/>
    <p:sldId id="342" r:id="rId20"/>
    <p:sldId id="341" r:id="rId21"/>
    <p:sldId id="347" r:id="rId22"/>
    <p:sldId id="279" r:id="rId23"/>
    <p:sldId id="349" r:id="rId24"/>
    <p:sldId id="338" r:id="rId25"/>
    <p:sldId id="363" r:id="rId26"/>
    <p:sldId id="366"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D9DA083-A6CD-61EE-CD00-DABA8AA620EF}" name="Gentle, Thomas, CTR, DCSA" initials="GTCD" userId="S-1-5-21-4200320441-888001299-2050902117-40630" providerId="AD"/>
  <p188:author id="{DBC2EB9C-163C-1D4B-9257-494FF4F3D8FE}" name="Tortorello, Jr, Frank (SAA)" initials="FT" userId="S::Frank_TortorelloJr@saa.senate.gov::bf81acbc-b2f8-44b3-b751-1409bc0cf8d3" providerId="AD"/>
  <p188:author id="{B58801B6-3300-3F96-B1C1-E6FC6BAF3151}" name="Shieh, Michael, CTR, DCSA" initials="SMCD" userId="S-1-5-21-4200320441-888001299-2050902117-11386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5"/>
    <p:restoredTop sz="94640"/>
  </p:normalViewPr>
  <p:slideViewPr>
    <p:cSldViewPr snapToGrid="0">
      <p:cViewPr varScale="1">
        <p:scale>
          <a:sx n="108" d="100"/>
          <a:sy n="108" d="100"/>
        </p:scale>
        <p:origin x="67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microsoft.com/office/2018/10/relationships/authors" Targe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diagrams/_rels/data1.xml.rels><?xml version="1.0" encoding="UTF-8" standalone="yes"?>
<Relationships xmlns="http://schemas.openxmlformats.org/package/2006/relationships"><Relationship Id="rId2" Type="http://schemas.openxmlformats.org/officeDocument/2006/relationships/image" Target="../media/image8.svg"/><Relationship Id="rId1" Type="http://schemas.openxmlformats.org/officeDocument/2006/relationships/image" Target="../media/image7.png"/></Relationships>
</file>

<file path=ppt/diagrams/_rels/drawing1.xml.rels><?xml version="1.0" encoding="UTF-8" standalone="yes"?>
<Relationships xmlns="http://schemas.openxmlformats.org/package/2006/relationships"><Relationship Id="rId2" Type="http://schemas.openxmlformats.org/officeDocument/2006/relationships/image" Target="../media/image8.svg"/><Relationship Id="rId1" Type="http://schemas.openxmlformats.org/officeDocument/2006/relationships/image" Target="../media/image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28B5C4-2BE1-4D58-8549-CEF1C9F87C6C}" type="doc">
      <dgm:prSet loTypeId="urn:microsoft.com/office/officeart/2018/2/layout/IconLabelDescriptionList" loCatId="icon" qsTypeId="urn:microsoft.com/office/officeart/2005/8/quickstyle/simple1" qsCatId="simple" csTypeId="urn:microsoft.com/office/officeart/2005/8/colors/accent1_2" csCatId="accent1" phldr="1"/>
      <dgm:spPr/>
      <dgm:t>
        <a:bodyPr/>
        <a:lstStyle/>
        <a:p>
          <a:endParaRPr lang="en-US"/>
        </a:p>
      </dgm:t>
    </dgm:pt>
    <dgm:pt modelId="{483CEAD3-552C-4F5C-8576-A572FD94CA73}">
      <dgm:prSet custT="1"/>
      <dgm:spPr/>
      <dgm:t>
        <a:bodyPr/>
        <a:lstStyle/>
        <a:p>
          <a:pPr>
            <a:lnSpc>
              <a:spcPct val="100000"/>
            </a:lnSpc>
            <a:defRPr b="1"/>
          </a:pPr>
          <a:r>
            <a:rPr lang="en-US" sz="2400" dirty="0">
              <a:latin typeface="Arial" panose="020B0604020202020204" pitchFamily="34" charset="0"/>
              <a:cs typeface="Arial" panose="020B0604020202020204" pitchFamily="34" charset="0"/>
            </a:rPr>
            <a:t>People are organic machines</a:t>
          </a:r>
        </a:p>
      </dgm:t>
    </dgm:pt>
    <dgm:pt modelId="{371CC590-3184-487F-BADE-AE5344E420C4}" type="parTrans" cxnId="{33F7E87E-4091-42E1-A94D-462FC0C25914}">
      <dgm:prSet/>
      <dgm:spPr/>
      <dgm:t>
        <a:bodyPr/>
        <a:lstStyle/>
        <a:p>
          <a:endParaRPr lang="en-US"/>
        </a:p>
      </dgm:t>
    </dgm:pt>
    <dgm:pt modelId="{FCEB55CB-D5A5-4E52-9999-4C2FD34836A7}" type="sibTrans" cxnId="{33F7E87E-4091-42E1-A94D-462FC0C25914}">
      <dgm:prSet/>
      <dgm:spPr/>
      <dgm:t>
        <a:bodyPr/>
        <a:lstStyle/>
        <a:p>
          <a:endParaRPr lang="en-US"/>
        </a:p>
      </dgm:t>
    </dgm:pt>
    <dgm:pt modelId="{A5980CCF-03F7-4918-9A4D-0207FB318208}">
      <dgm:prSet custT="1"/>
      <dgm:spPr/>
      <dgm:t>
        <a:bodyPr/>
        <a:lstStyle/>
        <a:p>
          <a:pPr>
            <a:lnSpc>
              <a:spcPct val="100000"/>
            </a:lnSpc>
          </a:pPr>
          <a:r>
            <a:rPr lang="en-US" sz="2000" dirty="0">
              <a:latin typeface="Arial" panose="020B0604020202020204" pitchFamily="34" charset="0"/>
              <a:cs typeface="Arial" panose="020B0604020202020204" pitchFamily="34" charset="0"/>
            </a:rPr>
            <a:t>The brain/mind is a mechanical system determining behavior</a:t>
          </a:r>
        </a:p>
      </dgm:t>
    </dgm:pt>
    <dgm:pt modelId="{39D22656-09D9-467E-89AB-82F592A6EBAC}" type="parTrans" cxnId="{A7959922-BE18-48AB-9ED3-09EDDA0B51E2}">
      <dgm:prSet/>
      <dgm:spPr/>
      <dgm:t>
        <a:bodyPr/>
        <a:lstStyle/>
        <a:p>
          <a:endParaRPr lang="en-US"/>
        </a:p>
      </dgm:t>
    </dgm:pt>
    <dgm:pt modelId="{23DF59D8-EFBF-4311-A216-DC22B2A3D44E}" type="sibTrans" cxnId="{A7959922-BE18-48AB-9ED3-09EDDA0B51E2}">
      <dgm:prSet/>
      <dgm:spPr/>
      <dgm:t>
        <a:bodyPr/>
        <a:lstStyle/>
        <a:p>
          <a:endParaRPr lang="en-US"/>
        </a:p>
      </dgm:t>
    </dgm:pt>
    <dgm:pt modelId="{EBC8275B-BAA3-4975-8866-F33612BED75F}">
      <dgm:prSet custT="1"/>
      <dgm:spPr/>
      <dgm:t>
        <a:bodyPr/>
        <a:lstStyle/>
        <a:p>
          <a:pPr>
            <a:lnSpc>
              <a:spcPct val="100000"/>
            </a:lnSpc>
            <a:defRPr b="1"/>
          </a:pPr>
          <a:r>
            <a:rPr lang="en-US" sz="2400" dirty="0">
              <a:latin typeface="Arial" panose="020B0604020202020204" pitchFamily="34" charset="0"/>
              <a:cs typeface="Arial" panose="020B0604020202020204" pitchFamily="34" charset="0"/>
            </a:rPr>
            <a:t>The brain/mind “runs our lives”</a:t>
          </a:r>
        </a:p>
      </dgm:t>
    </dgm:pt>
    <dgm:pt modelId="{AAF1FFAE-1BA8-496B-94FA-C14646C21B49}" type="parTrans" cxnId="{71550B87-512F-4052-9BCB-B20F223FFF8C}">
      <dgm:prSet/>
      <dgm:spPr/>
      <dgm:t>
        <a:bodyPr/>
        <a:lstStyle/>
        <a:p>
          <a:endParaRPr lang="en-US"/>
        </a:p>
      </dgm:t>
    </dgm:pt>
    <dgm:pt modelId="{B72BEF69-8946-4FCD-9268-FAB432A5EEE5}" type="sibTrans" cxnId="{71550B87-512F-4052-9BCB-B20F223FFF8C}">
      <dgm:prSet/>
      <dgm:spPr/>
      <dgm:t>
        <a:bodyPr/>
        <a:lstStyle/>
        <a:p>
          <a:endParaRPr lang="en-US"/>
        </a:p>
      </dgm:t>
    </dgm:pt>
    <dgm:pt modelId="{8BAB47D8-7D75-4DB1-A891-0470D04820D5}">
      <dgm:prSet custT="1"/>
      <dgm:spPr/>
      <dgm:t>
        <a:bodyPr/>
        <a:lstStyle/>
        <a:p>
          <a:pPr>
            <a:lnSpc>
              <a:spcPct val="100000"/>
            </a:lnSpc>
          </a:pPr>
          <a:r>
            <a:rPr lang="en-US" sz="2000" dirty="0">
              <a:latin typeface="Arial" panose="020B0604020202020204" pitchFamily="34" charset="0"/>
              <a:cs typeface="Arial" panose="020B0604020202020204" pitchFamily="34" charset="0"/>
            </a:rPr>
            <a:t>Influences, shapes, decides, molds behavior</a:t>
          </a:r>
        </a:p>
      </dgm:t>
    </dgm:pt>
    <dgm:pt modelId="{2A2967CF-2A5C-4664-98F3-3BEEFC357A80}" type="parTrans" cxnId="{99892961-17C3-4ED9-9B8D-F90E05545D54}">
      <dgm:prSet/>
      <dgm:spPr/>
      <dgm:t>
        <a:bodyPr/>
        <a:lstStyle/>
        <a:p>
          <a:endParaRPr lang="en-US"/>
        </a:p>
      </dgm:t>
    </dgm:pt>
    <dgm:pt modelId="{6B7BA44E-21C3-443A-9270-9183000FAB1D}" type="sibTrans" cxnId="{99892961-17C3-4ED9-9B8D-F90E05545D54}">
      <dgm:prSet/>
      <dgm:spPr/>
      <dgm:t>
        <a:bodyPr/>
        <a:lstStyle/>
        <a:p>
          <a:endParaRPr lang="en-US"/>
        </a:p>
      </dgm:t>
    </dgm:pt>
    <dgm:pt modelId="{456F55F4-5FD1-4117-BEB4-D0F5F09005FF}" type="pres">
      <dgm:prSet presAssocID="{5428B5C4-2BE1-4D58-8549-CEF1C9F87C6C}" presName="root" presStyleCnt="0">
        <dgm:presLayoutVars>
          <dgm:dir/>
          <dgm:resizeHandles val="exact"/>
        </dgm:presLayoutVars>
      </dgm:prSet>
      <dgm:spPr/>
    </dgm:pt>
    <dgm:pt modelId="{965C4609-94D9-4097-BFD0-EB211C0C055D}" type="pres">
      <dgm:prSet presAssocID="{483CEAD3-552C-4F5C-8576-A572FD94CA73}" presName="compNode" presStyleCnt="0"/>
      <dgm:spPr/>
    </dgm:pt>
    <dgm:pt modelId="{39C995AB-E9F6-4335-8C8A-603F8FA901DD}" type="pres">
      <dgm:prSet presAssocID="{483CEAD3-552C-4F5C-8576-A572FD94CA73}" presName="iconRect" presStyleLbl="node1" presStyleIdx="0" presStyleCnt="2" custLinFactX="198855" custLinFactNeighborX="200000" custLinFactNeighborY="-38059"/>
      <dgm:spPr>
        <a:noFill/>
      </dgm:spPr>
    </dgm:pt>
    <dgm:pt modelId="{21B78202-54A8-4E8A-9E9F-BAA18E298234}" type="pres">
      <dgm:prSet presAssocID="{483CEAD3-552C-4F5C-8576-A572FD94CA73}" presName="iconSpace" presStyleCnt="0"/>
      <dgm:spPr/>
    </dgm:pt>
    <dgm:pt modelId="{ADA3D571-2E3E-4F67-93F0-46CE034E34F9}" type="pres">
      <dgm:prSet presAssocID="{483CEAD3-552C-4F5C-8576-A572FD94CA73}" presName="parTx" presStyleLbl="revTx" presStyleIdx="0" presStyleCnt="4" custScaleX="127803" custLinFactNeighborX="4515" custLinFactNeighborY="-80891">
        <dgm:presLayoutVars>
          <dgm:chMax val="0"/>
          <dgm:chPref val="0"/>
        </dgm:presLayoutVars>
      </dgm:prSet>
      <dgm:spPr/>
    </dgm:pt>
    <dgm:pt modelId="{66D5E4C6-01BD-4F50-B3D1-835F7ECD0C99}" type="pres">
      <dgm:prSet presAssocID="{483CEAD3-552C-4F5C-8576-A572FD94CA73}" presName="txSpace" presStyleCnt="0"/>
      <dgm:spPr/>
    </dgm:pt>
    <dgm:pt modelId="{6D97911F-C576-4008-B56E-A7D69A196BE2}" type="pres">
      <dgm:prSet presAssocID="{483CEAD3-552C-4F5C-8576-A572FD94CA73}" presName="desTx" presStyleLbl="revTx" presStyleIdx="1" presStyleCnt="4" custScaleX="111292" custLinFactY="-300000" custLinFactNeighborX="1537" custLinFactNeighborY="-333993">
        <dgm:presLayoutVars/>
      </dgm:prSet>
      <dgm:spPr/>
    </dgm:pt>
    <dgm:pt modelId="{0CDC58A6-73F0-48C4-8661-C25C7F0598CE}" type="pres">
      <dgm:prSet presAssocID="{FCEB55CB-D5A5-4E52-9999-4C2FD34836A7}" presName="sibTrans" presStyleCnt="0"/>
      <dgm:spPr/>
    </dgm:pt>
    <dgm:pt modelId="{930FFF58-20E9-4A88-9151-6DE47CAF0A9D}" type="pres">
      <dgm:prSet presAssocID="{EBC8275B-BAA3-4975-8866-F33612BED75F}" presName="compNode" presStyleCnt="0"/>
      <dgm:spPr/>
    </dgm:pt>
    <dgm:pt modelId="{147E7A78-CEEE-418E-A738-725BA6D48F0A}" type="pres">
      <dgm:prSet presAssocID="{EBC8275B-BAA3-4975-8866-F33612BED75F}" presName="iconRect" presStyleLbl="node1" presStyleIdx="1" presStyleCnt="2" custScaleX="149650" custScaleY="152551" custLinFactX="-179947" custLinFactNeighborX="-200000" custLinFactNeighborY="-89046"/>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Robot with solid fill"/>
        </a:ext>
      </dgm:extLst>
    </dgm:pt>
    <dgm:pt modelId="{1B28B8AC-C1D3-46D9-BBB5-C560D86F7EDA}" type="pres">
      <dgm:prSet presAssocID="{EBC8275B-BAA3-4975-8866-F33612BED75F}" presName="iconSpace" presStyleCnt="0"/>
      <dgm:spPr/>
    </dgm:pt>
    <dgm:pt modelId="{DB7B5B63-354D-45A9-9A37-CCE4372E35AE}" type="pres">
      <dgm:prSet presAssocID="{EBC8275B-BAA3-4975-8866-F33612BED75F}" presName="parTx" presStyleLbl="revTx" presStyleIdx="2" presStyleCnt="4" custScaleX="118019" custLinFactNeighborX="-6298" custLinFactNeighborY="-85603">
        <dgm:presLayoutVars>
          <dgm:chMax val="0"/>
          <dgm:chPref val="0"/>
        </dgm:presLayoutVars>
      </dgm:prSet>
      <dgm:spPr/>
    </dgm:pt>
    <dgm:pt modelId="{E0A1AF92-AF43-4320-AD87-D1FE17319A23}" type="pres">
      <dgm:prSet presAssocID="{EBC8275B-BAA3-4975-8866-F33612BED75F}" presName="txSpace" presStyleCnt="0"/>
      <dgm:spPr/>
    </dgm:pt>
    <dgm:pt modelId="{5D8EE014-94E5-43C9-BA0E-D657E81F1F99}" type="pres">
      <dgm:prSet presAssocID="{EBC8275B-BAA3-4975-8866-F33612BED75F}" presName="desTx" presStyleLbl="revTx" presStyleIdx="3" presStyleCnt="4" custScaleX="144443" custLinFactY="-38138" custLinFactNeighborX="1230" custLinFactNeighborY="-100000">
        <dgm:presLayoutVars/>
      </dgm:prSet>
      <dgm:spPr/>
    </dgm:pt>
  </dgm:ptLst>
  <dgm:cxnLst>
    <dgm:cxn modelId="{A7959922-BE18-48AB-9ED3-09EDDA0B51E2}" srcId="{483CEAD3-552C-4F5C-8576-A572FD94CA73}" destId="{A5980CCF-03F7-4918-9A4D-0207FB318208}" srcOrd="0" destOrd="0" parTransId="{39D22656-09D9-467E-89AB-82F592A6EBAC}" sibTransId="{23DF59D8-EFBF-4311-A216-DC22B2A3D44E}"/>
    <dgm:cxn modelId="{3C1DF125-D4BC-400C-91B8-0BEB1FF3F95F}" type="presOf" srcId="{A5980CCF-03F7-4918-9A4D-0207FB318208}" destId="{6D97911F-C576-4008-B56E-A7D69A196BE2}" srcOrd="0" destOrd="0" presId="urn:microsoft.com/office/officeart/2018/2/layout/IconLabelDescriptionList"/>
    <dgm:cxn modelId="{99892961-17C3-4ED9-9B8D-F90E05545D54}" srcId="{EBC8275B-BAA3-4975-8866-F33612BED75F}" destId="{8BAB47D8-7D75-4DB1-A891-0470D04820D5}" srcOrd="0" destOrd="0" parTransId="{2A2967CF-2A5C-4664-98F3-3BEEFC357A80}" sibTransId="{6B7BA44E-21C3-443A-9270-9183000FAB1D}"/>
    <dgm:cxn modelId="{D8CB6863-7619-4A21-8420-CA90BFDF64AB}" type="presOf" srcId="{EBC8275B-BAA3-4975-8866-F33612BED75F}" destId="{DB7B5B63-354D-45A9-9A37-CCE4372E35AE}" srcOrd="0" destOrd="0" presId="urn:microsoft.com/office/officeart/2018/2/layout/IconLabelDescriptionList"/>
    <dgm:cxn modelId="{EA1F5A64-BEC6-4F2F-BF22-1A04F61D3792}" type="presOf" srcId="{8BAB47D8-7D75-4DB1-A891-0470D04820D5}" destId="{5D8EE014-94E5-43C9-BA0E-D657E81F1F99}" srcOrd="0" destOrd="0" presId="urn:microsoft.com/office/officeart/2018/2/layout/IconLabelDescriptionList"/>
    <dgm:cxn modelId="{33F7E87E-4091-42E1-A94D-462FC0C25914}" srcId="{5428B5C4-2BE1-4D58-8549-CEF1C9F87C6C}" destId="{483CEAD3-552C-4F5C-8576-A572FD94CA73}" srcOrd="0" destOrd="0" parTransId="{371CC590-3184-487F-BADE-AE5344E420C4}" sibTransId="{FCEB55CB-D5A5-4E52-9999-4C2FD34836A7}"/>
    <dgm:cxn modelId="{71550B87-512F-4052-9BCB-B20F223FFF8C}" srcId="{5428B5C4-2BE1-4D58-8549-CEF1C9F87C6C}" destId="{EBC8275B-BAA3-4975-8866-F33612BED75F}" srcOrd="1" destOrd="0" parTransId="{AAF1FFAE-1BA8-496B-94FA-C14646C21B49}" sibTransId="{B72BEF69-8946-4FCD-9268-FAB432A5EEE5}"/>
    <dgm:cxn modelId="{D7EE19E3-45D4-4505-9A19-EFDB3D695124}" type="presOf" srcId="{5428B5C4-2BE1-4D58-8549-CEF1C9F87C6C}" destId="{456F55F4-5FD1-4117-BEB4-D0F5F09005FF}" srcOrd="0" destOrd="0" presId="urn:microsoft.com/office/officeart/2018/2/layout/IconLabelDescriptionList"/>
    <dgm:cxn modelId="{F7895BED-C1B0-4356-87D6-1E3FD482D2FD}" type="presOf" srcId="{483CEAD3-552C-4F5C-8576-A572FD94CA73}" destId="{ADA3D571-2E3E-4F67-93F0-46CE034E34F9}" srcOrd="0" destOrd="0" presId="urn:microsoft.com/office/officeart/2018/2/layout/IconLabelDescriptionList"/>
    <dgm:cxn modelId="{57F3B676-225E-4A99-90C5-7DC779333D3F}" type="presParOf" srcId="{456F55F4-5FD1-4117-BEB4-D0F5F09005FF}" destId="{965C4609-94D9-4097-BFD0-EB211C0C055D}" srcOrd="0" destOrd="0" presId="urn:microsoft.com/office/officeart/2018/2/layout/IconLabelDescriptionList"/>
    <dgm:cxn modelId="{EA487DC2-FDBE-4EA9-A192-3A9371B0863A}" type="presParOf" srcId="{965C4609-94D9-4097-BFD0-EB211C0C055D}" destId="{39C995AB-E9F6-4335-8C8A-603F8FA901DD}" srcOrd="0" destOrd="0" presId="urn:microsoft.com/office/officeart/2018/2/layout/IconLabelDescriptionList"/>
    <dgm:cxn modelId="{7BE4EF8F-9BA9-4B75-A06A-75CB6737043D}" type="presParOf" srcId="{965C4609-94D9-4097-BFD0-EB211C0C055D}" destId="{21B78202-54A8-4E8A-9E9F-BAA18E298234}" srcOrd="1" destOrd="0" presId="urn:microsoft.com/office/officeart/2018/2/layout/IconLabelDescriptionList"/>
    <dgm:cxn modelId="{654666D0-1C92-4C0D-91F4-1994DBB3AB2B}" type="presParOf" srcId="{965C4609-94D9-4097-BFD0-EB211C0C055D}" destId="{ADA3D571-2E3E-4F67-93F0-46CE034E34F9}" srcOrd="2" destOrd="0" presId="urn:microsoft.com/office/officeart/2018/2/layout/IconLabelDescriptionList"/>
    <dgm:cxn modelId="{BAE0731C-F082-45CD-8A2C-74CA0929D007}" type="presParOf" srcId="{965C4609-94D9-4097-BFD0-EB211C0C055D}" destId="{66D5E4C6-01BD-4F50-B3D1-835F7ECD0C99}" srcOrd="3" destOrd="0" presId="urn:microsoft.com/office/officeart/2018/2/layout/IconLabelDescriptionList"/>
    <dgm:cxn modelId="{69FB6A85-A429-4197-A309-4DA047F805EC}" type="presParOf" srcId="{965C4609-94D9-4097-BFD0-EB211C0C055D}" destId="{6D97911F-C576-4008-B56E-A7D69A196BE2}" srcOrd="4" destOrd="0" presId="urn:microsoft.com/office/officeart/2018/2/layout/IconLabelDescriptionList"/>
    <dgm:cxn modelId="{5900F206-4857-4E8B-8EF1-C7C5D51CB75F}" type="presParOf" srcId="{456F55F4-5FD1-4117-BEB4-D0F5F09005FF}" destId="{0CDC58A6-73F0-48C4-8661-C25C7F0598CE}" srcOrd="1" destOrd="0" presId="urn:microsoft.com/office/officeart/2018/2/layout/IconLabelDescriptionList"/>
    <dgm:cxn modelId="{85748DD9-CF1F-4488-A1E2-169F50495B9D}" type="presParOf" srcId="{456F55F4-5FD1-4117-BEB4-D0F5F09005FF}" destId="{930FFF58-20E9-4A88-9151-6DE47CAF0A9D}" srcOrd="2" destOrd="0" presId="urn:microsoft.com/office/officeart/2018/2/layout/IconLabelDescriptionList"/>
    <dgm:cxn modelId="{FD8ACC2B-E03F-42B2-8335-4B47A1CBD68C}" type="presParOf" srcId="{930FFF58-20E9-4A88-9151-6DE47CAF0A9D}" destId="{147E7A78-CEEE-418E-A738-725BA6D48F0A}" srcOrd="0" destOrd="0" presId="urn:microsoft.com/office/officeart/2018/2/layout/IconLabelDescriptionList"/>
    <dgm:cxn modelId="{520473D7-8FD8-429F-977F-57B66574EA05}" type="presParOf" srcId="{930FFF58-20E9-4A88-9151-6DE47CAF0A9D}" destId="{1B28B8AC-C1D3-46D9-BBB5-C560D86F7EDA}" srcOrd="1" destOrd="0" presId="urn:microsoft.com/office/officeart/2018/2/layout/IconLabelDescriptionList"/>
    <dgm:cxn modelId="{B623D29B-E261-48BE-9305-50EB737982AE}" type="presParOf" srcId="{930FFF58-20E9-4A88-9151-6DE47CAF0A9D}" destId="{DB7B5B63-354D-45A9-9A37-CCE4372E35AE}" srcOrd="2" destOrd="0" presId="urn:microsoft.com/office/officeart/2018/2/layout/IconLabelDescriptionList"/>
    <dgm:cxn modelId="{528C1AAA-D096-4F29-9376-9009C2939A1F}" type="presParOf" srcId="{930FFF58-20E9-4A88-9151-6DE47CAF0A9D}" destId="{E0A1AF92-AF43-4320-AD87-D1FE17319A23}" srcOrd="3" destOrd="0" presId="urn:microsoft.com/office/officeart/2018/2/layout/IconLabelDescriptionList"/>
    <dgm:cxn modelId="{07969076-ED43-4D4D-B484-E9441A7D3E38}" type="presParOf" srcId="{930FFF58-20E9-4A88-9151-6DE47CAF0A9D}" destId="{5D8EE014-94E5-43C9-BA0E-D657E81F1F99}"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C995AB-E9F6-4335-8C8A-603F8FA901DD}">
      <dsp:nvSpPr>
        <dsp:cNvPr id="0" name=""/>
        <dsp:cNvSpPr/>
      </dsp:nvSpPr>
      <dsp:spPr>
        <a:xfrm>
          <a:off x="3542766" y="1046627"/>
          <a:ext cx="806102" cy="806102"/>
        </a:xfrm>
        <a:prstGeom prst="rect">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DA3D571-2E3E-4F67-93F0-46CE034E34F9}">
      <dsp:nvSpPr>
        <dsp:cNvPr id="0" name=""/>
        <dsp:cNvSpPr/>
      </dsp:nvSpPr>
      <dsp:spPr>
        <a:xfrm>
          <a:off x="111399" y="1715569"/>
          <a:ext cx="2943496" cy="652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066800">
            <a:lnSpc>
              <a:spcPct val="100000"/>
            </a:lnSpc>
            <a:spcBef>
              <a:spcPct val="0"/>
            </a:spcBef>
            <a:spcAft>
              <a:spcPct val="35000"/>
            </a:spcAft>
            <a:buNone/>
            <a:defRPr b="1"/>
          </a:pPr>
          <a:r>
            <a:rPr lang="en-US" sz="2400" kern="1200" dirty="0">
              <a:latin typeface="Arial" panose="020B0604020202020204" pitchFamily="34" charset="0"/>
              <a:cs typeface="Arial" panose="020B0604020202020204" pitchFamily="34" charset="0"/>
            </a:rPr>
            <a:t>People are organic machines</a:t>
          </a:r>
        </a:p>
      </dsp:txBody>
      <dsp:txXfrm>
        <a:off x="111399" y="1715569"/>
        <a:ext cx="2943496" cy="652920"/>
      </dsp:txXfrm>
    </dsp:sp>
    <dsp:sp modelId="{6D97911F-C576-4008-B56E-A7D69A196BE2}">
      <dsp:nvSpPr>
        <dsp:cNvPr id="0" name=""/>
        <dsp:cNvSpPr/>
      </dsp:nvSpPr>
      <dsp:spPr>
        <a:xfrm>
          <a:off x="232948" y="2542040"/>
          <a:ext cx="2563223" cy="621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a:lnSpc>
              <a:spcPct val="100000"/>
            </a:lnSpc>
            <a:spcBef>
              <a:spcPct val="0"/>
            </a:spcBef>
            <a:spcAft>
              <a:spcPct val="35000"/>
            </a:spcAft>
            <a:buNone/>
          </a:pPr>
          <a:r>
            <a:rPr lang="en-US" sz="2000" kern="1200" dirty="0">
              <a:latin typeface="Arial" panose="020B0604020202020204" pitchFamily="34" charset="0"/>
              <a:cs typeface="Arial" panose="020B0604020202020204" pitchFamily="34" charset="0"/>
            </a:rPr>
            <a:t>The brain/mind is a mechanical system determining behavior</a:t>
          </a:r>
        </a:p>
      </dsp:txBody>
      <dsp:txXfrm>
        <a:off x="232948" y="2542040"/>
        <a:ext cx="2563223" cy="62108"/>
      </dsp:txXfrm>
    </dsp:sp>
    <dsp:sp modelId="{147E7A78-CEEE-418E-A738-725BA6D48F0A}">
      <dsp:nvSpPr>
        <dsp:cNvPr id="0" name=""/>
        <dsp:cNvSpPr/>
      </dsp:nvSpPr>
      <dsp:spPr>
        <a:xfrm>
          <a:off x="602875" y="435111"/>
          <a:ext cx="1206333" cy="1229718"/>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7B5B63-354D-45A9-9A37-CCE4372E35AE}">
      <dsp:nvSpPr>
        <dsp:cNvPr id="0" name=""/>
        <dsp:cNvSpPr/>
      </dsp:nvSpPr>
      <dsp:spPr>
        <a:xfrm>
          <a:off x="3513199" y="1696103"/>
          <a:ext cx="2718156" cy="652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066800">
            <a:lnSpc>
              <a:spcPct val="100000"/>
            </a:lnSpc>
            <a:spcBef>
              <a:spcPct val="0"/>
            </a:spcBef>
            <a:spcAft>
              <a:spcPct val="35000"/>
            </a:spcAft>
            <a:buNone/>
            <a:defRPr b="1"/>
          </a:pPr>
          <a:r>
            <a:rPr lang="en-US" sz="2400" kern="1200" dirty="0">
              <a:latin typeface="Arial" panose="020B0604020202020204" pitchFamily="34" charset="0"/>
              <a:cs typeface="Arial" panose="020B0604020202020204" pitchFamily="34" charset="0"/>
            </a:rPr>
            <a:t>The brain/mind “runs our lives”</a:t>
          </a:r>
        </a:p>
      </dsp:txBody>
      <dsp:txXfrm>
        <a:off x="3513199" y="1696103"/>
        <a:ext cx="2718156" cy="652920"/>
      </dsp:txXfrm>
    </dsp:sp>
    <dsp:sp modelId="{5D8EE014-94E5-43C9-BA0E-D657E81F1F99}">
      <dsp:nvSpPr>
        <dsp:cNvPr id="0" name=""/>
        <dsp:cNvSpPr/>
      </dsp:nvSpPr>
      <dsp:spPr>
        <a:xfrm>
          <a:off x="3361372" y="2599939"/>
          <a:ext cx="3326740" cy="2513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a:lnSpc>
              <a:spcPct val="100000"/>
            </a:lnSpc>
            <a:spcBef>
              <a:spcPct val="0"/>
            </a:spcBef>
            <a:spcAft>
              <a:spcPct val="35000"/>
            </a:spcAft>
            <a:buNone/>
          </a:pPr>
          <a:r>
            <a:rPr lang="en-US" sz="2000" kern="1200" dirty="0">
              <a:latin typeface="Arial" panose="020B0604020202020204" pitchFamily="34" charset="0"/>
              <a:cs typeface="Arial" panose="020B0604020202020204" pitchFamily="34" charset="0"/>
            </a:rPr>
            <a:t>Influences, shapes, decides, molds behavior</a:t>
          </a:r>
        </a:p>
      </dsp:txBody>
      <dsp:txXfrm>
        <a:off x="3361372" y="2599939"/>
        <a:ext cx="3326740" cy="251318"/>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ED8651-61CA-8246-9084-BE4CA5F70676}" type="datetimeFigureOut">
              <a:rPr lang="en-US" smtClean="0"/>
              <a:t>11/1/2023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1DA4D4-941D-E14B-A3B6-591D032EA252}" type="slidenum">
              <a:rPr lang="en-US" smtClean="0"/>
              <a:t>‹#›</a:t>
            </a:fld>
            <a:endParaRPr lang="en-US" dirty="0"/>
          </a:p>
        </p:txBody>
      </p:sp>
    </p:spTree>
    <p:extLst>
      <p:ext uri="{BB962C8B-B14F-4D97-AF65-F5344CB8AC3E}">
        <p14:creationId xmlns:p14="http://schemas.microsoft.com/office/powerpoint/2010/main" val="19098153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60B5419-D896-412E-9D97-3EB44132F00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65679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CA434-08F3-2401-63A5-EA6801C9F88C}"/>
              </a:ext>
            </a:extLst>
          </p:cNvPr>
          <p:cNvSpPr>
            <a:spLocks noGrp="1"/>
          </p:cNvSpPr>
          <p:nvPr>
            <p:ph type="ctrTitle"/>
          </p:nvPr>
        </p:nvSpPr>
        <p:spPr>
          <a:xfrm>
            <a:off x="1524000" y="1122363"/>
            <a:ext cx="9144000" cy="2387600"/>
          </a:xfrm>
        </p:spPr>
        <p:txBody>
          <a:bodyPr anchor="b"/>
          <a:lstStyle>
            <a:lvl1pPr algn="ctr">
              <a:defRPr sz="6000" baseline="0">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3E9C66E2-33C0-4AC0-94FD-54A5180F2092}"/>
              </a:ext>
            </a:extLst>
          </p:cNvPr>
          <p:cNvSpPr>
            <a:spLocks noGrp="1"/>
          </p:cNvSpPr>
          <p:nvPr>
            <p:ph type="subTitle" idx="1"/>
          </p:nvPr>
        </p:nvSpPr>
        <p:spPr>
          <a:xfrm>
            <a:off x="1524000" y="3602038"/>
            <a:ext cx="9144000" cy="1655762"/>
          </a:xfrm>
        </p:spPr>
        <p:txBody>
          <a:bodyPr/>
          <a:lstStyle>
            <a:lvl1pPr marL="0" indent="0" algn="ctr">
              <a:buNone/>
              <a:defRPr sz="2400">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FA9CBA27-B6C8-AC0F-37E9-928BF71F7989}"/>
              </a:ext>
            </a:extLst>
          </p:cNvPr>
          <p:cNvSpPr>
            <a:spLocks noGrp="1"/>
          </p:cNvSpPr>
          <p:nvPr>
            <p:ph type="dt" sz="half" idx="10"/>
          </p:nvPr>
        </p:nvSpPr>
        <p:spPr/>
        <p:txBody>
          <a:bodyPr/>
          <a:lstStyle/>
          <a:p>
            <a:fld id="{C26079CF-A025-F544-8A9F-A447CD116365}" type="datetime1">
              <a:rPr lang="en-US" smtClean="0"/>
              <a:t>11/1/2023</a:t>
            </a:fld>
            <a:endParaRPr lang="en-US" dirty="0"/>
          </a:p>
        </p:txBody>
      </p:sp>
      <p:sp>
        <p:nvSpPr>
          <p:cNvPr id="5" name="Footer Placeholder 4">
            <a:extLst>
              <a:ext uri="{FF2B5EF4-FFF2-40B4-BE49-F238E27FC236}">
                <a16:creationId xmlns:a16="http://schemas.microsoft.com/office/drawing/2014/main" id="{8E96406E-AD39-6355-E725-116B7F4BED9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E7F67E9-6E6D-46F6-5645-795D92690C06}"/>
              </a:ext>
            </a:extLst>
          </p:cNvPr>
          <p:cNvSpPr>
            <a:spLocks noGrp="1"/>
          </p:cNvSpPr>
          <p:nvPr>
            <p:ph type="sldNum" sz="quarter" idx="12"/>
          </p:nvPr>
        </p:nvSpPr>
        <p:spPr/>
        <p:txBody>
          <a:bodyPr/>
          <a:lstStyle/>
          <a:p>
            <a:fld id="{DC05EF27-F07C-C046-AA01-6F02931CC96F}" type="slidenum">
              <a:rPr lang="en-US" smtClean="0"/>
              <a:t>‹#›</a:t>
            </a:fld>
            <a:endParaRPr lang="en-US" dirty="0"/>
          </a:p>
        </p:txBody>
      </p:sp>
    </p:spTree>
    <p:extLst>
      <p:ext uri="{BB962C8B-B14F-4D97-AF65-F5344CB8AC3E}">
        <p14:creationId xmlns:p14="http://schemas.microsoft.com/office/powerpoint/2010/main" val="26890944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F3B68-CB5A-E31C-91BC-698C2C1188E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0AE5396-BA4A-3444-35EE-40A1A23C82C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63AA2E-E71F-5640-6E6C-95BC529E3E1C}"/>
              </a:ext>
            </a:extLst>
          </p:cNvPr>
          <p:cNvSpPr>
            <a:spLocks noGrp="1"/>
          </p:cNvSpPr>
          <p:nvPr>
            <p:ph type="dt" sz="half" idx="10"/>
          </p:nvPr>
        </p:nvSpPr>
        <p:spPr/>
        <p:txBody>
          <a:bodyPr/>
          <a:lstStyle/>
          <a:p>
            <a:fld id="{C1FC49D1-F2C2-3641-A4F3-B3F66C29E848}" type="datetime1">
              <a:rPr lang="en-US" smtClean="0"/>
              <a:t>11/1/2023</a:t>
            </a:fld>
            <a:endParaRPr lang="en-US" dirty="0"/>
          </a:p>
        </p:txBody>
      </p:sp>
      <p:sp>
        <p:nvSpPr>
          <p:cNvPr id="5" name="Footer Placeholder 4">
            <a:extLst>
              <a:ext uri="{FF2B5EF4-FFF2-40B4-BE49-F238E27FC236}">
                <a16:creationId xmlns:a16="http://schemas.microsoft.com/office/drawing/2014/main" id="{0069BE58-4D61-28B9-D0E1-063F76C21A2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C1BDAF0-7F39-D3B3-7B80-B8A285A59053}"/>
              </a:ext>
            </a:extLst>
          </p:cNvPr>
          <p:cNvSpPr>
            <a:spLocks noGrp="1"/>
          </p:cNvSpPr>
          <p:nvPr>
            <p:ph type="sldNum" sz="quarter" idx="12"/>
          </p:nvPr>
        </p:nvSpPr>
        <p:spPr/>
        <p:txBody>
          <a:bodyPr/>
          <a:lstStyle/>
          <a:p>
            <a:fld id="{DC05EF27-F07C-C046-AA01-6F02931CC96F}" type="slidenum">
              <a:rPr lang="en-US" smtClean="0"/>
              <a:t>‹#›</a:t>
            </a:fld>
            <a:endParaRPr lang="en-US" dirty="0"/>
          </a:p>
        </p:txBody>
      </p:sp>
    </p:spTree>
    <p:extLst>
      <p:ext uri="{BB962C8B-B14F-4D97-AF65-F5344CB8AC3E}">
        <p14:creationId xmlns:p14="http://schemas.microsoft.com/office/powerpoint/2010/main" val="17770180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7813FF3-EEC0-3986-9AEC-69502B63E8B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D723AE1-F14F-BD0B-4B95-E831D9E8D20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9C6AB3-BD80-C1AB-143D-5851393DAE9F}"/>
              </a:ext>
            </a:extLst>
          </p:cNvPr>
          <p:cNvSpPr>
            <a:spLocks noGrp="1"/>
          </p:cNvSpPr>
          <p:nvPr>
            <p:ph type="dt" sz="half" idx="10"/>
          </p:nvPr>
        </p:nvSpPr>
        <p:spPr/>
        <p:txBody>
          <a:bodyPr/>
          <a:lstStyle/>
          <a:p>
            <a:fld id="{9A3B8294-97DD-0247-90F0-978C9CC3091A}" type="datetime1">
              <a:rPr lang="en-US" smtClean="0"/>
              <a:t>11/1/2023</a:t>
            </a:fld>
            <a:endParaRPr lang="en-US" dirty="0"/>
          </a:p>
        </p:txBody>
      </p:sp>
      <p:sp>
        <p:nvSpPr>
          <p:cNvPr id="5" name="Footer Placeholder 4">
            <a:extLst>
              <a:ext uri="{FF2B5EF4-FFF2-40B4-BE49-F238E27FC236}">
                <a16:creationId xmlns:a16="http://schemas.microsoft.com/office/drawing/2014/main" id="{6E1264E6-52C2-8EDA-400B-3E5584E26E2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D8002D8-AFB1-6ED2-E0B1-AD3F7C45F1A1}"/>
              </a:ext>
            </a:extLst>
          </p:cNvPr>
          <p:cNvSpPr>
            <a:spLocks noGrp="1"/>
          </p:cNvSpPr>
          <p:nvPr>
            <p:ph type="sldNum" sz="quarter" idx="12"/>
          </p:nvPr>
        </p:nvSpPr>
        <p:spPr/>
        <p:txBody>
          <a:bodyPr/>
          <a:lstStyle/>
          <a:p>
            <a:fld id="{DC05EF27-F07C-C046-AA01-6F02931CC96F}" type="slidenum">
              <a:rPr lang="en-US" smtClean="0"/>
              <a:t>‹#›</a:t>
            </a:fld>
            <a:endParaRPr lang="en-US" dirty="0"/>
          </a:p>
        </p:txBody>
      </p:sp>
    </p:spTree>
    <p:extLst>
      <p:ext uri="{BB962C8B-B14F-4D97-AF65-F5344CB8AC3E}">
        <p14:creationId xmlns:p14="http://schemas.microsoft.com/office/powerpoint/2010/main" val="14847586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097280"/>
            <a:ext cx="10515600" cy="5029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sz="800"/>
            </a:lvl1pPr>
          </a:lstStyle>
          <a:p>
            <a:r>
              <a:rPr lang="en-US" dirty="0"/>
              <a:t>April 2022</a:t>
            </a:r>
          </a:p>
        </p:txBody>
      </p:sp>
      <p:sp>
        <p:nvSpPr>
          <p:cNvPr id="5" name="Footer Placeholder 4"/>
          <p:cNvSpPr>
            <a:spLocks noGrp="1"/>
          </p:cNvSpPr>
          <p:nvPr>
            <p:ph type="ftr" sz="quarter" idx="11"/>
          </p:nvPr>
        </p:nvSpPr>
        <p:spPr/>
        <p:txBody>
          <a:bodyPr/>
          <a:lstStyle>
            <a:lvl1pPr>
              <a:defRPr sz="800"/>
            </a:lvl1pPr>
          </a:lstStyle>
          <a:p>
            <a:r>
              <a:rPr lang="en-US" dirty="0"/>
              <a:t>UNCLASSIFIED</a:t>
            </a:r>
          </a:p>
        </p:txBody>
      </p:sp>
      <p:sp>
        <p:nvSpPr>
          <p:cNvPr id="6" name="Slide Number Placeholder 5"/>
          <p:cNvSpPr>
            <a:spLocks noGrp="1"/>
          </p:cNvSpPr>
          <p:nvPr>
            <p:ph type="sldNum" sz="quarter" idx="12"/>
          </p:nvPr>
        </p:nvSpPr>
        <p:spPr/>
        <p:txBody>
          <a:bodyPr/>
          <a:lstStyle>
            <a:lvl1pPr>
              <a:defRPr sz="800"/>
            </a:lvl1pPr>
          </a:lstStyle>
          <a:p>
            <a:fld id="{B4935736-6DC4-47F4-9AC4-BE352C6182E9}" type="slidenum">
              <a:rPr lang="en-US" smtClean="0"/>
              <a:pPr/>
              <a:t>‹#›</a:t>
            </a:fld>
            <a:endParaRPr lang="en-US" dirty="0"/>
          </a:p>
        </p:txBody>
      </p:sp>
      <p:sp>
        <p:nvSpPr>
          <p:cNvPr id="10" name="Title Placeholder 1">
            <a:extLst>
              <a:ext uri="{FF2B5EF4-FFF2-40B4-BE49-F238E27FC236}">
                <a16:creationId xmlns:a16="http://schemas.microsoft.com/office/drawing/2014/main" id="{C981A91C-8EDB-41C9-91FD-F6A5E8DF33C6}"/>
              </a:ext>
            </a:extLst>
          </p:cNvPr>
          <p:cNvSpPr>
            <a:spLocks noGrp="1"/>
          </p:cNvSpPr>
          <p:nvPr>
            <p:ph type="title"/>
          </p:nvPr>
        </p:nvSpPr>
        <p:spPr>
          <a:xfrm>
            <a:off x="838200" y="217284"/>
            <a:ext cx="9594011" cy="543208"/>
          </a:xfrm>
          <a:prstGeom prst="rect">
            <a:avLst/>
          </a:prstGeom>
        </p:spPr>
        <p:txBody>
          <a:bodyPr vert="horz" lIns="91440" tIns="45720" rIns="91440" bIns="45720" rtlCol="0" anchor="b">
            <a:normAutofit/>
          </a:bodyPr>
          <a:lstStyle/>
          <a:p>
            <a:r>
              <a:rPr lang="en-US" dirty="0"/>
              <a:t>Click to edit Master title style</a:t>
            </a:r>
          </a:p>
        </p:txBody>
      </p:sp>
    </p:spTree>
    <p:extLst>
      <p:ext uri="{BB962C8B-B14F-4D97-AF65-F5344CB8AC3E}">
        <p14:creationId xmlns:p14="http://schemas.microsoft.com/office/powerpoint/2010/main" val="5923800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D96859B-88E1-41DF-8CBF-5A60D928533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 y="3820174"/>
            <a:ext cx="11717249" cy="2029900"/>
          </a:xfrm>
          <a:prstGeom prst="rect">
            <a:avLst/>
          </a:prstGeom>
        </p:spPr>
      </p:pic>
      <p:sp>
        <p:nvSpPr>
          <p:cNvPr id="4" name="Date Placeholder 3">
            <a:extLst>
              <a:ext uri="{FF2B5EF4-FFF2-40B4-BE49-F238E27FC236}">
                <a16:creationId xmlns:a16="http://schemas.microsoft.com/office/drawing/2014/main" id="{25CF7A21-577F-4C10-A626-B594A5E84BDD}"/>
              </a:ext>
            </a:extLst>
          </p:cNvPr>
          <p:cNvSpPr>
            <a:spLocks noGrp="1"/>
          </p:cNvSpPr>
          <p:nvPr>
            <p:ph type="dt" sz="half" idx="10"/>
          </p:nvPr>
        </p:nvSpPr>
        <p:spPr/>
        <p:txBody>
          <a:bodyPr/>
          <a:lstStyle/>
          <a:p>
            <a:r>
              <a:rPr lang="en-US" dirty="0"/>
              <a:t>4 FEB 2020 </a:t>
            </a:r>
          </a:p>
        </p:txBody>
      </p:sp>
      <p:sp>
        <p:nvSpPr>
          <p:cNvPr id="5" name="Footer Placeholder 4">
            <a:extLst>
              <a:ext uri="{FF2B5EF4-FFF2-40B4-BE49-F238E27FC236}">
                <a16:creationId xmlns:a16="http://schemas.microsoft.com/office/drawing/2014/main" id="{DB6F36E4-9E0C-4238-87AD-489D7A191D5B}"/>
              </a:ext>
            </a:extLst>
          </p:cNvPr>
          <p:cNvSpPr>
            <a:spLocks noGrp="1"/>
          </p:cNvSpPr>
          <p:nvPr>
            <p:ph type="ftr" sz="quarter" idx="11"/>
          </p:nvPr>
        </p:nvSpPr>
        <p:spPr/>
        <p:txBody>
          <a:bodyPr/>
          <a:lstStyle>
            <a:lvl1pPr>
              <a:defRPr/>
            </a:lvl1pPr>
          </a:lstStyle>
          <a:p>
            <a:r>
              <a:rPr lang="en-US" dirty="0"/>
              <a:t>unclassified / for official use only</a:t>
            </a:r>
          </a:p>
        </p:txBody>
      </p:sp>
      <p:sp>
        <p:nvSpPr>
          <p:cNvPr id="7" name="Title 1">
            <a:extLst>
              <a:ext uri="{FF2B5EF4-FFF2-40B4-BE49-F238E27FC236}">
                <a16:creationId xmlns:a16="http://schemas.microsoft.com/office/drawing/2014/main" id="{AB0EE162-D9AD-4C6B-9E7C-2FCD73B3C273}"/>
              </a:ext>
            </a:extLst>
          </p:cNvPr>
          <p:cNvSpPr>
            <a:spLocks noGrp="1"/>
          </p:cNvSpPr>
          <p:nvPr>
            <p:ph type="ctrTitle" hasCustomPrompt="1"/>
          </p:nvPr>
        </p:nvSpPr>
        <p:spPr>
          <a:xfrm>
            <a:off x="1584960" y="847587"/>
            <a:ext cx="9022080" cy="2223444"/>
          </a:xfrm>
        </p:spPr>
        <p:txBody>
          <a:bodyPr tIns="0" bIns="0" anchor="b">
            <a:normAutofit/>
          </a:bodyPr>
          <a:lstStyle>
            <a:lvl1pPr algn="ctr">
              <a:defRPr sz="6000" b="1">
                <a:solidFill>
                  <a:srgbClr val="022B46"/>
                </a:solidFill>
                <a:latin typeface="Calibri" panose="020F0502020204030204" pitchFamily="34" charset="0"/>
                <a:cs typeface="Calibri" panose="020F0502020204030204" pitchFamily="34" charset="0"/>
              </a:defRPr>
            </a:lvl1pPr>
          </a:lstStyle>
          <a:p>
            <a:r>
              <a:rPr lang="en-US" dirty="0"/>
              <a:t>TITLE HERE</a:t>
            </a:r>
          </a:p>
        </p:txBody>
      </p:sp>
      <p:sp>
        <p:nvSpPr>
          <p:cNvPr id="8" name="Content Placeholder 9">
            <a:extLst>
              <a:ext uri="{FF2B5EF4-FFF2-40B4-BE49-F238E27FC236}">
                <a16:creationId xmlns:a16="http://schemas.microsoft.com/office/drawing/2014/main" id="{733A8D14-EA56-468D-844A-4A8391E3783A}"/>
              </a:ext>
            </a:extLst>
          </p:cNvPr>
          <p:cNvSpPr>
            <a:spLocks noGrp="1"/>
          </p:cNvSpPr>
          <p:nvPr>
            <p:ph sz="quarter" idx="19" hasCustomPrompt="1"/>
          </p:nvPr>
        </p:nvSpPr>
        <p:spPr>
          <a:xfrm>
            <a:off x="1584961" y="3063240"/>
            <a:ext cx="9021233" cy="674688"/>
          </a:xfrm>
        </p:spPr>
        <p:txBody>
          <a:bodyPr>
            <a:normAutofit/>
          </a:bodyPr>
          <a:lstStyle>
            <a:lvl1pPr marL="0" indent="0" algn="ctr">
              <a:buNone/>
              <a:defRPr sz="2800" b="0" i="0">
                <a:solidFill>
                  <a:srgbClr val="022B46"/>
                </a:solidFill>
                <a:latin typeface="Calibri" panose="020F0502020204030204" pitchFamily="34" charset="0"/>
                <a:cs typeface="Calibri" panose="020F0502020204030204" pitchFamily="34" charset="0"/>
              </a:defRPr>
            </a:lvl1pPr>
          </a:lstStyle>
          <a:p>
            <a:pPr lvl="0"/>
            <a:r>
              <a:rPr lang="en-US" dirty="0"/>
              <a:t>SUBTITLE HERE</a:t>
            </a:r>
          </a:p>
        </p:txBody>
      </p:sp>
      <p:sp>
        <p:nvSpPr>
          <p:cNvPr id="9" name="Subtitle 2">
            <a:extLst>
              <a:ext uri="{FF2B5EF4-FFF2-40B4-BE49-F238E27FC236}">
                <a16:creationId xmlns:a16="http://schemas.microsoft.com/office/drawing/2014/main" id="{3FB3A57E-8894-41D7-B2EA-DD1CE9604D0A}"/>
              </a:ext>
            </a:extLst>
          </p:cNvPr>
          <p:cNvSpPr>
            <a:spLocks noGrp="1"/>
          </p:cNvSpPr>
          <p:nvPr>
            <p:ph type="subTitle" idx="1" hasCustomPrompt="1"/>
          </p:nvPr>
        </p:nvSpPr>
        <p:spPr>
          <a:xfrm>
            <a:off x="582168" y="5336236"/>
            <a:ext cx="4832837" cy="674178"/>
          </a:xfrm>
        </p:spPr>
        <p:txBody>
          <a:bodyPr anchor="ctr">
            <a:normAutofit/>
          </a:bodyPr>
          <a:lstStyle>
            <a:lvl1pPr marL="0" indent="0" algn="l">
              <a:lnSpc>
                <a:spcPct val="100000"/>
              </a:lnSpc>
              <a:spcBef>
                <a:spcPts val="0"/>
              </a:spcBef>
              <a:buNone/>
              <a:defRPr sz="1800" b="1">
                <a:solidFill>
                  <a:srgbClr val="022B46"/>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Author Name</a:t>
            </a:r>
          </a:p>
        </p:txBody>
      </p:sp>
      <p:sp>
        <p:nvSpPr>
          <p:cNvPr id="10" name="Text Placeholder 4">
            <a:extLst>
              <a:ext uri="{FF2B5EF4-FFF2-40B4-BE49-F238E27FC236}">
                <a16:creationId xmlns:a16="http://schemas.microsoft.com/office/drawing/2014/main" id="{21D40AFB-D374-4353-9FE6-84D16B679E42}"/>
              </a:ext>
            </a:extLst>
          </p:cNvPr>
          <p:cNvSpPr>
            <a:spLocks noGrp="1"/>
          </p:cNvSpPr>
          <p:nvPr>
            <p:ph type="body" sz="quarter" idx="17" hasCustomPrompt="1"/>
          </p:nvPr>
        </p:nvSpPr>
        <p:spPr>
          <a:xfrm>
            <a:off x="4038600" y="-926"/>
            <a:ext cx="4114800" cy="338859"/>
          </a:xfrm>
        </p:spPr>
        <p:txBody>
          <a:bodyPr anchor="b">
            <a:normAutofit/>
          </a:bodyPr>
          <a:lstStyle>
            <a:lvl1pPr marL="0" indent="0" algn="ctr">
              <a:buNone/>
              <a:defRPr sz="1200" b="1">
                <a:solidFill>
                  <a:schemeClr val="bg1">
                    <a:lumMod val="50000"/>
                  </a:schemeClr>
                </a:solidFill>
                <a:latin typeface="Calibri" panose="020F0502020204030204" pitchFamily="34" charset="0"/>
                <a:cs typeface="Calibri" panose="020F0502020204030204" pitchFamily="34" charset="0"/>
              </a:defRPr>
            </a:lvl1pPr>
          </a:lstStyle>
          <a:p>
            <a:pPr lvl="0"/>
            <a:r>
              <a:rPr lang="en-US" dirty="0"/>
              <a:t>ADD CLASSIFICATION HERE</a:t>
            </a:r>
          </a:p>
        </p:txBody>
      </p:sp>
    </p:spTree>
    <p:extLst>
      <p:ext uri="{BB962C8B-B14F-4D97-AF65-F5344CB8AC3E}">
        <p14:creationId xmlns:p14="http://schemas.microsoft.com/office/powerpoint/2010/main" val="3132535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2A2F2-DA96-8BDD-3F7E-C5ADE5872CF2}"/>
              </a:ext>
            </a:extLst>
          </p:cNvPr>
          <p:cNvSpPr>
            <a:spLocks noGrp="1"/>
          </p:cNvSpPr>
          <p:nvPr>
            <p:ph type="title"/>
          </p:nvPr>
        </p:nvSpPr>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F2FCFA7A-C6BC-0FBD-B0F7-4AC9A8219330}"/>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FA93306-A755-73C1-BFDC-4ADE1989FBFD}"/>
              </a:ext>
            </a:extLst>
          </p:cNvPr>
          <p:cNvSpPr>
            <a:spLocks noGrp="1"/>
          </p:cNvSpPr>
          <p:nvPr>
            <p:ph type="dt" sz="half" idx="10"/>
          </p:nvPr>
        </p:nvSpPr>
        <p:spPr/>
        <p:txBody>
          <a:bodyPr/>
          <a:lstStyle/>
          <a:p>
            <a:fld id="{23741E39-3806-B140-9B32-0D47D319FDD1}" type="datetime1">
              <a:rPr lang="en-US" smtClean="0"/>
              <a:t>11/1/2023</a:t>
            </a:fld>
            <a:endParaRPr lang="en-US" dirty="0"/>
          </a:p>
        </p:txBody>
      </p:sp>
      <p:sp>
        <p:nvSpPr>
          <p:cNvPr id="5" name="Footer Placeholder 4">
            <a:extLst>
              <a:ext uri="{FF2B5EF4-FFF2-40B4-BE49-F238E27FC236}">
                <a16:creationId xmlns:a16="http://schemas.microsoft.com/office/drawing/2014/main" id="{9C2528EE-1275-706F-DE1C-BA4EEF7F8CE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F0B5D1D-F4A7-26AC-DEE5-16EA6590AE7F}"/>
              </a:ext>
            </a:extLst>
          </p:cNvPr>
          <p:cNvSpPr>
            <a:spLocks noGrp="1"/>
          </p:cNvSpPr>
          <p:nvPr>
            <p:ph type="sldNum" sz="quarter" idx="12"/>
          </p:nvPr>
        </p:nvSpPr>
        <p:spPr/>
        <p:txBody>
          <a:bodyPr/>
          <a:lstStyle/>
          <a:p>
            <a:fld id="{DC05EF27-F07C-C046-AA01-6F02931CC96F}" type="slidenum">
              <a:rPr lang="en-US" smtClean="0"/>
              <a:t>‹#›</a:t>
            </a:fld>
            <a:endParaRPr lang="en-US" dirty="0"/>
          </a:p>
        </p:txBody>
      </p:sp>
    </p:spTree>
    <p:extLst>
      <p:ext uri="{BB962C8B-B14F-4D97-AF65-F5344CB8AC3E}">
        <p14:creationId xmlns:p14="http://schemas.microsoft.com/office/powerpoint/2010/main" val="14125671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114AA-9A76-9DD9-96B8-71A2135AA655}"/>
              </a:ext>
            </a:extLst>
          </p:cNvPr>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D0FEC900-6636-86F1-3192-5FBF113E433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1A4D3FD-8020-A7F3-D7F4-FF5354D68B4C}"/>
              </a:ext>
            </a:extLst>
          </p:cNvPr>
          <p:cNvSpPr>
            <a:spLocks noGrp="1"/>
          </p:cNvSpPr>
          <p:nvPr>
            <p:ph type="dt" sz="half" idx="10"/>
          </p:nvPr>
        </p:nvSpPr>
        <p:spPr/>
        <p:txBody>
          <a:bodyPr/>
          <a:lstStyle/>
          <a:p>
            <a:fld id="{F96CBBE8-9A4A-2745-89BF-2010C27992DA}" type="datetime1">
              <a:rPr lang="en-US" smtClean="0"/>
              <a:t>11/1/2023</a:t>
            </a:fld>
            <a:endParaRPr lang="en-US" dirty="0"/>
          </a:p>
        </p:txBody>
      </p:sp>
      <p:sp>
        <p:nvSpPr>
          <p:cNvPr id="5" name="Footer Placeholder 4">
            <a:extLst>
              <a:ext uri="{FF2B5EF4-FFF2-40B4-BE49-F238E27FC236}">
                <a16:creationId xmlns:a16="http://schemas.microsoft.com/office/drawing/2014/main" id="{1CB9A6AE-5ED9-AEFD-264E-4A0568B339F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A8A72F3-D4E3-F835-68A2-8FC0942CB571}"/>
              </a:ext>
            </a:extLst>
          </p:cNvPr>
          <p:cNvSpPr>
            <a:spLocks noGrp="1"/>
          </p:cNvSpPr>
          <p:nvPr>
            <p:ph type="sldNum" sz="quarter" idx="12"/>
          </p:nvPr>
        </p:nvSpPr>
        <p:spPr/>
        <p:txBody>
          <a:bodyPr/>
          <a:lstStyle/>
          <a:p>
            <a:fld id="{DC05EF27-F07C-C046-AA01-6F02931CC96F}" type="slidenum">
              <a:rPr lang="en-US" smtClean="0"/>
              <a:t>‹#›</a:t>
            </a:fld>
            <a:endParaRPr lang="en-US" dirty="0"/>
          </a:p>
        </p:txBody>
      </p:sp>
    </p:spTree>
    <p:extLst>
      <p:ext uri="{BB962C8B-B14F-4D97-AF65-F5344CB8AC3E}">
        <p14:creationId xmlns:p14="http://schemas.microsoft.com/office/powerpoint/2010/main" val="348156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A22C0-DE0C-92C6-6EFB-DB4806DC60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2B1483D-DD10-D234-B35C-00E91FC7F42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91FE26D-254E-15B0-7AF7-E89B1E14C47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5F00B85-7F64-5B1E-2E8A-19DDEAE0FF37}"/>
              </a:ext>
            </a:extLst>
          </p:cNvPr>
          <p:cNvSpPr>
            <a:spLocks noGrp="1"/>
          </p:cNvSpPr>
          <p:nvPr>
            <p:ph type="dt" sz="half" idx="10"/>
          </p:nvPr>
        </p:nvSpPr>
        <p:spPr/>
        <p:txBody>
          <a:bodyPr/>
          <a:lstStyle/>
          <a:p>
            <a:fld id="{5279635A-E1D7-8C49-90D3-FAB53BE3AF21}" type="datetime1">
              <a:rPr lang="en-US" smtClean="0"/>
              <a:t>11/1/2023</a:t>
            </a:fld>
            <a:endParaRPr lang="en-US" dirty="0"/>
          </a:p>
        </p:txBody>
      </p:sp>
      <p:sp>
        <p:nvSpPr>
          <p:cNvPr id="6" name="Footer Placeholder 5">
            <a:extLst>
              <a:ext uri="{FF2B5EF4-FFF2-40B4-BE49-F238E27FC236}">
                <a16:creationId xmlns:a16="http://schemas.microsoft.com/office/drawing/2014/main" id="{875DF8AC-8A06-5A23-958C-4076C839286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886940B-AA40-63AF-4EB2-908D5AA76F48}"/>
              </a:ext>
            </a:extLst>
          </p:cNvPr>
          <p:cNvSpPr>
            <a:spLocks noGrp="1"/>
          </p:cNvSpPr>
          <p:nvPr>
            <p:ph type="sldNum" sz="quarter" idx="12"/>
          </p:nvPr>
        </p:nvSpPr>
        <p:spPr/>
        <p:txBody>
          <a:bodyPr/>
          <a:lstStyle/>
          <a:p>
            <a:fld id="{DC05EF27-F07C-C046-AA01-6F02931CC96F}" type="slidenum">
              <a:rPr lang="en-US" smtClean="0"/>
              <a:t>‹#›</a:t>
            </a:fld>
            <a:endParaRPr lang="en-US" dirty="0"/>
          </a:p>
        </p:txBody>
      </p:sp>
    </p:spTree>
    <p:extLst>
      <p:ext uri="{BB962C8B-B14F-4D97-AF65-F5344CB8AC3E}">
        <p14:creationId xmlns:p14="http://schemas.microsoft.com/office/powerpoint/2010/main" val="2454141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54FA5-2CC6-91E6-DFCC-1AFF05402B7B}"/>
              </a:ext>
            </a:extLst>
          </p:cNvPr>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C14C289D-1627-9E13-E00E-C81A0C0A419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016677A0-70AE-9C5A-17C7-2297CFAA48D6}"/>
              </a:ext>
            </a:extLst>
          </p:cNvPr>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DDE0B67-768F-E27A-2DBE-0D43CA0D924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0DBAD4F-5D7C-6D81-8DB1-FBC81CFFEB7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0E927EE-5976-3180-63DE-653848ECB2CB}"/>
              </a:ext>
            </a:extLst>
          </p:cNvPr>
          <p:cNvSpPr>
            <a:spLocks noGrp="1"/>
          </p:cNvSpPr>
          <p:nvPr>
            <p:ph type="dt" sz="half" idx="10"/>
          </p:nvPr>
        </p:nvSpPr>
        <p:spPr/>
        <p:txBody>
          <a:bodyPr/>
          <a:lstStyle/>
          <a:p>
            <a:fld id="{18ABE511-760A-4B4B-AADE-50E08C2AA28F}" type="datetime1">
              <a:rPr lang="en-US" smtClean="0"/>
              <a:t>11/1/2023</a:t>
            </a:fld>
            <a:endParaRPr lang="en-US" dirty="0"/>
          </a:p>
        </p:txBody>
      </p:sp>
      <p:sp>
        <p:nvSpPr>
          <p:cNvPr id="8" name="Footer Placeholder 7">
            <a:extLst>
              <a:ext uri="{FF2B5EF4-FFF2-40B4-BE49-F238E27FC236}">
                <a16:creationId xmlns:a16="http://schemas.microsoft.com/office/drawing/2014/main" id="{21A60A28-7A3E-22DB-61FA-CBC23639B4C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19F39FCF-5565-CD23-951B-EF89DEB555EE}"/>
              </a:ext>
            </a:extLst>
          </p:cNvPr>
          <p:cNvSpPr>
            <a:spLocks noGrp="1"/>
          </p:cNvSpPr>
          <p:nvPr>
            <p:ph type="sldNum" sz="quarter" idx="12"/>
          </p:nvPr>
        </p:nvSpPr>
        <p:spPr/>
        <p:txBody>
          <a:bodyPr/>
          <a:lstStyle/>
          <a:p>
            <a:fld id="{DC05EF27-F07C-C046-AA01-6F02931CC96F}" type="slidenum">
              <a:rPr lang="en-US" smtClean="0"/>
              <a:t>‹#›</a:t>
            </a:fld>
            <a:endParaRPr lang="en-US" dirty="0"/>
          </a:p>
        </p:txBody>
      </p:sp>
    </p:spTree>
    <p:extLst>
      <p:ext uri="{BB962C8B-B14F-4D97-AF65-F5344CB8AC3E}">
        <p14:creationId xmlns:p14="http://schemas.microsoft.com/office/powerpoint/2010/main" val="40658711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202D7-A397-CF23-4B0C-16D5FED6730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4F5B341-CA6F-3DA2-F73E-2BC5E2788FEB}"/>
              </a:ext>
            </a:extLst>
          </p:cNvPr>
          <p:cNvSpPr>
            <a:spLocks noGrp="1"/>
          </p:cNvSpPr>
          <p:nvPr>
            <p:ph type="dt" sz="half" idx="10"/>
          </p:nvPr>
        </p:nvSpPr>
        <p:spPr/>
        <p:txBody>
          <a:bodyPr/>
          <a:lstStyle/>
          <a:p>
            <a:fld id="{434F9F66-DD2C-5A46-A902-89478177C858}" type="datetime1">
              <a:rPr lang="en-US" smtClean="0"/>
              <a:t>11/1/2023</a:t>
            </a:fld>
            <a:endParaRPr lang="en-US" dirty="0"/>
          </a:p>
        </p:txBody>
      </p:sp>
      <p:sp>
        <p:nvSpPr>
          <p:cNvPr id="4" name="Footer Placeholder 3">
            <a:extLst>
              <a:ext uri="{FF2B5EF4-FFF2-40B4-BE49-F238E27FC236}">
                <a16:creationId xmlns:a16="http://schemas.microsoft.com/office/drawing/2014/main" id="{DA203E7F-FDA9-762E-27D4-A508B22BE8D5}"/>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167338B3-178A-D5CB-ABB2-5484960AB328}"/>
              </a:ext>
            </a:extLst>
          </p:cNvPr>
          <p:cNvSpPr>
            <a:spLocks noGrp="1"/>
          </p:cNvSpPr>
          <p:nvPr>
            <p:ph type="sldNum" sz="quarter" idx="12"/>
          </p:nvPr>
        </p:nvSpPr>
        <p:spPr/>
        <p:txBody>
          <a:bodyPr/>
          <a:lstStyle/>
          <a:p>
            <a:fld id="{DC05EF27-F07C-C046-AA01-6F02931CC96F}" type="slidenum">
              <a:rPr lang="en-US" smtClean="0"/>
              <a:t>‹#›</a:t>
            </a:fld>
            <a:endParaRPr lang="en-US" dirty="0"/>
          </a:p>
        </p:txBody>
      </p:sp>
    </p:spTree>
    <p:extLst>
      <p:ext uri="{BB962C8B-B14F-4D97-AF65-F5344CB8AC3E}">
        <p14:creationId xmlns:p14="http://schemas.microsoft.com/office/powerpoint/2010/main" val="4210146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ACDB21-DC09-9173-A64C-44693447AEA1}"/>
              </a:ext>
            </a:extLst>
          </p:cNvPr>
          <p:cNvSpPr>
            <a:spLocks noGrp="1"/>
          </p:cNvSpPr>
          <p:nvPr>
            <p:ph type="dt" sz="half" idx="10"/>
          </p:nvPr>
        </p:nvSpPr>
        <p:spPr/>
        <p:txBody>
          <a:bodyPr/>
          <a:lstStyle/>
          <a:p>
            <a:fld id="{7DAE1AFC-D30E-7841-B1F3-8C616E9FDD2E}" type="datetime1">
              <a:rPr lang="en-US" smtClean="0"/>
              <a:t>11/1/2023</a:t>
            </a:fld>
            <a:endParaRPr lang="en-US" dirty="0"/>
          </a:p>
        </p:txBody>
      </p:sp>
      <p:sp>
        <p:nvSpPr>
          <p:cNvPr id="3" name="Footer Placeholder 2">
            <a:extLst>
              <a:ext uri="{FF2B5EF4-FFF2-40B4-BE49-F238E27FC236}">
                <a16:creationId xmlns:a16="http://schemas.microsoft.com/office/drawing/2014/main" id="{0F1FA500-D653-5EFE-0E0D-00E1CFEB4AF4}"/>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49E6A94-F95F-B8A5-80A1-943B56AB8165}"/>
              </a:ext>
            </a:extLst>
          </p:cNvPr>
          <p:cNvSpPr>
            <a:spLocks noGrp="1"/>
          </p:cNvSpPr>
          <p:nvPr>
            <p:ph type="sldNum" sz="quarter" idx="12"/>
          </p:nvPr>
        </p:nvSpPr>
        <p:spPr/>
        <p:txBody>
          <a:bodyPr/>
          <a:lstStyle/>
          <a:p>
            <a:fld id="{DC05EF27-F07C-C046-AA01-6F02931CC96F}" type="slidenum">
              <a:rPr lang="en-US" smtClean="0"/>
              <a:t>‹#›</a:t>
            </a:fld>
            <a:endParaRPr lang="en-US" dirty="0"/>
          </a:p>
        </p:txBody>
      </p:sp>
    </p:spTree>
    <p:extLst>
      <p:ext uri="{BB962C8B-B14F-4D97-AF65-F5344CB8AC3E}">
        <p14:creationId xmlns:p14="http://schemas.microsoft.com/office/powerpoint/2010/main" val="13771385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0D1E1-B3C7-5352-A384-1ADEE63348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F805881-8005-9E81-281E-8CB4A76380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A4325C1-3F47-63AD-039B-C99C7E2FAF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FB36580-B66C-5955-F6B0-4B8A58A078CC}"/>
              </a:ext>
            </a:extLst>
          </p:cNvPr>
          <p:cNvSpPr>
            <a:spLocks noGrp="1"/>
          </p:cNvSpPr>
          <p:nvPr>
            <p:ph type="dt" sz="half" idx="10"/>
          </p:nvPr>
        </p:nvSpPr>
        <p:spPr/>
        <p:txBody>
          <a:bodyPr/>
          <a:lstStyle/>
          <a:p>
            <a:fld id="{B53458BC-26A4-AD40-A97D-E65B2117674F}" type="datetime1">
              <a:rPr lang="en-US" smtClean="0"/>
              <a:t>11/1/2023</a:t>
            </a:fld>
            <a:endParaRPr lang="en-US" dirty="0"/>
          </a:p>
        </p:txBody>
      </p:sp>
      <p:sp>
        <p:nvSpPr>
          <p:cNvPr id="6" name="Footer Placeholder 5">
            <a:extLst>
              <a:ext uri="{FF2B5EF4-FFF2-40B4-BE49-F238E27FC236}">
                <a16:creationId xmlns:a16="http://schemas.microsoft.com/office/drawing/2014/main" id="{5751F941-71E7-F181-3FDC-36F1C224A53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EBBFB0B-9BDD-C399-5143-0CFCC5EEE887}"/>
              </a:ext>
            </a:extLst>
          </p:cNvPr>
          <p:cNvSpPr>
            <a:spLocks noGrp="1"/>
          </p:cNvSpPr>
          <p:nvPr>
            <p:ph type="sldNum" sz="quarter" idx="12"/>
          </p:nvPr>
        </p:nvSpPr>
        <p:spPr/>
        <p:txBody>
          <a:bodyPr/>
          <a:lstStyle/>
          <a:p>
            <a:fld id="{DC05EF27-F07C-C046-AA01-6F02931CC96F}" type="slidenum">
              <a:rPr lang="en-US" smtClean="0"/>
              <a:t>‹#›</a:t>
            </a:fld>
            <a:endParaRPr lang="en-US" dirty="0"/>
          </a:p>
        </p:txBody>
      </p:sp>
    </p:spTree>
    <p:extLst>
      <p:ext uri="{BB962C8B-B14F-4D97-AF65-F5344CB8AC3E}">
        <p14:creationId xmlns:p14="http://schemas.microsoft.com/office/powerpoint/2010/main" val="18424145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13941-8499-F042-A052-89DDD46661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0C6449F-A8ED-B561-9B24-DD5C99A33CC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76F7BB7C-C2FC-5E2A-404F-7ED470ECF6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A07DBD-09C0-CD5F-20EC-06D2DAC121DD}"/>
              </a:ext>
            </a:extLst>
          </p:cNvPr>
          <p:cNvSpPr>
            <a:spLocks noGrp="1"/>
          </p:cNvSpPr>
          <p:nvPr>
            <p:ph type="dt" sz="half" idx="10"/>
          </p:nvPr>
        </p:nvSpPr>
        <p:spPr/>
        <p:txBody>
          <a:bodyPr/>
          <a:lstStyle/>
          <a:p>
            <a:fld id="{E894627A-2927-6A49-83C5-C47FCF51E6D7}" type="datetime1">
              <a:rPr lang="en-US" smtClean="0"/>
              <a:t>11/1/2023</a:t>
            </a:fld>
            <a:endParaRPr lang="en-US" dirty="0"/>
          </a:p>
        </p:txBody>
      </p:sp>
      <p:sp>
        <p:nvSpPr>
          <p:cNvPr id="6" name="Footer Placeholder 5">
            <a:extLst>
              <a:ext uri="{FF2B5EF4-FFF2-40B4-BE49-F238E27FC236}">
                <a16:creationId xmlns:a16="http://schemas.microsoft.com/office/drawing/2014/main" id="{35FA6AC9-F985-9420-CC2D-3FC06402BDA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350B5CC-EF91-6C99-C92D-AB7747251B7D}"/>
              </a:ext>
            </a:extLst>
          </p:cNvPr>
          <p:cNvSpPr>
            <a:spLocks noGrp="1"/>
          </p:cNvSpPr>
          <p:nvPr>
            <p:ph type="sldNum" sz="quarter" idx="12"/>
          </p:nvPr>
        </p:nvSpPr>
        <p:spPr/>
        <p:txBody>
          <a:bodyPr/>
          <a:lstStyle/>
          <a:p>
            <a:fld id="{DC05EF27-F07C-C046-AA01-6F02931CC96F}" type="slidenum">
              <a:rPr lang="en-US" smtClean="0"/>
              <a:t>‹#›</a:t>
            </a:fld>
            <a:endParaRPr lang="en-US" dirty="0"/>
          </a:p>
        </p:txBody>
      </p:sp>
    </p:spTree>
    <p:extLst>
      <p:ext uri="{BB962C8B-B14F-4D97-AF65-F5344CB8AC3E}">
        <p14:creationId xmlns:p14="http://schemas.microsoft.com/office/powerpoint/2010/main" val="24502921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6816A2-0DB5-B912-1834-71985F3DE0E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07C73E7A-03D2-82BB-D987-2AF0CFB1CB4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B0F1D2B-47B0-FA59-4DEA-B66E6A87910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29AEBB-A71E-9846-9146-E4E12A3EC021}" type="datetime1">
              <a:rPr lang="en-US" smtClean="0"/>
              <a:t>11/1/2023</a:t>
            </a:fld>
            <a:endParaRPr lang="en-US" dirty="0"/>
          </a:p>
        </p:txBody>
      </p:sp>
      <p:sp>
        <p:nvSpPr>
          <p:cNvPr id="5" name="Footer Placeholder 4">
            <a:extLst>
              <a:ext uri="{FF2B5EF4-FFF2-40B4-BE49-F238E27FC236}">
                <a16:creationId xmlns:a16="http://schemas.microsoft.com/office/drawing/2014/main" id="{7C4B2A2A-3D52-1DD1-DF5C-0CD759F87B2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F11A435A-E3BA-2CA0-77FF-721C55DE6AE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05EF27-F07C-C046-AA01-6F02931CC96F}" type="slidenum">
              <a:rPr lang="en-US" smtClean="0"/>
              <a:t>‹#›</a:t>
            </a:fld>
            <a:endParaRPr lang="en-US" dirty="0"/>
          </a:p>
        </p:txBody>
      </p:sp>
    </p:spTree>
    <p:extLst>
      <p:ext uri="{BB962C8B-B14F-4D97-AF65-F5344CB8AC3E}">
        <p14:creationId xmlns:p14="http://schemas.microsoft.com/office/powerpoint/2010/main" val="32642750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b="0" i="0" kern="1200" baseline="0">
          <a:solidFill>
            <a:schemeClr val="tx1"/>
          </a:solidFill>
          <a:latin typeface="Arial" panose="020B0604020202020204" pitchFamily="34" charset="0"/>
          <a:ea typeface="Tahoma" panose="020B0604030504040204" pitchFamily="34" charset="0"/>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Tahoma" panose="020B060403050404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Tahoma" panose="020B0604030504040204" pitchFamily="34" charset="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Tahoma" panose="020B0604030504040204" pitchFamily="34"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Tahoma" panose="020B0604030504040204" pitchFamily="34" charset="0"/>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Tahoma" panose="020B0604030504040204" pitchFamily="34"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6076C6C2-3FAE-486F-92F5-1FEECE9499CB}"/>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0" y="3624"/>
            <a:ext cx="12192000" cy="1085850"/>
          </a:xfrm>
          <a:prstGeom prst="rect">
            <a:avLst/>
          </a:prstGeom>
        </p:spPr>
      </p:pic>
      <p:sp>
        <p:nvSpPr>
          <p:cNvPr id="2" name="Title Placeholder 1"/>
          <p:cNvSpPr>
            <a:spLocks noGrp="1"/>
          </p:cNvSpPr>
          <p:nvPr>
            <p:ph type="title"/>
          </p:nvPr>
        </p:nvSpPr>
        <p:spPr>
          <a:xfrm>
            <a:off x="838200" y="217284"/>
            <a:ext cx="9594011" cy="543208"/>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838200" y="1123123"/>
            <a:ext cx="10515600" cy="505384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800">
                <a:solidFill>
                  <a:schemeClr val="tx1">
                    <a:tint val="75000"/>
                  </a:schemeClr>
                </a:solidFill>
              </a:defRPr>
            </a:lvl1pPr>
          </a:lstStyle>
          <a:p>
            <a:r>
              <a:rPr lang="en-US" dirty="0"/>
              <a:t>April 2022</a:t>
            </a:r>
          </a:p>
        </p:txBody>
      </p:sp>
      <p:sp>
        <p:nvSpPr>
          <p:cNvPr id="5" name="Footer Placeholder 4"/>
          <p:cNvSpPr>
            <a:spLocks noGrp="1"/>
          </p:cNvSpPr>
          <p:nvPr>
            <p:ph type="ftr" sz="quarter" idx="3"/>
          </p:nvPr>
        </p:nvSpPr>
        <p:spPr>
          <a:xfrm>
            <a:off x="4038600" y="6356354"/>
            <a:ext cx="4114800" cy="365125"/>
          </a:xfrm>
          <a:prstGeom prst="rect">
            <a:avLst/>
          </a:prstGeom>
          <a:noFill/>
        </p:spPr>
        <p:txBody>
          <a:bodyPr vert="horz" lIns="91440" tIns="45720" rIns="91440" bIns="45720" rtlCol="0" anchor="ctr"/>
          <a:lstStyle>
            <a:lvl1pPr algn="ctr">
              <a:defRPr sz="800" b="1">
                <a:solidFill>
                  <a:schemeClr val="tx1">
                    <a:lumMod val="50000"/>
                    <a:lumOff val="50000"/>
                  </a:schemeClr>
                </a:solidFill>
                <a:latin typeface="Calibri" panose="020F0502020204030204" pitchFamily="34" charset="0"/>
                <a:cs typeface="Calibri" panose="020F0502020204030204" pitchFamily="34" charset="0"/>
              </a:defRPr>
            </a:lvl1pPr>
          </a:lstStyle>
          <a:p>
            <a:r>
              <a:rPr lang="en-US" dirty="0"/>
              <a:t>UNCLASSIFIED</a:t>
            </a:r>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800">
                <a:solidFill>
                  <a:schemeClr val="tx1">
                    <a:tint val="75000"/>
                  </a:schemeClr>
                </a:solidFill>
              </a:defRPr>
            </a:lvl1pPr>
          </a:lstStyle>
          <a:p>
            <a:fld id="{B4935736-6DC4-47F4-9AC4-BE352C6182E9}" type="slidenum">
              <a:rPr lang="en-US" smtClean="0"/>
              <a:pPr/>
              <a:t>‹#›</a:t>
            </a:fld>
            <a:endParaRPr lang="en-US" dirty="0"/>
          </a:p>
        </p:txBody>
      </p:sp>
      <p:cxnSp>
        <p:nvCxnSpPr>
          <p:cNvPr id="8" name="Straight Connector 7">
            <a:extLst>
              <a:ext uri="{FF2B5EF4-FFF2-40B4-BE49-F238E27FC236}">
                <a16:creationId xmlns:a16="http://schemas.microsoft.com/office/drawing/2014/main" id="{5887033E-1393-4CBB-BF87-C285C3CAF98B}"/>
              </a:ext>
            </a:extLst>
          </p:cNvPr>
          <p:cNvCxnSpPr/>
          <p:nvPr userDrawn="1"/>
        </p:nvCxnSpPr>
        <p:spPr>
          <a:xfrm>
            <a:off x="10905407" y="6356354"/>
            <a:ext cx="0" cy="365125"/>
          </a:xfrm>
          <a:prstGeom prst="line">
            <a:avLst/>
          </a:prstGeom>
          <a:ln w="19050">
            <a:solidFill>
              <a:srgbClr val="022B46"/>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F126C770-4F33-47E0-97CD-FA88E8FFCC4F}"/>
              </a:ext>
            </a:extLst>
          </p:cNvPr>
          <p:cNvSpPr txBox="1"/>
          <p:nvPr userDrawn="1"/>
        </p:nvSpPr>
        <p:spPr>
          <a:xfrm>
            <a:off x="8326882" y="6292024"/>
            <a:ext cx="2560148" cy="374461"/>
          </a:xfrm>
          <a:prstGeom prst="rect">
            <a:avLst/>
          </a:prstGeom>
          <a:noFill/>
        </p:spPr>
        <p:txBody>
          <a:bodyPr wrap="square" rtlCol="0">
            <a:spAutoFit/>
          </a:bodyPr>
          <a:lstStyle/>
          <a:p>
            <a:pPr algn="r">
              <a:lnSpc>
                <a:spcPts val="1100"/>
              </a:lnSpc>
            </a:pPr>
            <a:r>
              <a:rPr lang="en-US" sz="800" b="1" kern="0" spc="20" baseline="0" dirty="0">
                <a:solidFill>
                  <a:srgbClr val="022B46"/>
                </a:solidFill>
                <a:latin typeface="Calibri" panose="020F0502020204030204" pitchFamily="34" charset="0"/>
                <a:cs typeface="Calibri" panose="020F0502020204030204" pitchFamily="34" charset="0"/>
              </a:rPr>
              <a:t>DEFENSE COUNTERINTELLIGENCE </a:t>
            </a:r>
            <a:br>
              <a:rPr lang="en-US" sz="800" b="1" kern="0" spc="20" baseline="0" dirty="0">
                <a:solidFill>
                  <a:srgbClr val="022B46"/>
                </a:solidFill>
                <a:latin typeface="Calibri" panose="020F0502020204030204" pitchFamily="34" charset="0"/>
                <a:cs typeface="Calibri" panose="020F0502020204030204" pitchFamily="34" charset="0"/>
              </a:rPr>
            </a:br>
            <a:r>
              <a:rPr lang="en-US" sz="800" b="1" kern="0" spc="20" baseline="0" dirty="0">
                <a:solidFill>
                  <a:srgbClr val="022B46"/>
                </a:solidFill>
                <a:latin typeface="Calibri" panose="020F0502020204030204" pitchFamily="34" charset="0"/>
                <a:cs typeface="Calibri" panose="020F0502020204030204" pitchFamily="34" charset="0"/>
              </a:rPr>
              <a:t>AND SECURITY AGENCY</a:t>
            </a:r>
          </a:p>
        </p:txBody>
      </p:sp>
    </p:spTree>
    <p:extLst>
      <p:ext uri="{BB962C8B-B14F-4D97-AF65-F5344CB8AC3E}">
        <p14:creationId xmlns:p14="http://schemas.microsoft.com/office/powerpoint/2010/main" val="1206268010"/>
      </p:ext>
    </p:extLst>
  </p:cSld>
  <p:clrMap bg1="lt1" tx1="dk1" bg2="lt2" tx2="dk2" accent1="accent1" accent2="accent2" accent3="accent3" accent4="accent4" accent5="accent5" accent6="accent6" hlink="hlink" folHlink="folHlink"/>
  <p:sldLayoutIdLst>
    <p:sldLayoutId id="2147483661" r:id="rId1"/>
    <p:sldLayoutId id="2147483662" r:id="rId2"/>
  </p:sldLayoutIdLst>
  <p:hf hdr="0"/>
  <p:txStyles>
    <p:titleStyle>
      <a:lvl1pPr algn="l" defTabSz="914400" rtl="0" eaLnBrk="1" latinLnBrk="0" hangingPunct="1">
        <a:lnSpc>
          <a:spcPct val="90000"/>
        </a:lnSpc>
        <a:spcBef>
          <a:spcPct val="0"/>
        </a:spcBef>
        <a:buNone/>
        <a:defRPr sz="2800" b="1" kern="1200">
          <a:solidFill>
            <a:srgbClr val="022B46"/>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alibri Light" panose="020F0302020204030204" pitchFamily="34" charset="0"/>
          <a:ea typeface="+mn-ea"/>
          <a:cs typeface="Calibri Light" panose="020F03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Light" panose="020F0302020204030204" pitchFamily="34" charset="0"/>
          <a:ea typeface="+mn-ea"/>
          <a:cs typeface="Calibri Light" panose="020F03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Light" panose="020F0302020204030204" pitchFamily="34" charset="0"/>
          <a:ea typeface="+mn-ea"/>
          <a:cs typeface="Calibri Light" panose="020F03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Light" panose="020F0302020204030204" pitchFamily="34" charset="0"/>
          <a:ea typeface="+mn-ea"/>
          <a:cs typeface="Calibri Light" panose="020F03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diagramLayout" Target="../diagrams/layout1.xml"/><Relationship Id="rId7" Type="http://schemas.openxmlformats.org/officeDocument/2006/relationships/image" Target="../media/image9.png"/><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10" Type="http://schemas.openxmlformats.org/officeDocument/2006/relationships/image" Target="../media/image12.jpg"/><Relationship Id="rId4" Type="http://schemas.openxmlformats.org/officeDocument/2006/relationships/diagramQuickStyle" Target="../diagrams/quickStyle1.xml"/><Relationship Id="rId9"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hyperlink" Target="https://www.youtube.com/results?search_query=how+to+catch+a+snowden"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hyperlink" Target="https://www.psychologytoday.com/us/basics/bystander-effect"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linkedin.com/in/franktortorello/" TargetMode="External"/><Relationship Id="rId2" Type="http://schemas.openxmlformats.org/officeDocument/2006/relationships/hyperlink" Target="mailto:Frank.Tortorello@icloud.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CD05AB99-E53C-4C46-A9CF-65E9CF1016F1}"/>
              </a:ext>
            </a:extLst>
          </p:cNvPr>
          <p:cNvSpPr>
            <a:spLocks noGrp="1"/>
          </p:cNvSpPr>
          <p:nvPr>
            <p:ph type="ftr" sz="quarter" idx="11"/>
          </p:nvPr>
        </p:nvSpPr>
        <p:spPr/>
        <p:txBody>
          <a:bodyPr/>
          <a:lstStyle/>
          <a:p>
            <a:pPr defTabSz="457200"/>
            <a:r>
              <a:rPr lang="en-US" dirty="0">
                <a:solidFill>
                  <a:prstClr val="black">
                    <a:lumMod val="50000"/>
                    <a:lumOff val="50000"/>
                  </a:prstClr>
                </a:solidFill>
              </a:rPr>
              <a:t>UNCLASSIFIED</a:t>
            </a:r>
          </a:p>
        </p:txBody>
      </p:sp>
      <p:sp>
        <p:nvSpPr>
          <p:cNvPr id="4" name="Title 3">
            <a:extLst>
              <a:ext uri="{FF2B5EF4-FFF2-40B4-BE49-F238E27FC236}">
                <a16:creationId xmlns:a16="http://schemas.microsoft.com/office/drawing/2014/main" id="{A7743F88-8B0A-4941-80EA-765C0D66C411}"/>
              </a:ext>
            </a:extLst>
          </p:cNvPr>
          <p:cNvSpPr>
            <a:spLocks noGrp="1"/>
          </p:cNvSpPr>
          <p:nvPr>
            <p:ph type="ctrTitle"/>
          </p:nvPr>
        </p:nvSpPr>
        <p:spPr>
          <a:xfrm>
            <a:off x="1721556" y="337933"/>
            <a:ext cx="8748889" cy="2223444"/>
          </a:xfrm>
        </p:spPr>
        <p:txBody>
          <a:bodyPr/>
          <a:lstStyle/>
          <a:p>
            <a:r>
              <a:rPr lang="en-US" dirty="0"/>
              <a:t>INSIDER THREAT </a:t>
            </a:r>
            <a:br>
              <a:rPr lang="en-US" dirty="0"/>
            </a:br>
            <a:r>
              <a:rPr lang="en-US" sz="2400" dirty="0"/>
              <a:t>CENTER FOR DEVELOPMENT OF SECURITY EXCELLENCE (CDSE)</a:t>
            </a:r>
          </a:p>
        </p:txBody>
      </p:sp>
      <p:sp>
        <p:nvSpPr>
          <p:cNvPr id="6" name="Subtitle 5">
            <a:extLst>
              <a:ext uri="{FF2B5EF4-FFF2-40B4-BE49-F238E27FC236}">
                <a16:creationId xmlns:a16="http://schemas.microsoft.com/office/drawing/2014/main" id="{9F1E275F-8829-2143-A5CC-6341767280FF}"/>
              </a:ext>
            </a:extLst>
          </p:cNvPr>
          <p:cNvSpPr>
            <a:spLocks noGrp="1"/>
          </p:cNvSpPr>
          <p:nvPr>
            <p:ph type="subTitle" idx="1"/>
          </p:nvPr>
        </p:nvSpPr>
        <p:spPr/>
        <p:txBody>
          <a:bodyPr/>
          <a:lstStyle/>
          <a:p>
            <a:r>
              <a:rPr lang="en-US" dirty="0"/>
              <a:t> </a:t>
            </a:r>
          </a:p>
        </p:txBody>
      </p:sp>
      <p:sp>
        <p:nvSpPr>
          <p:cNvPr id="7" name="Text Placeholder 6">
            <a:extLst>
              <a:ext uri="{FF2B5EF4-FFF2-40B4-BE49-F238E27FC236}">
                <a16:creationId xmlns:a16="http://schemas.microsoft.com/office/drawing/2014/main" id="{5A3C5DDA-836C-D34E-9BBB-9D503DFA673D}"/>
              </a:ext>
            </a:extLst>
          </p:cNvPr>
          <p:cNvSpPr>
            <a:spLocks noGrp="1"/>
          </p:cNvSpPr>
          <p:nvPr>
            <p:ph type="body" sz="quarter" idx="17"/>
          </p:nvPr>
        </p:nvSpPr>
        <p:spPr/>
        <p:txBody>
          <a:bodyPr/>
          <a:lstStyle/>
          <a:p>
            <a:r>
              <a:rPr lang="en-US" sz="800" dirty="0"/>
              <a:t>UNCLASSIFIED</a:t>
            </a:r>
            <a:endParaRPr lang="en-US" dirty="0"/>
          </a:p>
        </p:txBody>
      </p:sp>
      <p:sp>
        <p:nvSpPr>
          <p:cNvPr id="2" name="TextBox 1">
            <a:extLst>
              <a:ext uri="{FF2B5EF4-FFF2-40B4-BE49-F238E27FC236}">
                <a16:creationId xmlns:a16="http://schemas.microsoft.com/office/drawing/2014/main" id="{24974E10-D6A9-FD01-4492-22F7C735893D}"/>
              </a:ext>
            </a:extLst>
          </p:cNvPr>
          <p:cNvSpPr txBox="1"/>
          <p:nvPr/>
        </p:nvSpPr>
        <p:spPr>
          <a:xfrm>
            <a:off x="2396970" y="2730862"/>
            <a:ext cx="6919719" cy="1415772"/>
          </a:xfrm>
          <a:prstGeom prst="rect">
            <a:avLst/>
          </a:prstGeom>
          <a:noFill/>
        </p:spPr>
        <p:txBody>
          <a:bodyPr wrap="square" rtlCol="0">
            <a:spAutoFit/>
          </a:bodyPr>
          <a:lstStyle/>
          <a:p>
            <a:pPr algn="ctr" defTabSz="457200"/>
            <a:endParaRPr lang="en-US" sz="2000" b="1" dirty="0">
              <a:solidFill>
                <a:prstClr val="black"/>
              </a:solidFill>
              <a:latin typeface="Calibri"/>
            </a:endParaRPr>
          </a:p>
          <a:p>
            <a:pPr algn="ctr" defTabSz="457200"/>
            <a:r>
              <a:rPr lang="en-US" sz="2400" b="1" dirty="0">
                <a:solidFill>
                  <a:prstClr val="black"/>
                </a:solidFill>
                <a:latin typeface="Calibri"/>
              </a:rPr>
              <a:t>AN ALTERNATIVE VIEW OF PREVENTING INSIDER THREATS:  TAKING CULTURE SERIOUSLY</a:t>
            </a:r>
          </a:p>
          <a:p>
            <a:pPr defTabSz="457200"/>
            <a:endParaRPr lang="en-US" dirty="0">
              <a:solidFill>
                <a:prstClr val="black"/>
              </a:solidFill>
              <a:latin typeface="Calibri Light"/>
            </a:endParaRPr>
          </a:p>
        </p:txBody>
      </p:sp>
    </p:spTree>
    <p:extLst>
      <p:ext uri="{BB962C8B-B14F-4D97-AF65-F5344CB8AC3E}">
        <p14:creationId xmlns:p14="http://schemas.microsoft.com/office/powerpoint/2010/main" val="20188252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64CF1-BA20-694D-1536-5BAC179B27D6}"/>
              </a:ext>
            </a:extLst>
          </p:cNvPr>
          <p:cNvSpPr>
            <a:spLocks noGrp="1"/>
          </p:cNvSpPr>
          <p:nvPr>
            <p:ph type="title"/>
          </p:nvPr>
        </p:nvSpPr>
        <p:spPr/>
        <p:txBody>
          <a:bodyPr>
            <a:normAutofit/>
          </a:bodyPr>
          <a:lstStyle/>
          <a:p>
            <a:r>
              <a:rPr lang="en-US" sz="3600" dirty="0"/>
              <a:t>Biology and Culture: Contradictory Approaches to Understanding and Explaining What People Do</a:t>
            </a:r>
          </a:p>
        </p:txBody>
      </p:sp>
      <p:sp>
        <p:nvSpPr>
          <p:cNvPr id="3" name="Text Placeholder 2">
            <a:extLst>
              <a:ext uri="{FF2B5EF4-FFF2-40B4-BE49-F238E27FC236}">
                <a16:creationId xmlns:a16="http://schemas.microsoft.com/office/drawing/2014/main" id="{E4E2707D-9DFA-8302-3D2E-DB09D9097D1E}"/>
              </a:ext>
            </a:extLst>
          </p:cNvPr>
          <p:cNvSpPr>
            <a:spLocks noGrp="1"/>
          </p:cNvSpPr>
          <p:nvPr>
            <p:ph type="body" idx="1"/>
          </p:nvPr>
        </p:nvSpPr>
        <p:spPr/>
        <p:txBody>
          <a:bodyPr>
            <a:normAutofit/>
          </a:bodyPr>
          <a:lstStyle/>
          <a:p>
            <a:pPr algn="ctr"/>
            <a:r>
              <a:rPr lang="en-US" sz="2800" u="sng" dirty="0">
                <a:solidFill>
                  <a:schemeClr val="accent1"/>
                </a:solidFill>
              </a:rPr>
              <a:t>Biology</a:t>
            </a:r>
          </a:p>
        </p:txBody>
      </p:sp>
      <p:sp>
        <p:nvSpPr>
          <p:cNvPr id="4" name="Content Placeholder 3">
            <a:extLst>
              <a:ext uri="{FF2B5EF4-FFF2-40B4-BE49-F238E27FC236}">
                <a16:creationId xmlns:a16="http://schemas.microsoft.com/office/drawing/2014/main" id="{AC63F5EE-84EE-4A07-C997-2738C50A04A9}"/>
              </a:ext>
            </a:extLst>
          </p:cNvPr>
          <p:cNvSpPr>
            <a:spLocks noGrp="1"/>
          </p:cNvSpPr>
          <p:nvPr>
            <p:ph sz="half" idx="2"/>
          </p:nvPr>
        </p:nvSpPr>
        <p:spPr/>
        <p:txBody>
          <a:bodyPr/>
          <a:lstStyle/>
          <a:p>
            <a:r>
              <a:rPr lang="en-US" dirty="0"/>
              <a:t>Molecules, electricity, chemicals and chemical reactions, proteins, enzymes</a:t>
            </a:r>
          </a:p>
          <a:p>
            <a:r>
              <a:rPr lang="en-US" dirty="0"/>
              <a:t>Automation, unawareness</a:t>
            </a:r>
          </a:p>
          <a:p>
            <a:r>
              <a:rPr lang="en-US" dirty="0"/>
              <a:t>A-moral</a:t>
            </a:r>
          </a:p>
          <a:p>
            <a:r>
              <a:rPr lang="en-US" dirty="0"/>
              <a:t>Physical/Organic</a:t>
            </a:r>
          </a:p>
          <a:p>
            <a:r>
              <a:rPr lang="en-US" dirty="0"/>
              <a:t>Brains, Hormones, Genes</a:t>
            </a:r>
          </a:p>
        </p:txBody>
      </p:sp>
      <p:sp>
        <p:nvSpPr>
          <p:cNvPr id="5" name="Text Placeholder 4">
            <a:extLst>
              <a:ext uri="{FF2B5EF4-FFF2-40B4-BE49-F238E27FC236}">
                <a16:creationId xmlns:a16="http://schemas.microsoft.com/office/drawing/2014/main" id="{798607D2-4CEE-D7E4-544B-6E638ECABE63}"/>
              </a:ext>
            </a:extLst>
          </p:cNvPr>
          <p:cNvSpPr>
            <a:spLocks noGrp="1"/>
          </p:cNvSpPr>
          <p:nvPr>
            <p:ph type="body" sz="quarter" idx="3"/>
          </p:nvPr>
        </p:nvSpPr>
        <p:spPr/>
        <p:txBody>
          <a:bodyPr>
            <a:normAutofit/>
          </a:bodyPr>
          <a:lstStyle/>
          <a:p>
            <a:pPr algn="ctr"/>
            <a:r>
              <a:rPr lang="en-US" sz="2800" u="sng" dirty="0">
                <a:solidFill>
                  <a:schemeClr val="accent1"/>
                </a:solidFill>
              </a:rPr>
              <a:t>Culture</a:t>
            </a:r>
          </a:p>
        </p:txBody>
      </p:sp>
      <p:sp>
        <p:nvSpPr>
          <p:cNvPr id="6" name="Content Placeholder 5">
            <a:extLst>
              <a:ext uri="{FF2B5EF4-FFF2-40B4-BE49-F238E27FC236}">
                <a16:creationId xmlns:a16="http://schemas.microsoft.com/office/drawing/2014/main" id="{BCABB585-FB49-F637-05E6-8C4C4BA38B80}"/>
              </a:ext>
            </a:extLst>
          </p:cNvPr>
          <p:cNvSpPr>
            <a:spLocks noGrp="1"/>
          </p:cNvSpPr>
          <p:nvPr>
            <p:ph sz="quarter" idx="4"/>
          </p:nvPr>
        </p:nvSpPr>
        <p:spPr/>
        <p:txBody>
          <a:bodyPr/>
          <a:lstStyle/>
          <a:p>
            <a:r>
              <a:rPr lang="en-US" dirty="0"/>
              <a:t>The (inter)personal activity of using concepts and values to create of a meaningful life</a:t>
            </a:r>
          </a:p>
          <a:p>
            <a:r>
              <a:rPr lang="en-US" dirty="0"/>
              <a:t>Choice, awareness</a:t>
            </a:r>
          </a:p>
          <a:p>
            <a:r>
              <a:rPr lang="en-US" dirty="0"/>
              <a:t>Moral/ethical</a:t>
            </a:r>
          </a:p>
          <a:p>
            <a:r>
              <a:rPr lang="en-US" dirty="0"/>
              <a:t>Physical/Organic/</a:t>
            </a:r>
            <a:r>
              <a:rPr lang="en-US" i="1" dirty="0"/>
              <a:t>Symbolic</a:t>
            </a:r>
          </a:p>
          <a:p>
            <a:r>
              <a:rPr lang="en-US" dirty="0"/>
              <a:t>People, language, meaning</a:t>
            </a:r>
          </a:p>
        </p:txBody>
      </p:sp>
      <p:sp>
        <p:nvSpPr>
          <p:cNvPr id="7" name="Slide Number Placeholder 6">
            <a:extLst>
              <a:ext uri="{FF2B5EF4-FFF2-40B4-BE49-F238E27FC236}">
                <a16:creationId xmlns:a16="http://schemas.microsoft.com/office/drawing/2014/main" id="{B7C6434A-ACCE-D81D-7D02-ECB338F6BBE1}"/>
              </a:ext>
            </a:extLst>
          </p:cNvPr>
          <p:cNvSpPr>
            <a:spLocks noGrp="1"/>
          </p:cNvSpPr>
          <p:nvPr>
            <p:ph type="sldNum" sz="quarter" idx="12"/>
          </p:nvPr>
        </p:nvSpPr>
        <p:spPr/>
        <p:txBody>
          <a:bodyPr/>
          <a:lstStyle/>
          <a:p>
            <a:fld id="{DC05EF27-F07C-C046-AA01-6F02931CC96F}" type="slidenum">
              <a:rPr lang="en-US" smtClean="0"/>
              <a:t>10</a:t>
            </a:fld>
            <a:endParaRPr lang="en-US" dirty="0"/>
          </a:p>
        </p:txBody>
      </p:sp>
    </p:spTree>
    <p:extLst>
      <p:ext uri="{BB962C8B-B14F-4D97-AF65-F5344CB8AC3E}">
        <p14:creationId xmlns:p14="http://schemas.microsoft.com/office/powerpoint/2010/main" val="11907833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4" name="Content Placeholder 3">
            <a:extLst>
              <a:ext uri="{FF2B5EF4-FFF2-40B4-BE49-F238E27FC236}">
                <a16:creationId xmlns:a16="http://schemas.microsoft.com/office/drawing/2014/main" id="{9082803C-16AD-59DB-B1CD-6E7F52D0719C}"/>
              </a:ext>
            </a:extLst>
          </p:cNvPr>
          <p:cNvPicPr>
            <a:picLocks noGrp="1" noChangeAspect="1"/>
          </p:cNvPicPr>
          <p:nvPr>
            <p:ph idx="1"/>
          </p:nvPr>
        </p:nvPicPr>
        <p:blipFill rotWithShape="1">
          <a:blip r:embed="rId2"/>
          <a:srcRect b="19"/>
          <a:stretch/>
        </p:blipFill>
        <p:spPr>
          <a:xfrm>
            <a:off x="3099334" y="985335"/>
            <a:ext cx="9092665" cy="5623881"/>
          </a:xfrm>
          <a:prstGeom prst="rect">
            <a:avLst/>
          </a:prstGeom>
        </p:spPr>
      </p:pic>
      <p:sp>
        <p:nvSpPr>
          <p:cNvPr id="5" name="TextBox 4">
            <a:extLst>
              <a:ext uri="{FF2B5EF4-FFF2-40B4-BE49-F238E27FC236}">
                <a16:creationId xmlns:a16="http://schemas.microsoft.com/office/drawing/2014/main" id="{BE9D755B-00AD-6050-8AE4-DE17B31184A3}"/>
              </a:ext>
            </a:extLst>
          </p:cNvPr>
          <p:cNvSpPr txBox="1"/>
          <p:nvPr/>
        </p:nvSpPr>
        <p:spPr>
          <a:xfrm>
            <a:off x="259875" y="136525"/>
            <a:ext cx="4470400" cy="4401205"/>
          </a:xfrm>
          <a:prstGeom prst="rect">
            <a:avLst/>
          </a:prstGeom>
          <a:noFill/>
        </p:spPr>
        <p:txBody>
          <a:bodyPr wrap="square" rtlCol="0">
            <a:spAutoFit/>
          </a:bodyPr>
          <a:lstStyle/>
          <a:p>
            <a:pPr marL="339725"/>
            <a:r>
              <a:rPr lang="en-US" sz="2000" b="1" dirty="0">
                <a:latin typeface="Arial" panose="020B0604020202020204" pitchFamily="34" charset="0"/>
                <a:cs typeface="Arial" panose="020B0604020202020204" pitchFamily="34" charset="0"/>
              </a:rPr>
              <a:t>People</a:t>
            </a:r>
            <a:r>
              <a:rPr lang="en-US" sz="2000" dirty="0">
                <a:latin typeface="Arial" panose="020B0604020202020204" pitchFamily="34" charset="0"/>
                <a:cs typeface="Arial" panose="020B0604020202020204" pitchFamily="34" charset="0"/>
              </a:rPr>
              <a:t>:</a:t>
            </a: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Operated by internal biological machinery people are on the “straight and narrow”</a:t>
            </a:r>
          </a:p>
          <a:p>
            <a:pPr marL="342900" indent="-3429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Stress causes brain malfunction</a:t>
            </a:r>
          </a:p>
          <a:p>
            <a:pPr marL="342900" indent="-342900">
              <a:buFont typeface="Arial" panose="020B0604020202020204" pitchFamily="34" charset="0"/>
              <a:buChar char="•"/>
            </a:pPr>
            <a:endParaRPr lang="en-US" sz="2000" i="1" dirty="0">
              <a:solidFill>
                <a:srgbClr val="C00000"/>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b="1" i="1" dirty="0">
                <a:latin typeface="Arial" panose="020B0604020202020204" pitchFamily="34" charset="0"/>
                <a:cs typeface="Arial" panose="020B0604020202020204" pitchFamily="34" charset="0"/>
              </a:rPr>
              <a:t>They</a:t>
            </a:r>
            <a:r>
              <a:rPr lang="en-US" sz="2000" dirty="0">
                <a:latin typeface="Arial" panose="020B0604020202020204" pitchFamily="34" charset="0"/>
                <a:cs typeface="Arial" panose="020B0604020202020204" pitchFamily="34" charset="0"/>
              </a:rPr>
              <a:t> don’t know what they’re doing…they’re off-track</a:t>
            </a:r>
          </a:p>
          <a:p>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But </a:t>
            </a:r>
            <a:r>
              <a:rPr lang="en-US" sz="2000" b="1" i="1" dirty="0">
                <a:latin typeface="Arial" panose="020B0604020202020204" pitchFamily="34" charset="0"/>
                <a:cs typeface="Arial" panose="020B0604020202020204" pitchFamily="34" charset="0"/>
              </a:rPr>
              <a:t>we</a:t>
            </a:r>
            <a:r>
              <a:rPr lang="en-US" sz="2000" dirty="0">
                <a:latin typeface="Arial" panose="020B0604020202020204" pitchFamily="34" charset="0"/>
                <a:cs typeface="Arial" panose="020B0604020202020204" pitchFamily="34" charset="0"/>
              </a:rPr>
              <a:t> know…which justifies</a:t>
            </a:r>
          </a:p>
          <a:p>
            <a:pPr marL="342900" indent="-342900">
              <a:buFont typeface="Arial" panose="020B0604020202020204" pitchFamily="34" charset="0"/>
              <a:buChar char="•"/>
            </a:pPr>
            <a:endParaRPr lang="en-US" sz="2000" dirty="0">
              <a:solidFill>
                <a:srgbClr val="C00000"/>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Intervention to </a:t>
            </a:r>
            <a:r>
              <a:rPr lang="en-US" sz="2000" b="1" dirty="0">
                <a:latin typeface="Arial" panose="020B0604020202020204" pitchFamily="34" charset="0"/>
                <a:cs typeface="Arial" panose="020B0604020202020204" pitchFamily="34" charset="0"/>
              </a:rPr>
              <a:t>make</a:t>
            </a:r>
            <a:r>
              <a:rPr lang="en-US" sz="2000" dirty="0">
                <a:latin typeface="Arial" panose="020B0604020202020204" pitchFamily="34" charset="0"/>
                <a:cs typeface="Arial" panose="020B0604020202020204" pitchFamily="34" charset="0"/>
              </a:rPr>
              <a:t> them act differently…without them knowing</a:t>
            </a:r>
          </a:p>
        </p:txBody>
      </p:sp>
      <p:sp>
        <p:nvSpPr>
          <p:cNvPr id="6" name="TextBox 5">
            <a:extLst>
              <a:ext uri="{FF2B5EF4-FFF2-40B4-BE49-F238E27FC236}">
                <a16:creationId xmlns:a16="http://schemas.microsoft.com/office/drawing/2014/main" id="{923C029C-2E62-85C9-2E74-E14CFBD9FA9F}"/>
              </a:ext>
            </a:extLst>
          </p:cNvPr>
          <p:cNvSpPr txBox="1"/>
          <p:nvPr/>
        </p:nvSpPr>
        <p:spPr>
          <a:xfrm>
            <a:off x="586603" y="4573742"/>
            <a:ext cx="4470400" cy="1938992"/>
          </a:xfrm>
          <a:prstGeom prst="rect">
            <a:avLst/>
          </a:prstGeom>
          <a:noFill/>
        </p:spPr>
        <p:txBody>
          <a:bodyPr wrap="square" rtlCol="0">
            <a:spAutoFit/>
          </a:bodyPr>
          <a:lstStyle/>
          <a:p>
            <a:pPr marL="457200" indent="-457200">
              <a:buAutoNum type="arabicParenR"/>
            </a:pPr>
            <a:r>
              <a:rPr lang="en-US" sz="2000" dirty="0">
                <a:latin typeface="Arial" panose="020B0604020202020204" pitchFamily="34" charset="0"/>
                <a:cs typeface="Arial" panose="020B0604020202020204" pitchFamily="34" charset="0"/>
              </a:rPr>
              <a:t>Observe behavior of people-machines “objectively”</a:t>
            </a:r>
          </a:p>
          <a:p>
            <a:pPr marL="457200" indent="-457200">
              <a:buAutoNum type="arabicParenR"/>
            </a:pPr>
            <a:r>
              <a:rPr lang="en-US" sz="2000" dirty="0">
                <a:latin typeface="Arial" panose="020B0604020202020204" pitchFamily="34" charset="0"/>
                <a:cs typeface="Arial" panose="020B0604020202020204" pitchFamily="34" charset="0"/>
              </a:rPr>
              <a:t>Determine which ”track” the individual is on</a:t>
            </a:r>
          </a:p>
          <a:p>
            <a:pPr marL="457200" indent="-457200">
              <a:buAutoNum type="arabicParenR"/>
            </a:pPr>
            <a:r>
              <a:rPr lang="en-US" sz="2000" dirty="0">
                <a:latin typeface="Arial" panose="020B0604020202020204" pitchFamily="34" charset="0"/>
                <a:cs typeface="Arial" panose="020B0604020202020204" pitchFamily="34" charset="0"/>
              </a:rPr>
              <a:t>Intervene by alleviating stressors to get them back on track</a:t>
            </a:r>
          </a:p>
        </p:txBody>
      </p:sp>
      <p:sp>
        <p:nvSpPr>
          <p:cNvPr id="7" name="Slide Number Placeholder 6">
            <a:extLst>
              <a:ext uri="{FF2B5EF4-FFF2-40B4-BE49-F238E27FC236}">
                <a16:creationId xmlns:a16="http://schemas.microsoft.com/office/drawing/2014/main" id="{6731E44F-9AA8-F061-0928-B3456647A8A7}"/>
              </a:ext>
            </a:extLst>
          </p:cNvPr>
          <p:cNvSpPr>
            <a:spLocks noGrp="1"/>
          </p:cNvSpPr>
          <p:nvPr>
            <p:ph type="sldNum" sz="quarter" idx="12"/>
          </p:nvPr>
        </p:nvSpPr>
        <p:spPr/>
        <p:txBody>
          <a:bodyPr/>
          <a:lstStyle/>
          <a:p>
            <a:fld id="{DC05EF27-F07C-C046-AA01-6F02931CC96F}" type="slidenum">
              <a:rPr lang="en-US" smtClean="0"/>
              <a:t>11</a:t>
            </a:fld>
            <a:endParaRPr lang="en-US" dirty="0"/>
          </a:p>
        </p:txBody>
      </p:sp>
    </p:spTree>
    <p:extLst>
      <p:ext uri="{BB962C8B-B14F-4D97-AF65-F5344CB8AC3E}">
        <p14:creationId xmlns:p14="http://schemas.microsoft.com/office/powerpoint/2010/main" val="34456605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3C0E0-6129-112E-B916-AC8EBBB7FDDF}"/>
              </a:ext>
            </a:extLst>
          </p:cNvPr>
          <p:cNvSpPr>
            <a:spLocks noGrp="1"/>
          </p:cNvSpPr>
          <p:nvPr>
            <p:ph type="title"/>
          </p:nvPr>
        </p:nvSpPr>
        <p:spPr/>
        <p:txBody>
          <a:bodyPr>
            <a:normAutofit/>
          </a:bodyPr>
          <a:lstStyle/>
          <a:p>
            <a:r>
              <a:rPr lang="en-US" sz="3600" dirty="0"/>
              <a:t>Foundational Assumption: People are Organic Behavior Machines: Automated and Unaware</a:t>
            </a:r>
          </a:p>
        </p:txBody>
      </p:sp>
      <p:graphicFrame>
        <p:nvGraphicFramePr>
          <p:cNvPr id="7" name="Content Placeholder 3">
            <a:extLst>
              <a:ext uri="{FF2B5EF4-FFF2-40B4-BE49-F238E27FC236}">
                <a16:creationId xmlns:a16="http://schemas.microsoft.com/office/drawing/2014/main" id="{3D4CCD06-4654-78D0-55B7-3500B53CBF3A}"/>
              </a:ext>
            </a:extLst>
          </p:cNvPr>
          <p:cNvGraphicFramePr>
            <a:graphicFrameLocks noGrp="1"/>
          </p:cNvGraphicFramePr>
          <p:nvPr>
            <p:ph sz="half" idx="2"/>
            <p:extLst>
              <p:ext uri="{D42A27DB-BD31-4B8C-83A1-F6EECF244321}">
                <p14:modId xmlns:p14="http://schemas.microsoft.com/office/powerpoint/2010/main" val="1874966153"/>
              </p:ext>
            </p:extLst>
          </p:nvPr>
        </p:nvGraphicFramePr>
        <p:xfrm>
          <a:off x="5152591" y="1825625"/>
          <a:ext cx="6688113"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 name="Graphic 9" descr="Head with gears with solid fill">
            <a:extLst>
              <a:ext uri="{FF2B5EF4-FFF2-40B4-BE49-F238E27FC236}">
                <a16:creationId xmlns:a16="http://schemas.microsoft.com/office/drawing/2014/main" id="{386BCD9D-DB96-554A-023B-3EF59EBFFBCE}"/>
              </a:ext>
            </a:extLst>
          </p:cNvPr>
          <p:cNvPicPr>
            <a:picLocks noChangeAspect="1"/>
          </p:cNvPicPr>
          <p:nvPr/>
        </p:nvPicPr>
        <p:blipFill>
          <a:blip r:embed="rId7">
            <a:duotone>
              <a:schemeClr val="accent5">
                <a:shade val="45000"/>
                <a:satMod val="135000"/>
              </a:schemeClr>
              <a:prstClr val="white"/>
            </a:duotone>
            <a:extLst>
              <a:ext uri="{96DAC541-7B7A-43D3-8B79-37D633B846F1}">
                <asvg:svgBlip xmlns:asvg="http://schemas.microsoft.com/office/drawing/2016/SVG/main" r:embed="rId8"/>
              </a:ext>
            </a:extLst>
          </a:blip>
          <a:stretch>
            <a:fillRect/>
          </a:stretch>
        </p:blipFill>
        <p:spPr>
          <a:xfrm>
            <a:off x="9247413" y="2349775"/>
            <a:ext cx="963387" cy="1092202"/>
          </a:xfrm>
          <a:prstGeom prst="rect">
            <a:avLst/>
          </a:prstGeom>
        </p:spPr>
      </p:pic>
      <p:pic>
        <p:nvPicPr>
          <p:cNvPr id="12" name="Picture 11">
            <a:extLst>
              <a:ext uri="{FF2B5EF4-FFF2-40B4-BE49-F238E27FC236}">
                <a16:creationId xmlns:a16="http://schemas.microsoft.com/office/drawing/2014/main" id="{3CE01B42-4F5B-9EAC-230C-3F4C900A0B88}"/>
              </a:ext>
            </a:extLst>
          </p:cNvPr>
          <p:cNvPicPr>
            <a:picLocks noChangeAspect="1"/>
          </p:cNvPicPr>
          <p:nvPr/>
        </p:nvPicPr>
        <p:blipFill>
          <a:blip r:embed="rId9"/>
          <a:stretch>
            <a:fillRect/>
          </a:stretch>
        </p:blipFill>
        <p:spPr>
          <a:xfrm>
            <a:off x="312355" y="1608430"/>
            <a:ext cx="2392983" cy="2054557"/>
          </a:xfrm>
          <a:prstGeom prst="rect">
            <a:avLst/>
          </a:prstGeom>
        </p:spPr>
      </p:pic>
      <p:pic>
        <p:nvPicPr>
          <p:cNvPr id="5" name="Content Placeholder 5">
            <a:extLst>
              <a:ext uri="{FF2B5EF4-FFF2-40B4-BE49-F238E27FC236}">
                <a16:creationId xmlns:a16="http://schemas.microsoft.com/office/drawing/2014/main" id="{4F03EFE4-D26B-F787-A694-68A45AEF18C5}"/>
              </a:ext>
            </a:extLst>
          </p:cNvPr>
          <p:cNvPicPr>
            <a:picLocks noGrp="1" noChangeAspect="1"/>
          </p:cNvPicPr>
          <p:nvPr>
            <p:ph sz="half" idx="1"/>
          </p:nvPr>
        </p:nvPicPr>
        <p:blipFill>
          <a:blip r:embed="rId10" cstate="print">
            <a:extLst>
              <a:ext uri="{28A0092B-C50C-407E-A947-70E740481C1C}">
                <a14:useLocalDpi xmlns:a14="http://schemas.microsoft.com/office/drawing/2010/main" val="0"/>
              </a:ext>
            </a:extLst>
          </a:blip>
          <a:stretch>
            <a:fillRect/>
          </a:stretch>
        </p:blipFill>
        <p:spPr>
          <a:xfrm>
            <a:off x="1288503" y="2802864"/>
            <a:ext cx="2743200" cy="3553486"/>
          </a:xfrm>
          <a:prstGeom prst="rect">
            <a:avLst/>
          </a:prstGeom>
        </p:spPr>
      </p:pic>
      <p:sp>
        <p:nvSpPr>
          <p:cNvPr id="13" name="TextBox 12">
            <a:extLst>
              <a:ext uri="{FF2B5EF4-FFF2-40B4-BE49-F238E27FC236}">
                <a16:creationId xmlns:a16="http://schemas.microsoft.com/office/drawing/2014/main" id="{2C9137B7-89BD-0C30-1228-09899507719C}"/>
              </a:ext>
            </a:extLst>
          </p:cNvPr>
          <p:cNvSpPr txBox="1"/>
          <p:nvPr/>
        </p:nvSpPr>
        <p:spPr>
          <a:xfrm>
            <a:off x="4110546" y="5480903"/>
            <a:ext cx="7730158"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The brain/mind tells the organism what to do given internal or external stimuli</a:t>
            </a:r>
          </a:p>
        </p:txBody>
      </p:sp>
      <p:sp>
        <p:nvSpPr>
          <p:cNvPr id="14" name="Slide Number Placeholder 13">
            <a:extLst>
              <a:ext uri="{FF2B5EF4-FFF2-40B4-BE49-F238E27FC236}">
                <a16:creationId xmlns:a16="http://schemas.microsoft.com/office/drawing/2014/main" id="{FAB6804E-F786-D0CC-FE05-D9C3B3D10D2C}"/>
              </a:ext>
            </a:extLst>
          </p:cNvPr>
          <p:cNvSpPr>
            <a:spLocks noGrp="1"/>
          </p:cNvSpPr>
          <p:nvPr>
            <p:ph type="sldNum" sz="quarter" idx="12"/>
          </p:nvPr>
        </p:nvSpPr>
        <p:spPr/>
        <p:txBody>
          <a:bodyPr/>
          <a:lstStyle/>
          <a:p>
            <a:fld id="{DC05EF27-F07C-C046-AA01-6F02931CC96F}" type="slidenum">
              <a:rPr lang="en-US" smtClean="0"/>
              <a:t>12</a:t>
            </a:fld>
            <a:endParaRPr lang="en-US" dirty="0"/>
          </a:p>
        </p:txBody>
      </p:sp>
    </p:spTree>
    <p:extLst>
      <p:ext uri="{BB962C8B-B14F-4D97-AF65-F5344CB8AC3E}">
        <p14:creationId xmlns:p14="http://schemas.microsoft.com/office/powerpoint/2010/main" val="3246846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09C509D2-0C1A-47B8-89C1-D3AB17D452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D726CFE-1C32-FC67-2E3C-EFD882F0CD54}"/>
              </a:ext>
            </a:extLst>
          </p:cNvPr>
          <p:cNvSpPr>
            <a:spLocks noGrp="1"/>
          </p:cNvSpPr>
          <p:nvPr>
            <p:ph type="title"/>
          </p:nvPr>
        </p:nvSpPr>
        <p:spPr>
          <a:xfrm>
            <a:off x="6600265" y="329039"/>
            <a:ext cx="5464736" cy="2084606"/>
          </a:xfrm>
        </p:spPr>
        <p:txBody>
          <a:bodyPr vert="horz" lIns="91440" tIns="45720" rIns="91440" bIns="45720" rtlCol="0" anchor="ctr">
            <a:noAutofit/>
          </a:bodyPr>
          <a:lstStyle/>
          <a:p>
            <a:r>
              <a:rPr lang="en-US" dirty="0">
                <a:ea typeface="+mj-ea"/>
              </a:rPr>
              <a:t>Biological Approach Has LOTS of Cultural Appeal</a:t>
            </a:r>
            <a:endParaRPr lang="en-US" kern="1200" dirty="0">
              <a:solidFill>
                <a:schemeClr val="tx1"/>
              </a:solidFill>
              <a:ea typeface="+mj-ea"/>
            </a:endParaRPr>
          </a:p>
        </p:txBody>
      </p:sp>
      <p:pic>
        <p:nvPicPr>
          <p:cNvPr id="6" name="Content Placeholder 5" descr="A movie poster of cars on a road&#10;&#10;Description automatically generated with low confidence">
            <a:extLst>
              <a:ext uri="{FF2B5EF4-FFF2-40B4-BE49-F238E27FC236}">
                <a16:creationId xmlns:a16="http://schemas.microsoft.com/office/drawing/2014/main" id="{04A59339-E325-2979-7DB9-02044226956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7808" r="1" b="14424"/>
          <a:stretch/>
        </p:blipFill>
        <p:spPr>
          <a:xfrm>
            <a:off x="-4642" y="10"/>
            <a:ext cx="3006061" cy="3339639"/>
          </a:xfrm>
          <a:prstGeom prst="rect">
            <a:avLst/>
          </a:prstGeom>
        </p:spPr>
      </p:pic>
      <p:pic>
        <p:nvPicPr>
          <p:cNvPr id="7" name="Content Placeholder 6">
            <a:extLst>
              <a:ext uri="{FF2B5EF4-FFF2-40B4-BE49-F238E27FC236}">
                <a16:creationId xmlns:a16="http://schemas.microsoft.com/office/drawing/2014/main" id="{215AB265-D250-E278-D839-EAA3CBCE1379}"/>
              </a:ext>
            </a:extLst>
          </p:cNvPr>
          <p:cNvPicPr>
            <a:picLocks noChangeAspect="1"/>
          </p:cNvPicPr>
          <p:nvPr/>
        </p:nvPicPr>
        <p:blipFill rotWithShape="1">
          <a:blip r:embed="rId3">
            <a:extLst>
              <a:ext uri="{28A0092B-C50C-407E-A947-70E740481C1C}">
                <a14:useLocalDpi xmlns:a14="http://schemas.microsoft.com/office/drawing/2010/main" val="0"/>
              </a:ext>
            </a:extLst>
          </a:blip>
          <a:srcRect l="25619" r="8951" b="-3"/>
          <a:stretch/>
        </p:blipFill>
        <p:spPr>
          <a:xfrm>
            <a:off x="3198068" y="10"/>
            <a:ext cx="2991088" cy="3339639"/>
          </a:xfrm>
          <a:prstGeom prst="rect">
            <a:avLst/>
          </a:prstGeom>
        </p:spPr>
      </p:pic>
      <p:pic>
        <p:nvPicPr>
          <p:cNvPr id="5" name="Picture 4" descr="A person with a brain on his back&#10;&#10;Description automatically generated with low confidence">
            <a:extLst>
              <a:ext uri="{FF2B5EF4-FFF2-40B4-BE49-F238E27FC236}">
                <a16:creationId xmlns:a16="http://schemas.microsoft.com/office/drawing/2014/main" id="{08A3D0A8-0644-9FA6-F289-52CAE95C34E0}"/>
              </a:ext>
            </a:extLst>
          </p:cNvPr>
          <p:cNvPicPr>
            <a:picLocks noChangeAspect="1"/>
          </p:cNvPicPr>
          <p:nvPr/>
        </p:nvPicPr>
        <p:blipFill rotWithShape="1">
          <a:blip r:embed="rId4">
            <a:extLst>
              <a:ext uri="{28A0092B-C50C-407E-A947-70E740481C1C}">
                <a14:useLocalDpi xmlns:a14="http://schemas.microsoft.com/office/drawing/2010/main" val="0"/>
              </a:ext>
            </a:extLst>
          </a:blip>
          <a:srcRect r="1" b="6564"/>
          <a:stretch/>
        </p:blipFill>
        <p:spPr>
          <a:xfrm>
            <a:off x="-2" y="3518351"/>
            <a:ext cx="6189158" cy="3339649"/>
          </a:xfrm>
          <a:prstGeom prst="rect">
            <a:avLst/>
          </a:prstGeom>
        </p:spPr>
      </p:pic>
      <p:sp>
        <p:nvSpPr>
          <p:cNvPr id="8" name="TextBox 7">
            <a:extLst>
              <a:ext uri="{FF2B5EF4-FFF2-40B4-BE49-F238E27FC236}">
                <a16:creationId xmlns:a16="http://schemas.microsoft.com/office/drawing/2014/main" id="{5F3BBC77-52DD-E4ED-F645-62E821ECBE17}"/>
              </a:ext>
            </a:extLst>
          </p:cNvPr>
          <p:cNvSpPr txBox="1"/>
          <p:nvPr/>
        </p:nvSpPr>
        <p:spPr>
          <a:xfrm>
            <a:off x="6600265" y="2413645"/>
            <a:ext cx="4753534" cy="3806180"/>
          </a:xfrm>
          <a:prstGeom prst="rect">
            <a:avLst/>
          </a:prstGeom>
        </p:spPr>
        <p:txBody>
          <a:bodyPr vert="horz" lIns="91440" tIns="45720" rIns="91440" bIns="45720" rtlCol="0">
            <a:normAutofit/>
          </a:bodyPr>
          <a:lstStyle/>
          <a:p>
            <a:pPr marL="342900" indent="-342900">
              <a:lnSpc>
                <a:spcPct val="90000"/>
              </a:lnSpc>
              <a:spcAft>
                <a:spcPts val="600"/>
              </a:spcAft>
              <a:buFont typeface="Arial" panose="020B0604020202020204" pitchFamily="34" charset="0"/>
              <a:buChar char="•"/>
            </a:pPr>
            <a:r>
              <a:rPr lang="en-US" sz="2000" b="1" dirty="0">
                <a:latin typeface="Arial" panose="020B0604020202020204" pitchFamily="34" charset="0"/>
                <a:cs typeface="Arial" panose="020B0604020202020204" pitchFamily="34" charset="0"/>
              </a:rPr>
              <a:t>Cars (2006)</a:t>
            </a:r>
          </a:p>
          <a:p>
            <a:pPr marL="687388" lvl="1" indent="-342900">
              <a:lnSpc>
                <a:spcPct val="90000"/>
              </a:lnSpc>
              <a:spcAft>
                <a:spcPts val="600"/>
              </a:spcAft>
              <a:buFont typeface="Courier New" panose="02070309020205020404" pitchFamily="49" charset="0"/>
              <a:buChar char="o"/>
            </a:pPr>
            <a:r>
              <a:rPr lang="en-US" sz="2000" b="1" dirty="0">
                <a:latin typeface="Arial" panose="020B0604020202020204" pitchFamily="34" charset="0"/>
                <a:cs typeface="Arial" panose="020B0604020202020204" pitchFamily="34" charset="0"/>
              </a:rPr>
              <a:t>Machines are people</a:t>
            </a:r>
          </a:p>
          <a:p>
            <a:pPr indent="-228600">
              <a:lnSpc>
                <a:spcPct val="90000"/>
              </a:lnSpc>
              <a:spcAft>
                <a:spcPts val="600"/>
              </a:spcAft>
              <a:buFont typeface="Arial" panose="020B0604020202020204" pitchFamily="34" charset="0"/>
              <a:buChar char="•"/>
            </a:pPr>
            <a:endParaRPr lang="en-US" sz="2000" b="1" dirty="0">
              <a:latin typeface="Arial" panose="020B0604020202020204" pitchFamily="34" charset="0"/>
              <a:cs typeface="Arial" panose="020B0604020202020204" pitchFamily="34" charset="0"/>
            </a:endParaRPr>
          </a:p>
          <a:p>
            <a:pPr indent="-228600">
              <a:lnSpc>
                <a:spcPct val="90000"/>
              </a:lnSpc>
              <a:spcAft>
                <a:spcPts val="600"/>
              </a:spcAft>
              <a:buFont typeface="Arial" panose="020B0604020202020204" pitchFamily="34" charset="0"/>
              <a:buChar char="•"/>
            </a:pPr>
            <a:r>
              <a:rPr lang="en-US" sz="2000" b="1" dirty="0">
                <a:latin typeface="Arial" panose="020B0604020202020204" pitchFamily="34" charset="0"/>
                <a:cs typeface="Arial" panose="020B0604020202020204" pitchFamily="34" charset="0"/>
              </a:rPr>
              <a:t>Men In Black (1997)</a:t>
            </a:r>
          </a:p>
          <a:p>
            <a:pPr marL="687388" lvl="1" indent="-342900">
              <a:lnSpc>
                <a:spcPct val="90000"/>
              </a:lnSpc>
              <a:spcAft>
                <a:spcPts val="600"/>
              </a:spcAft>
              <a:buFont typeface="Courier New" panose="02070309020205020404" pitchFamily="49" charset="0"/>
              <a:buChar char="o"/>
            </a:pPr>
            <a:r>
              <a:rPr lang="en-US" sz="2000" b="1" dirty="0">
                <a:latin typeface="Arial" panose="020B0604020202020204" pitchFamily="34" charset="0"/>
                <a:cs typeface="Arial" panose="020B0604020202020204" pitchFamily="34" charset="0"/>
              </a:rPr>
              <a:t>People inside a machine</a:t>
            </a:r>
          </a:p>
          <a:p>
            <a:pPr indent="-228600">
              <a:lnSpc>
                <a:spcPct val="90000"/>
              </a:lnSpc>
              <a:spcAft>
                <a:spcPts val="600"/>
              </a:spcAft>
              <a:buFont typeface="Arial" panose="020B0604020202020204" pitchFamily="34" charset="0"/>
              <a:buChar char="•"/>
            </a:pPr>
            <a:endParaRPr lang="en-US" sz="2000" b="1" dirty="0">
              <a:latin typeface="Arial" panose="020B0604020202020204" pitchFamily="34" charset="0"/>
              <a:cs typeface="Arial" panose="020B0604020202020204" pitchFamily="34" charset="0"/>
            </a:endParaRPr>
          </a:p>
          <a:p>
            <a:pPr indent="-228600">
              <a:lnSpc>
                <a:spcPct val="90000"/>
              </a:lnSpc>
              <a:spcAft>
                <a:spcPts val="600"/>
              </a:spcAft>
              <a:buFont typeface="Arial" panose="020B0604020202020204" pitchFamily="34" charset="0"/>
              <a:buChar char="•"/>
            </a:pPr>
            <a:r>
              <a:rPr lang="en-US" sz="2000" b="1" dirty="0">
                <a:latin typeface="Arial" panose="020B0604020202020204" pitchFamily="34" charset="0"/>
                <a:cs typeface="Arial" panose="020B0604020202020204" pitchFamily="34" charset="0"/>
              </a:rPr>
              <a:t>Fiend Without a Face (1958)</a:t>
            </a:r>
          </a:p>
          <a:p>
            <a:pPr marL="687388" lvl="1" indent="-342900">
              <a:lnSpc>
                <a:spcPct val="90000"/>
              </a:lnSpc>
              <a:spcAft>
                <a:spcPts val="600"/>
              </a:spcAft>
              <a:buFont typeface="Courier New" panose="02070309020205020404" pitchFamily="49" charset="0"/>
              <a:buChar char="o"/>
            </a:pPr>
            <a:r>
              <a:rPr lang="en-US" sz="2000" b="1" dirty="0">
                <a:latin typeface="Arial" panose="020B0604020202020204" pitchFamily="34" charset="0"/>
                <a:cs typeface="Arial" panose="020B0604020202020204" pitchFamily="34" charset="0"/>
              </a:rPr>
              <a:t>Brains are evil people</a:t>
            </a:r>
          </a:p>
        </p:txBody>
      </p:sp>
      <p:sp>
        <p:nvSpPr>
          <p:cNvPr id="9" name="Slide Number Placeholder 8">
            <a:extLst>
              <a:ext uri="{FF2B5EF4-FFF2-40B4-BE49-F238E27FC236}">
                <a16:creationId xmlns:a16="http://schemas.microsoft.com/office/drawing/2014/main" id="{C4C87153-DCD0-E1DD-DD3A-0125CC062EA3}"/>
              </a:ext>
            </a:extLst>
          </p:cNvPr>
          <p:cNvSpPr>
            <a:spLocks noGrp="1"/>
          </p:cNvSpPr>
          <p:nvPr>
            <p:ph type="sldNum" sz="quarter" idx="12"/>
          </p:nvPr>
        </p:nvSpPr>
        <p:spPr/>
        <p:txBody>
          <a:bodyPr/>
          <a:lstStyle/>
          <a:p>
            <a:fld id="{DC05EF27-F07C-C046-AA01-6F02931CC96F}" type="slidenum">
              <a:rPr lang="en-US" smtClean="0"/>
              <a:t>13</a:t>
            </a:fld>
            <a:endParaRPr lang="en-US" dirty="0"/>
          </a:p>
        </p:txBody>
      </p:sp>
    </p:spTree>
    <p:extLst>
      <p:ext uri="{BB962C8B-B14F-4D97-AF65-F5344CB8AC3E}">
        <p14:creationId xmlns:p14="http://schemas.microsoft.com/office/powerpoint/2010/main" val="20414827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2D76A-2EE2-E2B5-DAA8-F3F9A9B642A8}"/>
              </a:ext>
            </a:extLst>
          </p:cNvPr>
          <p:cNvSpPr>
            <a:spLocks noGrp="1"/>
          </p:cNvSpPr>
          <p:nvPr>
            <p:ph type="title"/>
          </p:nvPr>
        </p:nvSpPr>
        <p:spPr/>
        <p:txBody>
          <a:bodyPr>
            <a:normAutofit/>
          </a:bodyPr>
          <a:lstStyle/>
          <a:p>
            <a:r>
              <a:rPr lang="en-US" sz="3600" dirty="0"/>
              <a:t>If the Biological Viewpoint Was True, We’d Be Acting Quite Differently</a:t>
            </a:r>
          </a:p>
        </p:txBody>
      </p:sp>
      <p:sp>
        <p:nvSpPr>
          <p:cNvPr id="7" name="Slide Number Placeholder 6">
            <a:extLst>
              <a:ext uri="{FF2B5EF4-FFF2-40B4-BE49-F238E27FC236}">
                <a16:creationId xmlns:a16="http://schemas.microsoft.com/office/drawing/2014/main" id="{AF0C31B5-054D-E944-412A-CB0794A8371F}"/>
              </a:ext>
            </a:extLst>
          </p:cNvPr>
          <p:cNvSpPr>
            <a:spLocks noGrp="1"/>
          </p:cNvSpPr>
          <p:nvPr>
            <p:ph type="sldNum" sz="quarter" idx="12"/>
          </p:nvPr>
        </p:nvSpPr>
        <p:spPr/>
        <p:txBody>
          <a:bodyPr/>
          <a:lstStyle/>
          <a:p>
            <a:fld id="{DC05EF27-F07C-C046-AA01-6F02931CC96F}" type="slidenum">
              <a:rPr lang="en-US" smtClean="0"/>
              <a:t>14</a:t>
            </a:fld>
            <a:endParaRPr lang="en-US" dirty="0"/>
          </a:p>
        </p:txBody>
      </p:sp>
      <p:sp>
        <p:nvSpPr>
          <p:cNvPr id="9" name="Content Placeholder 8">
            <a:extLst>
              <a:ext uri="{FF2B5EF4-FFF2-40B4-BE49-F238E27FC236}">
                <a16:creationId xmlns:a16="http://schemas.microsoft.com/office/drawing/2014/main" id="{EACC82FD-2DC7-535D-FB78-F5A5C07924A9}"/>
              </a:ext>
            </a:extLst>
          </p:cNvPr>
          <p:cNvSpPr>
            <a:spLocks noGrp="1"/>
          </p:cNvSpPr>
          <p:nvPr>
            <p:ph sz="quarter" idx="4"/>
          </p:nvPr>
        </p:nvSpPr>
        <p:spPr>
          <a:xfrm>
            <a:off x="839788" y="1882774"/>
            <a:ext cx="10512424" cy="4302125"/>
          </a:xfrm>
        </p:spPr>
        <p:txBody>
          <a:bodyPr>
            <a:normAutofit fontScale="92500" lnSpcReduction="10000"/>
          </a:bodyPr>
          <a:lstStyle/>
          <a:p>
            <a:pPr marL="0" indent="0">
              <a:buNone/>
            </a:pPr>
            <a:r>
              <a:rPr lang="en-US" dirty="0">
                <a:solidFill>
                  <a:srgbClr val="0070C0"/>
                </a:solidFill>
              </a:rPr>
              <a:t>Our talk about important subjects should be different:</a:t>
            </a:r>
          </a:p>
          <a:p>
            <a:r>
              <a:rPr lang="en-US" dirty="0"/>
              <a:t>“Hello, Lisa? I have something very important to ask you…”</a:t>
            </a:r>
          </a:p>
          <a:p>
            <a:pPr marL="0" indent="0">
              <a:buNone/>
            </a:pPr>
            <a:endParaRPr lang="en-US" dirty="0"/>
          </a:p>
          <a:p>
            <a:pPr marL="0" indent="0">
              <a:buNone/>
            </a:pPr>
            <a:r>
              <a:rPr lang="en-US" dirty="0">
                <a:solidFill>
                  <a:srgbClr val="0070C0"/>
                </a:solidFill>
              </a:rPr>
              <a:t>The way we explain people-based events should be different:</a:t>
            </a:r>
          </a:p>
          <a:p>
            <a:r>
              <a:rPr lang="en-US" dirty="0"/>
              <a:t>How did my car get from my driveway to the grocery store?</a:t>
            </a:r>
          </a:p>
          <a:p>
            <a:pPr marL="0" indent="0">
              <a:buNone/>
            </a:pPr>
            <a:endParaRPr lang="en-US" dirty="0"/>
          </a:p>
          <a:p>
            <a:pPr marL="0" indent="0">
              <a:buNone/>
            </a:pPr>
            <a:r>
              <a:rPr lang="en-US" dirty="0">
                <a:solidFill>
                  <a:schemeClr val="accent1"/>
                </a:solidFill>
              </a:rPr>
              <a:t>The way we address our existential crises should be different:</a:t>
            </a:r>
          </a:p>
          <a:p>
            <a:r>
              <a:rPr lang="en-US" dirty="0"/>
              <a:t>“I just found out my spouse has been cheating, and I vomited”</a:t>
            </a:r>
          </a:p>
          <a:p>
            <a:r>
              <a:rPr lang="en-US" dirty="0"/>
              <a:t>“It’s my wedding day and I’m shaking”</a:t>
            </a:r>
          </a:p>
          <a:p>
            <a:pPr marL="0" indent="0">
              <a:buNone/>
            </a:pPr>
            <a:endParaRPr lang="en-US" dirty="0"/>
          </a:p>
          <a:p>
            <a:endParaRPr lang="en-US" dirty="0"/>
          </a:p>
        </p:txBody>
      </p:sp>
    </p:spTree>
    <p:extLst>
      <p:ext uri="{BB962C8B-B14F-4D97-AF65-F5344CB8AC3E}">
        <p14:creationId xmlns:p14="http://schemas.microsoft.com/office/powerpoint/2010/main" val="32002705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64CF1-BA20-694D-1536-5BAC179B27D6}"/>
              </a:ext>
            </a:extLst>
          </p:cNvPr>
          <p:cNvSpPr>
            <a:spLocks noGrp="1"/>
          </p:cNvSpPr>
          <p:nvPr>
            <p:ph type="title"/>
          </p:nvPr>
        </p:nvSpPr>
        <p:spPr/>
        <p:txBody>
          <a:bodyPr>
            <a:normAutofit/>
          </a:bodyPr>
          <a:lstStyle/>
          <a:p>
            <a:r>
              <a:rPr lang="en-US" sz="3600" dirty="0"/>
              <a:t>Biology and Culture: Contradictory Approaches to Understanding and Explaining What People Do</a:t>
            </a:r>
          </a:p>
        </p:txBody>
      </p:sp>
      <p:sp>
        <p:nvSpPr>
          <p:cNvPr id="3" name="Text Placeholder 2">
            <a:extLst>
              <a:ext uri="{FF2B5EF4-FFF2-40B4-BE49-F238E27FC236}">
                <a16:creationId xmlns:a16="http://schemas.microsoft.com/office/drawing/2014/main" id="{E4E2707D-9DFA-8302-3D2E-DB09D9097D1E}"/>
              </a:ext>
            </a:extLst>
          </p:cNvPr>
          <p:cNvSpPr>
            <a:spLocks noGrp="1"/>
          </p:cNvSpPr>
          <p:nvPr>
            <p:ph type="body" idx="1"/>
          </p:nvPr>
        </p:nvSpPr>
        <p:spPr/>
        <p:txBody>
          <a:bodyPr>
            <a:normAutofit/>
          </a:bodyPr>
          <a:lstStyle/>
          <a:p>
            <a:pPr algn="ctr"/>
            <a:r>
              <a:rPr lang="en-US" sz="2800" u="sng" dirty="0">
                <a:solidFill>
                  <a:schemeClr val="accent1"/>
                </a:solidFill>
              </a:rPr>
              <a:t>Biology</a:t>
            </a:r>
          </a:p>
        </p:txBody>
      </p:sp>
      <p:sp>
        <p:nvSpPr>
          <p:cNvPr id="4" name="Content Placeholder 3">
            <a:extLst>
              <a:ext uri="{FF2B5EF4-FFF2-40B4-BE49-F238E27FC236}">
                <a16:creationId xmlns:a16="http://schemas.microsoft.com/office/drawing/2014/main" id="{AC63F5EE-84EE-4A07-C997-2738C50A04A9}"/>
              </a:ext>
            </a:extLst>
          </p:cNvPr>
          <p:cNvSpPr>
            <a:spLocks noGrp="1"/>
          </p:cNvSpPr>
          <p:nvPr>
            <p:ph sz="half" idx="2"/>
          </p:nvPr>
        </p:nvSpPr>
        <p:spPr/>
        <p:txBody>
          <a:bodyPr/>
          <a:lstStyle/>
          <a:p>
            <a:r>
              <a:rPr lang="en-US" dirty="0"/>
              <a:t>Molecules, electricity, chemicals and chemical reactions, proteins, enzymes</a:t>
            </a:r>
          </a:p>
          <a:p>
            <a:r>
              <a:rPr lang="en-US" dirty="0"/>
              <a:t>Automation, unawareness</a:t>
            </a:r>
          </a:p>
          <a:p>
            <a:r>
              <a:rPr lang="en-US" dirty="0"/>
              <a:t>A-Moral</a:t>
            </a:r>
          </a:p>
          <a:p>
            <a:r>
              <a:rPr lang="en-US" dirty="0"/>
              <a:t>Physical/Organic</a:t>
            </a:r>
          </a:p>
          <a:p>
            <a:r>
              <a:rPr lang="en-US" dirty="0"/>
              <a:t>Brains, Hormones, Genes</a:t>
            </a:r>
          </a:p>
        </p:txBody>
      </p:sp>
      <p:sp>
        <p:nvSpPr>
          <p:cNvPr id="5" name="Text Placeholder 4">
            <a:extLst>
              <a:ext uri="{FF2B5EF4-FFF2-40B4-BE49-F238E27FC236}">
                <a16:creationId xmlns:a16="http://schemas.microsoft.com/office/drawing/2014/main" id="{798607D2-4CEE-D7E4-544B-6E638ECABE63}"/>
              </a:ext>
            </a:extLst>
          </p:cNvPr>
          <p:cNvSpPr>
            <a:spLocks noGrp="1"/>
          </p:cNvSpPr>
          <p:nvPr>
            <p:ph type="body" sz="quarter" idx="3"/>
          </p:nvPr>
        </p:nvSpPr>
        <p:spPr/>
        <p:txBody>
          <a:bodyPr>
            <a:normAutofit/>
          </a:bodyPr>
          <a:lstStyle/>
          <a:p>
            <a:pPr algn="ctr"/>
            <a:r>
              <a:rPr lang="en-US" sz="2800" u="sng" dirty="0">
                <a:solidFill>
                  <a:schemeClr val="accent1"/>
                </a:solidFill>
              </a:rPr>
              <a:t>Culture</a:t>
            </a:r>
          </a:p>
        </p:txBody>
      </p:sp>
      <p:sp>
        <p:nvSpPr>
          <p:cNvPr id="6" name="Content Placeholder 5">
            <a:extLst>
              <a:ext uri="{FF2B5EF4-FFF2-40B4-BE49-F238E27FC236}">
                <a16:creationId xmlns:a16="http://schemas.microsoft.com/office/drawing/2014/main" id="{BCABB585-FB49-F637-05E6-8C4C4BA38B80}"/>
              </a:ext>
            </a:extLst>
          </p:cNvPr>
          <p:cNvSpPr>
            <a:spLocks noGrp="1"/>
          </p:cNvSpPr>
          <p:nvPr>
            <p:ph sz="quarter" idx="4"/>
          </p:nvPr>
        </p:nvSpPr>
        <p:spPr/>
        <p:txBody>
          <a:bodyPr/>
          <a:lstStyle/>
          <a:p>
            <a:r>
              <a:rPr lang="en-US" dirty="0"/>
              <a:t>The (inter)personal activity of using concepts and values to create of a meaningful life</a:t>
            </a:r>
          </a:p>
          <a:p>
            <a:r>
              <a:rPr lang="en-US" dirty="0"/>
              <a:t>Choice, awareness</a:t>
            </a:r>
          </a:p>
          <a:p>
            <a:r>
              <a:rPr lang="en-US" dirty="0"/>
              <a:t>Moral/ethical</a:t>
            </a:r>
          </a:p>
          <a:p>
            <a:r>
              <a:rPr lang="en-US" dirty="0"/>
              <a:t>Physical/Organic/</a:t>
            </a:r>
            <a:r>
              <a:rPr lang="en-US" i="1" dirty="0"/>
              <a:t>Symbolic</a:t>
            </a:r>
          </a:p>
          <a:p>
            <a:r>
              <a:rPr lang="en-US" dirty="0"/>
              <a:t>People, language, meaning</a:t>
            </a:r>
          </a:p>
        </p:txBody>
      </p:sp>
      <p:sp>
        <p:nvSpPr>
          <p:cNvPr id="7" name="Slide Number Placeholder 6">
            <a:extLst>
              <a:ext uri="{FF2B5EF4-FFF2-40B4-BE49-F238E27FC236}">
                <a16:creationId xmlns:a16="http://schemas.microsoft.com/office/drawing/2014/main" id="{B7C6434A-ACCE-D81D-7D02-ECB338F6BBE1}"/>
              </a:ext>
            </a:extLst>
          </p:cNvPr>
          <p:cNvSpPr>
            <a:spLocks noGrp="1"/>
          </p:cNvSpPr>
          <p:nvPr>
            <p:ph type="sldNum" sz="quarter" idx="12"/>
          </p:nvPr>
        </p:nvSpPr>
        <p:spPr/>
        <p:txBody>
          <a:bodyPr/>
          <a:lstStyle/>
          <a:p>
            <a:fld id="{DC05EF27-F07C-C046-AA01-6F02931CC96F}" type="slidenum">
              <a:rPr lang="en-US" smtClean="0"/>
              <a:t>15</a:t>
            </a:fld>
            <a:endParaRPr lang="en-US" dirty="0"/>
          </a:p>
        </p:txBody>
      </p:sp>
    </p:spTree>
    <p:extLst>
      <p:ext uri="{BB962C8B-B14F-4D97-AF65-F5344CB8AC3E}">
        <p14:creationId xmlns:p14="http://schemas.microsoft.com/office/powerpoint/2010/main" val="13060508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5173E-60F3-17EB-38EE-2FDD69AAB5B9}"/>
              </a:ext>
            </a:extLst>
          </p:cNvPr>
          <p:cNvSpPr>
            <a:spLocks noGrp="1"/>
          </p:cNvSpPr>
          <p:nvPr>
            <p:ph type="title"/>
          </p:nvPr>
        </p:nvSpPr>
        <p:spPr>
          <a:xfrm>
            <a:off x="838200" y="365125"/>
            <a:ext cx="10515600" cy="684278"/>
          </a:xfrm>
        </p:spPr>
        <p:txBody>
          <a:bodyPr>
            <a:noAutofit/>
          </a:bodyPr>
          <a:lstStyle/>
          <a:p>
            <a:r>
              <a:rPr lang="en-US" sz="3600" dirty="0"/>
              <a:t>A Cultural Approach to Preventing Insider Threats</a:t>
            </a:r>
            <a:endParaRPr lang="en-US" sz="2000" dirty="0"/>
          </a:p>
        </p:txBody>
      </p:sp>
      <p:sp>
        <p:nvSpPr>
          <p:cNvPr id="3" name="Content Placeholder 2">
            <a:extLst>
              <a:ext uri="{FF2B5EF4-FFF2-40B4-BE49-F238E27FC236}">
                <a16:creationId xmlns:a16="http://schemas.microsoft.com/office/drawing/2014/main" id="{B69D673A-08A1-A190-4811-7FCCAD0F34BD}"/>
              </a:ext>
            </a:extLst>
          </p:cNvPr>
          <p:cNvSpPr>
            <a:spLocks noGrp="1"/>
          </p:cNvSpPr>
          <p:nvPr>
            <p:ph idx="1"/>
          </p:nvPr>
        </p:nvSpPr>
        <p:spPr>
          <a:xfrm>
            <a:off x="838200" y="1855789"/>
            <a:ext cx="10515600" cy="4316412"/>
          </a:xfrm>
        </p:spPr>
        <p:txBody>
          <a:bodyPr>
            <a:normAutofit lnSpcReduction="10000"/>
          </a:bodyPr>
          <a:lstStyle/>
          <a:p>
            <a:r>
              <a:rPr lang="en-US" dirty="0"/>
              <a:t>“According to Federal Acquisition Regulation, contractors are different in kind, you’re less of a human being, a kind of widget”</a:t>
            </a:r>
          </a:p>
          <a:p>
            <a:r>
              <a:rPr lang="en-US" dirty="0"/>
              <a:t>Maybe Snowden would have acted differently if he had been:</a:t>
            </a:r>
          </a:p>
          <a:p>
            <a:pPr marL="574675" lvl="1" indent="-344488">
              <a:buFont typeface="Courier New" panose="02070309020205020404" pitchFamily="49" charset="0"/>
              <a:buChar char="o"/>
            </a:pPr>
            <a:r>
              <a:rPr lang="en-US" dirty="0"/>
              <a:t>Treated like a government employee</a:t>
            </a:r>
          </a:p>
          <a:p>
            <a:pPr marL="574675" lvl="1" indent="-344488">
              <a:buFont typeface="Courier New" panose="02070309020205020404" pitchFamily="49" charset="0"/>
              <a:buChar char="o"/>
            </a:pPr>
            <a:r>
              <a:rPr lang="en-US" dirty="0"/>
              <a:t>Enculturated into the NSA’s history of saving lives, averting disasters</a:t>
            </a:r>
          </a:p>
          <a:p>
            <a:pPr marL="574675" lvl="1" indent="-344488">
              <a:buFont typeface="Courier New" panose="02070309020205020404" pitchFamily="49" charset="0"/>
              <a:buChar char="o"/>
            </a:pPr>
            <a:r>
              <a:rPr lang="en-US" dirty="0"/>
              <a:t>Asked to swear to defend the Constitution</a:t>
            </a:r>
          </a:p>
          <a:p>
            <a:pPr marL="574675" lvl="1" indent="-344488">
              <a:buFont typeface="Courier New" panose="02070309020205020404" pitchFamily="49" charset="0"/>
              <a:buChar char="o"/>
            </a:pPr>
            <a:r>
              <a:rPr lang="en-US" dirty="0"/>
              <a:t>Exposed to the “bedrock values” that need to be honored during work</a:t>
            </a:r>
          </a:p>
          <a:p>
            <a:r>
              <a:rPr lang="en-US" dirty="0"/>
              <a:t>“If I could go back in time, I would violate the Federal Acquisition Regulation, I’d say we’re sending all the contractors to the NSA museum, we’re going to send them thank-you letters…”</a:t>
            </a:r>
          </a:p>
        </p:txBody>
      </p:sp>
      <p:sp>
        <p:nvSpPr>
          <p:cNvPr id="5" name="TextBox 4">
            <a:extLst>
              <a:ext uri="{FF2B5EF4-FFF2-40B4-BE49-F238E27FC236}">
                <a16:creationId xmlns:a16="http://schemas.microsoft.com/office/drawing/2014/main" id="{9F93E806-8A95-45E8-F557-5B8D324C229B}"/>
              </a:ext>
            </a:extLst>
          </p:cNvPr>
          <p:cNvSpPr txBox="1"/>
          <p:nvPr/>
        </p:nvSpPr>
        <p:spPr>
          <a:xfrm>
            <a:off x="4635500" y="5987535"/>
            <a:ext cx="7556500" cy="338554"/>
          </a:xfrm>
          <a:prstGeom prst="rect">
            <a:avLst/>
          </a:prstGeom>
          <a:noFill/>
        </p:spPr>
        <p:txBody>
          <a:bodyPr wrap="square" rtlCol="0">
            <a:spAutoFit/>
          </a:bodyPr>
          <a:lstStyle/>
          <a:p>
            <a:pPr marL="0" indent="0">
              <a:buNone/>
            </a:pPr>
            <a:r>
              <a:rPr lang="en-US" sz="1600" dirty="0">
                <a:latin typeface="Arial" panose="020B0604020202020204" pitchFamily="34" charset="0"/>
                <a:cs typeface="Arial" panose="020B0604020202020204" pitchFamily="34" charset="0"/>
                <a:hlinkClick r:id="rId2"/>
              </a:rPr>
              <a:t>https://www.youtube.com/results?search_query=how+to+catch+a+snowden</a:t>
            </a:r>
            <a:endParaRPr lang="en-US" sz="1600" dirty="0">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64FBDD1A-8A5D-481A-57D0-86F3C2BA027E}"/>
              </a:ext>
            </a:extLst>
          </p:cNvPr>
          <p:cNvSpPr>
            <a:spLocks noGrp="1"/>
          </p:cNvSpPr>
          <p:nvPr>
            <p:ph type="sldNum" sz="quarter" idx="12"/>
          </p:nvPr>
        </p:nvSpPr>
        <p:spPr/>
        <p:txBody>
          <a:bodyPr/>
          <a:lstStyle/>
          <a:p>
            <a:fld id="{DC05EF27-F07C-C046-AA01-6F02931CC96F}" type="slidenum">
              <a:rPr lang="en-US" smtClean="0"/>
              <a:t>16</a:t>
            </a:fld>
            <a:endParaRPr lang="en-US" dirty="0"/>
          </a:p>
        </p:txBody>
      </p:sp>
      <p:sp>
        <p:nvSpPr>
          <p:cNvPr id="4" name="TextBox 3">
            <a:extLst>
              <a:ext uri="{FF2B5EF4-FFF2-40B4-BE49-F238E27FC236}">
                <a16:creationId xmlns:a16="http://schemas.microsoft.com/office/drawing/2014/main" id="{124EDF51-045E-33B9-C23A-04F9BE272061}"/>
              </a:ext>
            </a:extLst>
          </p:cNvPr>
          <p:cNvSpPr txBox="1"/>
          <p:nvPr/>
        </p:nvSpPr>
        <p:spPr>
          <a:xfrm>
            <a:off x="6581384" y="1049403"/>
            <a:ext cx="4353316" cy="646331"/>
          </a:xfrm>
          <a:prstGeom prst="rect">
            <a:avLst/>
          </a:prstGeom>
          <a:noFill/>
        </p:spPr>
        <p:txBody>
          <a:bodyPr wrap="square" rtlCol="0">
            <a:spAutoFit/>
          </a:bodyPr>
          <a:lstStyle/>
          <a:p>
            <a:r>
              <a:rPr lang="en-US" sz="1800" dirty="0">
                <a:latin typeface="Arial" panose="020B0604020202020204" pitchFamily="34" charset="0"/>
                <a:cs typeface="Arial" panose="020B0604020202020204" pitchFamily="34" charset="0"/>
              </a:rPr>
              <a:t>Chris Inglis, Former NSA Deputy Director</a:t>
            </a:r>
            <a:br>
              <a:rPr lang="en-US" sz="1800" dirty="0">
                <a:latin typeface="Arial" panose="020B0604020202020204" pitchFamily="34" charset="0"/>
                <a:cs typeface="Arial" panose="020B0604020202020204" pitchFamily="34" charset="0"/>
              </a:rPr>
            </a:br>
            <a:r>
              <a:rPr lang="en-US" sz="1800" dirty="0">
                <a:latin typeface="Arial" panose="020B0604020202020204" pitchFamily="34" charset="0"/>
                <a:cs typeface="Arial" panose="020B0604020202020204" pitchFamily="34" charset="0"/>
              </a:rPr>
              <a:t>Former National Cybersecurity Director</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37749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4" name="Content Placeholder 3">
            <a:extLst>
              <a:ext uri="{FF2B5EF4-FFF2-40B4-BE49-F238E27FC236}">
                <a16:creationId xmlns:a16="http://schemas.microsoft.com/office/drawing/2014/main" id="{9082803C-16AD-59DB-B1CD-6E7F52D0719C}"/>
              </a:ext>
            </a:extLst>
          </p:cNvPr>
          <p:cNvPicPr>
            <a:picLocks noGrp="1" noChangeAspect="1"/>
          </p:cNvPicPr>
          <p:nvPr>
            <p:ph idx="1"/>
          </p:nvPr>
        </p:nvPicPr>
        <p:blipFill rotWithShape="1">
          <a:blip r:embed="rId2"/>
          <a:srcRect b="19"/>
          <a:stretch/>
        </p:blipFill>
        <p:spPr>
          <a:xfrm>
            <a:off x="2396836" y="719753"/>
            <a:ext cx="9753580" cy="5636597"/>
          </a:xfrm>
          <a:prstGeom prst="rect">
            <a:avLst/>
          </a:prstGeom>
        </p:spPr>
      </p:pic>
      <p:sp>
        <p:nvSpPr>
          <p:cNvPr id="7" name="Slide Number Placeholder 6">
            <a:extLst>
              <a:ext uri="{FF2B5EF4-FFF2-40B4-BE49-F238E27FC236}">
                <a16:creationId xmlns:a16="http://schemas.microsoft.com/office/drawing/2014/main" id="{6731E44F-9AA8-F061-0928-B3456647A8A7}"/>
              </a:ext>
            </a:extLst>
          </p:cNvPr>
          <p:cNvSpPr>
            <a:spLocks noGrp="1"/>
          </p:cNvSpPr>
          <p:nvPr>
            <p:ph type="sldNum" sz="quarter" idx="12"/>
          </p:nvPr>
        </p:nvSpPr>
        <p:spPr/>
        <p:txBody>
          <a:bodyPr/>
          <a:lstStyle/>
          <a:p>
            <a:fld id="{DC05EF27-F07C-C046-AA01-6F02931CC96F}" type="slidenum">
              <a:rPr lang="en-US" smtClean="0"/>
              <a:t>17</a:t>
            </a:fld>
            <a:endParaRPr lang="en-US" dirty="0"/>
          </a:p>
        </p:txBody>
      </p:sp>
      <p:sp>
        <p:nvSpPr>
          <p:cNvPr id="2" name="TextBox 1">
            <a:extLst>
              <a:ext uri="{FF2B5EF4-FFF2-40B4-BE49-F238E27FC236}">
                <a16:creationId xmlns:a16="http://schemas.microsoft.com/office/drawing/2014/main" id="{F65DBB21-61AB-47ED-538E-7C81636FB379}"/>
              </a:ext>
            </a:extLst>
          </p:cNvPr>
          <p:cNvSpPr txBox="1"/>
          <p:nvPr/>
        </p:nvSpPr>
        <p:spPr>
          <a:xfrm>
            <a:off x="179113" y="260230"/>
            <a:ext cx="3810000" cy="6247864"/>
          </a:xfrm>
          <a:prstGeom prst="rect">
            <a:avLst/>
          </a:prstGeom>
          <a:noFill/>
        </p:spPr>
        <p:txBody>
          <a:bodyPr wrap="square" rtlCol="0">
            <a:spAutoFit/>
          </a:bodyPr>
          <a:lstStyle/>
          <a:p>
            <a:pPr marL="342900" indent="-342900">
              <a:buFont typeface="Arial" panose="020B0604020202020204" pitchFamily="34" charset="0"/>
              <a:buChar char="•"/>
            </a:pPr>
            <a:r>
              <a:rPr lang="en-US" sz="2000" dirty="0">
                <a:solidFill>
                  <a:schemeClr val="accent1"/>
                </a:solidFill>
                <a:latin typeface="Arial" panose="020B0604020202020204" pitchFamily="34" charset="0"/>
                <a:cs typeface="Arial" panose="020B0604020202020204" pitchFamily="34" charset="0"/>
              </a:rPr>
              <a:t>There are no tracks: people create their paths dynamically every day, minute by minute</a:t>
            </a:r>
          </a:p>
          <a:p>
            <a:pPr marL="342900" indent="-342900">
              <a:buFont typeface="Arial" panose="020B0604020202020204" pitchFamily="34" charset="0"/>
              <a:buChar char="•"/>
            </a:pPr>
            <a:r>
              <a:rPr lang="en-US" sz="2000" dirty="0">
                <a:solidFill>
                  <a:schemeClr val="accent2">
                    <a:lumMod val="75000"/>
                  </a:schemeClr>
                </a:solidFill>
                <a:latin typeface="Arial" panose="020B0604020202020204" pitchFamily="34" charset="0"/>
                <a:cs typeface="Arial" panose="020B0604020202020204" pitchFamily="34" charset="0"/>
              </a:rPr>
              <a:t>Patterns of action are not automated responses to stimuli: they’re habits and choices to realize meanings</a:t>
            </a:r>
          </a:p>
          <a:p>
            <a:pPr marL="342900" indent="-342900">
              <a:buFont typeface="Arial" panose="020B0604020202020204" pitchFamily="34" charset="0"/>
              <a:buChar char="•"/>
            </a:pPr>
            <a:r>
              <a:rPr lang="en-US" sz="2000" dirty="0">
                <a:solidFill>
                  <a:schemeClr val="accent6">
                    <a:lumMod val="75000"/>
                  </a:schemeClr>
                </a:solidFill>
                <a:latin typeface="Arial" panose="020B0604020202020204" pitchFamily="34" charset="0"/>
                <a:cs typeface="Arial" panose="020B0604020202020204" pitchFamily="34" charset="0"/>
              </a:rPr>
              <a:t>“Factors” don’t mitigate anything: people change their actions by choosing to do so, they decide which ‘factors’ matter</a:t>
            </a: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Organizations and culture are not factors, they are arrays of value-based relationships among people…invite people to act ethically and in the organization’s interest</a:t>
            </a:r>
          </a:p>
        </p:txBody>
      </p:sp>
    </p:spTree>
    <p:extLst>
      <p:ext uri="{BB962C8B-B14F-4D97-AF65-F5344CB8AC3E}">
        <p14:creationId xmlns:p14="http://schemas.microsoft.com/office/powerpoint/2010/main" val="21550269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500B1-29CD-CF28-23D9-8B5E868F9BDC}"/>
              </a:ext>
            </a:extLst>
          </p:cNvPr>
          <p:cNvSpPr>
            <a:spLocks noGrp="1"/>
          </p:cNvSpPr>
          <p:nvPr>
            <p:ph type="title"/>
          </p:nvPr>
        </p:nvSpPr>
        <p:spPr/>
        <p:txBody>
          <a:bodyPr>
            <a:normAutofit/>
          </a:bodyPr>
          <a:lstStyle/>
          <a:p>
            <a:r>
              <a:rPr lang="en-US" sz="3600" dirty="0"/>
              <a:t>The Person, Leadership, and the Organization in the Cultural Approach</a:t>
            </a:r>
          </a:p>
        </p:txBody>
      </p:sp>
      <p:sp>
        <p:nvSpPr>
          <p:cNvPr id="3" name="Content Placeholder 2">
            <a:extLst>
              <a:ext uri="{FF2B5EF4-FFF2-40B4-BE49-F238E27FC236}">
                <a16:creationId xmlns:a16="http://schemas.microsoft.com/office/drawing/2014/main" id="{149DD95F-8731-BB0F-78ED-8490674E3492}"/>
              </a:ext>
            </a:extLst>
          </p:cNvPr>
          <p:cNvSpPr>
            <a:spLocks noGrp="1"/>
          </p:cNvSpPr>
          <p:nvPr>
            <p:ph idx="1"/>
          </p:nvPr>
        </p:nvSpPr>
        <p:spPr/>
        <p:txBody>
          <a:bodyPr>
            <a:normAutofit fontScale="92500"/>
          </a:bodyPr>
          <a:lstStyle/>
          <a:p>
            <a:pPr marL="0" indent="0">
              <a:buNone/>
            </a:pPr>
            <a:r>
              <a:rPr lang="en-US" dirty="0"/>
              <a:t>USMC Sergeant Stevens</a:t>
            </a:r>
          </a:p>
          <a:p>
            <a:r>
              <a:rPr lang="en-US" dirty="0"/>
              <a:t>Iraq, 2004, hunting Improvised Explosive Device (IED) makers</a:t>
            </a:r>
          </a:p>
          <a:p>
            <a:r>
              <a:rPr lang="en-US" dirty="0"/>
              <a:t>Life/death ”stimulus-response” training</a:t>
            </a:r>
          </a:p>
          <a:p>
            <a:pPr marL="574675" lvl="1" indent="-344488">
              <a:buFont typeface="Courier New" panose="02070309020205020404" pitchFamily="49" charset="0"/>
              <a:buChar char="o"/>
            </a:pPr>
            <a:r>
              <a:rPr lang="en-US" dirty="0"/>
              <a:t>Hostile action means hostile intent…means fire</a:t>
            </a:r>
          </a:p>
          <a:p>
            <a:r>
              <a:rPr lang="en-US" dirty="0"/>
              <a:t> Modified the response </a:t>
            </a:r>
            <a:r>
              <a:rPr lang="en-US" i="1" dirty="0"/>
              <a:t>despite stimulus</a:t>
            </a:r>
            <a:r>
              <a:rPr lang="en-US" dirty="0"/>
              <a:t> in the moment of execution</a:t>
            </a:r>
          </a:p>
          <a:p>
            <a:pPr marL="574675" lvl="1" indent="-344488">
              <a:buFont typeface="Courier New" panose="02070309020205020404" pitchFamily="49" charset="0"/>
              <a:buChar char="o"/>
            </a:pPr>
            <a:r>
              <a:rPr lang="en-US" i="1" dirty="0"/>
              <a:t>Intelligent (re)focusing on the meaning of the man’s action, not a focus on the man’s behavior</a:t>
            </a:r>
          </a:p>
          <a:p>
            <a:r>
              <a:rPr lang="en-US" dirty="0"/>
              <a:t>Not providing a reason for Iraqis to choose to become insurgents</a:t>
            </a:r>
          </a:p>
          <a:p>
            <a:r>
              <a:rPr lang="en-US" dirty="0"/>
              <a:t>Not protecting himself and his fellow Marines as demanded by the social values of his organization</a:t>
            </a:r>
          </a:p>
        </p:txBody>
      </p:sp>
      <p:sp>
        <p:nvSpPr>
          <p:cNvPr id="4" name="Slide Number Placeholder 3">
            <a:extLst>
              <a:ext uri="{FF2B5EF4-FFF2-40B4-BE49-F238E27FC236}">
                <a16:creationId xmlns:a16="http://schemas.microsoft.com/office/drawing/2014/main" id="{0D633C53-C223-824C-75E5-465492DC8C8B}"/>
              </a:ext>
            </a:extLst>
          </p:cNvPr>
          <p:cNvSpPr>
            <a:spLocks noGrp="1"/>
          </p:cNvSpPr>
          <p:nvPr>
            <p:ph type="sldNum" sz="quarter" idx="12"/>
          </p:nvPr>
        </p:nvSpPr>
        <p:spPr/>
        <p:txBody>
          <a:bodyPr/>
          <a:lstStyle/>
          <a:p>
            <a:fld id="{DC05EF27-F07C-C046-AA01-6F02931CC96F}" type="slidenum">
              <a:rPr lang="en-US" smtClean="0"/>
              <a:t>18</a:t>
            </a:fld>
            <a:endParaRPr lang="en-US" dirty="0"/>
          </a:p>
        </p:txBody>
      </p:sp>
    </p:spTree>
    <p:extLst>
      <p:ext uri="{BB962C8B-B14F-4D97-AF65-F5344CB8AC3E}">
        <p14:creationId xmlns:p14="http://schemas.microsoft.com/office/powerpoint/2010/main" val="4482605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D4069-F393-E4CD-B1D9-363ACFB12932}"/>
              </a:ext>
            </a:extLst>
          </p:cNvPr>
          <p:cNvSpPr>
            <a:spLocks noGrp="1"/>
          </p:cNvSpPr>
          <p:nvPr>
            <p:ph type="title"/>
          </p:nvPr>
        </p:nvSpPr>
        <p:spPr/>
        <p:txBody>
          <a:bodyPr>
            <a:normAutofit/>
          </a:bodyPr>
          <a:lstStyle/>
          <a:p>
            <a:r>
              <a:rPr lang="en-US" sz="3600" dirty="0"/>
              <a:t>The Cultural Approach Calls For Different Views, Policies, and Actions</a:t>
            </a:r>
          </a:p>
        </p:txBody>
      </p:sp>
      <p:sp>
        <p:nvSpPr>
          <p:cNvPr id="3" name="Content Placeholder 2">
            <a:extLst>
              <a:ext uri="{FF2B5EF4-FFF2-40B4-BE49-F238E27FC236}">
                <a16:creationId xmlns:a16="http://schemas.microsoft.com/office/drawing/2014/main" id="{CE88AA43-67FE-4E6C-937C-DD57DA642B55}"/>
              </a:ext>
            </a:extLst>
          </p:cNvPr>
          <p:cNvSpPr>
            <a:spLocks noGrp="1"/>
          </p:cNvSpPr>
          <p:nvPr>
            <p:ph idx="1"/>
          </p:nvPr>
        </p:nvSpPr>
        <p:spPr>
          <a:xfrm>
            <a:off x="838200" y="1740781"/>
            <a:ext cx="10515600" cy="4530725"/>
          </a:xfrm>
        </p:spPr>
        <p:txBody>
          <a:bodyPr>
            <a:normAutofit fontScale="92500"/>
          </a:bodyPr>
          <a:lstStyle/>
          <a:p>
            <a:r>
              <a:rPr lang="en-US" sz="2600" dirty="0"/>
              <a:t>People:</a:t>
            </a:r>
          </a:p>
          <a:p>
            <a:pPr marL="568325" lvl="1" indent="-338138">
              <a:buFont typeface="Courier New" panose="02070309020205020404" pitchFamily="49" charset="0"/>
              <a:buChar char="o"/>
            </a:pPr>
            <a:r>
              <a:rPr lang="en-US" sz="2200" dirty="0"/>
              <a:t>Intelligent, social beings who are perfectly capable of changing their conduct</a:t>
            </a:r>
          </a:p>
          <a:p>
            <a:pPr marL="568325" lvl="1" indent="-338138">
              <a:buFont typeface="Courier New" panose="02070309020205020404" pitchFamily="49" charset="0"/>
              <a:buChar char="o"/>
            </a:pPr>
            <a:r>
              <a:rPr lang="en-US" sz="2200" dirty="0"/>
              <a:t>Live meaningfully by choosing to use cultural concepts and values with others</a:t>
            </a:r>
          </a:p>
          <a:p>
            <a:pPr marL="568325" lvl="1" indent="-338138">
              <a:buFont typeface="Courier New" panose="02070309020205020404" pitchFamily="49" charset="0"/>
              <a:buChar char="o"/>
            </a:pPr>
            <a:r>
              <a:rPr lang="en-US" sz="2200" dirty="0"/>
              <a:t>Can habituate meaningful action and can change it in the blink of an eye</a:t>
            </a:r>
          </a:p>
          <a:p>
            <a:pPr marL="568325" lvl="1" indent="-338138">
              <a:buFont typeface="Courier New" panose="02070309020205020404" pitchFamily="49" charset="0"/>
              <a:buChar char="o"/>
            </a:pPr>
            <a:r>
              <a:rPr lang="en-US" sz="2200" dirty="0"/>
              <a:t>Emotions are (sometimes fast) moral judgments, not internal energy-forcing behavior</a:t>
            </a:r>
          </a:p>
          <a:p>
            <a:r>
              <a:rPr lang="en-US" sz="2600" dirty="0"/>
              <a:t>If so, focus changes from:</a:t>
            </a:r>
          </a:p>
          <a:p>
            <a:pPr marL="574675" lvl="1" indent="-344488">
              <a:buFont typeface="Courier New" panose="02070309020205020404" pitchFamily="49" charset="0"/>
              <a:buChar char="o"/>
            </a:pPr>
            <a:r>
              <a:rPr lang="en-US" dirty="0"/>
              <a:t>T</a:t>
            </a:r>
            <a:r>
              <a:rPr lang="en-US" sz="2200" dirty="0"/>
              <a:t>raining, monitoring, and individuals to people, context, meaning, and values</a:t>
            </a:r>
          </a:p>
          <a:p>
            <a:pPr marL="574675" lvl="1" indent="-344488">
              <a:buFont typeface="Courier New" panose="02070309020205020404" pitchFamily="49" charset="0"/>
              <a:buChar char="o"/>
            </a:pPr>
            <a:r>
              <a:rPr lang="en-US" sz="2200" dirty="0"/>
              <a:t>Not just ”them,” but ”us” as well</a:t>
            </a:r>
          </a:p>
          <a:p>
            <a:pPr marL="574675" lvl="1" indent="-344488">
              <a:buFont typeface="Courier New" panose="02070309020205020404" pitchFamily="49" charset="0"/>
              <a:buChar char="o"/>
            </a:pPr>
            <a:r>
              <a:rPr lang="en-US" sz="2200" dirty="0"/>
              <a:t>Are your C-InT activities equitable, trustworthy, and just vs. efficient, cost-effective?</a:t>
            </a:r>
          </a:p>
          <a:p>
            <a:r>
              <a:rPr lang="en-US" sz="2600" dirty="0"/>
              <a:t>Organizations accountable not just for intervening, but for promoting right action, creating appropriate contexts and clarity, providing good leaders</a:t>
            </a:r>
          </a:p>
          <a:p>
            <a:pPr marL="574675" lvl="1" indent="-344488">
              <a:buFont typeface="Courier New" panose="02070309020205020404" pitchFamily="49" charset="0"/>
              <a:buChar char="o"/>
            </a:pPr>
            <a:r>
              <a:rPr lang="en-US" sz="2200" dirty="0">
                <a:solidFill>
                  <a:srgbClr val="C00000"/>
                </a:solidFill>
              </a:rPr>
              <a:t>Three-letter agency visit</a:t>
            </a:r>
          </a:p>
        </p:txBody>
      </p:sp>
      <p:sp>
        <p:nvSpPr>
          <p:cNvPr id="4" name="Slide Number Placeholder 3">
            <a:extLst>
              <a:ext uri="{FF2B5EF4-FFF2-40B4-BE49-F238E27FC236}">
                <a16:creationId xmlns:a16="http://schemas.microsoft.com/office/drawing/2014/main" id="{C8D1E8EE-451B-0B0A-33E9-DAA5627D6F05}"/>
              </a:ext>
            </a:extLst>
          </p:cNvPr>
          <p:cNvSpPr>
            <a:spLocks noGrp="1"/>
          </p:cNvSpPr>
          <p:nvPr>
            <p:ph type="sldNum" sz="quarter" idx="12"/>
          </p:nvPr>
        </p:nvSpPr>
        <p:spPr/>
        <p:txBody>
          <a:bodyPr/>
          <a:lstStyle/>
          <a:p>
            <a:fld id="{DC05EF27-F07C-C046-AA01-6F02931CC96F}" type="slidenum">
              <a:rPr lang="en-US" smtClean="0"/>
              <a:t>19</a:t>
            </a:fld>
            <a:endParaRPr lang="en-US" dirty="0"/>
          </a:p>
        </p:txBody>
      </p:sp>
    </p:spTree>
    <p:extLst>
      <p:ext uri="{BB962C8B-B14F-4D97-AF65-F5344CB8AC3E}">
        <p14:creationId xmlns:p14="http://schemas.microsoft.com/office/powerpoint/2010/main" val="29038163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E766B-A7C3-5065-815F-2A38F4B8BAD9}"/>
              </a:ext>
            </a:extLst>
          </p:cNvPr>
          <p:cNvSpPr>
            <a:spLocks noGrp="1"/>
          </p:cNvSpPr>
          <p:nvPr>
            <p:ph type="ctrTitle"/>
          </p:nvPr>
        </p:nvSpPr>
        <p:spPr>
          <a:xfrm>
            <a:off x="1524000" y="1753382"/>
            <a:ext cx="9144000" cy="1266381"/>
          </a:xfrm>
        </p:spPr>
        <p:txBody>
          <a:bodyPr>
            <a:normAutofit/>
          </a:bodyPr>
          <a:lstStyle/>
          <a:p>
            <a:r>
              <a:rPr lang="en-US" sz="4000" dirty="0">
                <a:latin typeface="Arial" panose="020B0604020202020204" pitchFamily="34" charset="0"/>
                <a:cs typeface="Arial" panose="020B0604020202020204" pitchFamily="34" charset="0"/>
              </a:rPr>
              <a:t>Preventing Insider Threats: </a:t>
            </a:r>
            <a:br>
              <a:rPr lang="en-US" sz="4000" dirty="0">
                <a:latin typeface="Arial" panose="020B0604020202020204" pitchFamily="34" charset="0"/>
                <a:cs typeface="Arial" panose="020B0604020202020204" pitchFamily="34" charset="0"/>
              </a:rPr>
            </a:br>
            <a:r>
              <a:rPr lang="en-US" sz="4000" dirty="0">
                <a:latin typeface="Arial" panose="020B0604020202020204" pitchFamily="34" charset="0"/>
                <a:cs typeface="Arial" panose="020B0604020202020204" pitchFamily="34" charset="0"/>
              </a:rPr>
              <a:t>Taking Culture Seriously</a:t>
            </a:r>
          </a:p>
        </p:txBody>
      </p:sp>
      <p:sp>
        <p:nvSpPr>
          <p:cNvPr id="3" name="Subtitle 2">
            <a:extLst>
              <a:ext uri="{FF2B5EF4-FFF2-40B4-BE49-F238E27FC236}">
                <a16:creationId xmlns:a16="http://schemas.microsoft.com/office/drawing/2014/main" id="{DE9CCBC9-B5D3-6CDB-43CE-AC9F3FFC5429}"/>
              </a:ext>
            </a:extLst>
          </p:cNvPr>
          <p:cNvSpPr>
            <a:spLocks noGrp="1"/>
          </p:cNvSpPr>
          <p:nvPr>
            <p:ph type="subTitle" idx="1"/>
          </p:nvPr>
        </p:nvSpPr>
        <p:spPr>
          <a:xfrm>
            <a:off x="1524000" y="3602037"/>
            <a:ext cx="9144000" cy="2133599"/>
          </a:xfrm>
        </p:spPr>
        <p:txBody>
          <a:bodyPr anchor="ctr" anchorCtr="0">
            <a:normAutofit/>
          </a:bodyPr>
          <a:lstStyle/>
          <a:p>
            <a:r>
              <a:rPr lang="en-US" dirty="0">
                <a:latin typeface="Arial" panose="020B0604020202020204" pitchFamily="34" charset="0"/>
                <a:cs typeface="Arial" panose="020B0604020202020204" pitchFamily="34" charset="0"/>
              </a:rPr>
              <a:t>Frank Tortorello, Jr., PhD.</a:t>
            </a:r>
          </a:p>
          <a:p>
            <a:r>
              <a:rPr lang="en-US" sz="2000" dirty="0">
                <a:latin typeface="Arial" panose="020B0604020202020204" pitchFamily="34" charset="0"/>
                <a:cs typeface="Arial" panose="020B0604020202020204" pitchFamily="34" charset="0"/>
              </a:rPr>
              <a:t>Analyst</a:t>
            </a:r>
          </a:p>
          <a:p>
            <a:r>
              <a:rPr lang="en-US" sz="2000" dirty="0">
                <a:latin typeface="Arial" panose="020B0604020202020204" pitchFamily="34" charset="0"/>
                <a:cs typeface="Arial" panose="020B0604020202020204" pitchFamily="34" charset="0"/>
              </a:rPr>
              <a:t>United States Senate Sergeant-at-Arms Office</a:t>
            </a:r>
          </a:p>
          <a:p>
            <a:r>
              <a:rPr lang="en-US" sz="2000" dirty="0">
                <a:latin typeface="Arial" panose="020B0604020202020204" pitchFamily="34" charset="0"/>
                <a:cs typeface="Arial" panose="020B0604020202020204" pitchFamily="34" charset="0"/>
              </a:rPr>
              <a:t>Cybersecurity Department</a:t>
            </a:r>
          </a:p>
        </p:txBody>
      </p:sp>
    </p:spTree>
    <p:extLst>
      <p:ext uri="{BB962C8B-B14F-4D97-AF65-F5344CB8AC3E}">
        <p14:creationId xmlns:p14="http://schemas.microsoft.com/office/powerpoint/2010/main" val="13311732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D2B1E-E19F-CB5D-805A-D49F3D1E97CF}"/>
              </a:ext>
            </a:extLst>
          </p:cNvPr>
          <p:cNvSpPr>
            <a:spLocks noGrp="1"/>
          </p:cNvSpPr>
          <p:nvPr>
            <p:ph type="title"/>
          </p:nvPr>
        </p:nvSpPr>
        <p:spPr/>
        <p:txBody>
          <a:bodyPr>
            <a:normAutofit/>
          </a:bodyPr>
          <a:lstStyle/>
          <a:p>
            <a:r>
              <a:rPr lang="en-US" sz="3600" dirty="0"/>
              <a:t>Indicators and the “Climate” of Each Approach</a:t>
            </a:r>
          </a:p>
        </p:txBody>
      </p:sp>
      <p:sp>
        <p:nvSpPr>
          <p:cNvPr id="3" name="Text Placeholder 2">
            <a:extLst>
              <a:ext uri="{FF2B5EF4-FFF2-40B4-BE49-F238E27FC236}">
                <a16:creationId xmlns:a16="http://schemas.microsoft.com/office/drawing/2014/main" id="{3033613A-6E8F-4672-E36A-89F152DE48AF}"/>
              </a:ext>
            </a:extLst>
          </p:cNvPr>
          <p:cNvSpPr>
            <a:spLocks noGrp="1"/>
          </p:cNvSpPr>
          <p:nvPr>
            <p:ph type="body" idx="1"/>
          </p:nvPr>
        </p:nvSpPr>
        <p:spPr>
          <a:xfrm>
            <a:off x="717237" y="1590805"/>
            <a:ext cx="5157787" cy="548927"/>
          </a:xfrm>
        </p:spPr>
        <p:txBody>
          <a:bodyPr>
            <a:normAutofit/>
          </a:bodyPr>
          <a:lstStyle/>
          <a:p>
            <a:pPr algn="ctr"/>
            <a:r>
              <a:rPr lang="en-US" dirty="0">
                <a:solidFill>
                  <a:srgbClr val="0070C0"/>
                </a:solidFill>
              </a:rPr>
              <a:t>Biological Approach: </a:t>
            </a:r>
            <a:r>
              <a:rPr lang="en-US" dirty="0">
                <a:solidFill>
                  <a:srgbClr val="C00000"/>
                </a:solidFill>
              </a:rPr>
              <a:t>Impersonal</a:t>
            </a:r>
          </a:p>
        </p:txBody>
      </p:sp>
      <p:sp>
        <p:nvSpPr>
          <p:cNvPr id="4" name="Content Placeholder 3">
            <a:extLst>
              <a:ext uri="{FF2B5EF4-FFF2-40B4-BE49-F238E27FC236}">
                <a16:creationId xmlns:a16="http://schemas.microsoft.com/office/drawing/2014/main" id="{9059AD2D-E785-A5E9-8479-820F3347B9B4}"/>
              </a:ext>
            </a:extLst>
          </p:cNvPr>
          <p:cNvSpPr>
            <a:spLocks noGrp="1"/>
          </p:cNvSpPr>
          <p:nvPr>
            <p:ph sz="half" idx="2"/>
          </p:nvPr>
        </p:nvSpPr>
        <p:spPr>
          <a:xfrm>
            <a:off x="839788" y="2339975"/>
            <a:ext cx="5157787" cy="4016374"/>
          </a:xfrm>
        </p:spPr>
        <p:txBody>
          <a:bodyPr>
            <a:normAutofit fontScale="92500"/>
          </a:bodyPr>
          <a:lstStyle/>
          <a:p>
            <a:r>
              <a:rPr lang="en-US" sz="2400" dirty="0"/>
              <a:t>Indicators are treated as equivalent to needles on gauges</a:t>
            </a:r>
          </a:p>
          <a:p>
            <a:r>
              <a:rPr lang="en-US" sz="2400" dirty="0"/>
              <a:t>Groupings of indicators are thought to be “more” indicative</a:t>
            </a:r>
          </a:p>
          <a:p>
            <a:pPr marL="574675" lvl="1" indent="-341313">
              <a:buFont typeface="Courier New" panose="02070309020205020404" pitchFamily="49" charset="0"/>
              <a:buChar char="o"/>
            </a:pPr>
            <a:r>
              <a:rPr lang="en-US" sz="2000" dirty="0"/>
              <a:t>”Behaviors” are separable from persons and contexts</a:t>
            </a:r>
          </a:p>
          <a:p>
            <a:pPr marL="574675" lvl="1" indent="-341313">
              <a:buFont typeface="Courier New" panose="02070309020205020404" pitchFamily="49" charset="0"/>
              <a:buChar char="o"/>
            </a:pPr>
            <a:r>
              <a:rPr lang="en-US" sz="2000" dirty="0"/>
              <a:t>Matching behaviors with indicators is either value-free or unproblematic</a:t>
            </a:r>
          </a:p>
          <a:p>
            <a:r>
              <a:rPr lang="en-US" sz="2400" dirty="0"/>
              <a:t>Result: </a:t>
            </a:r>
            <a:r>
              <a:rPr lang="en-US" sz="2400" dirty="0">
                <a:solidFill>
                  <a:srgbClr val="C00000"/>
                </a:solidFill>
              </a:rPr>
              <a:t>formalistic, analytical, impersonal </a:t>
            </a:r>
            <a:r>
              <a:rPr lang="en-US" sz="2400" dirty="0"/>
              <a:t>framework</a:t>
            </a:r>
          </a:p>
          <a:p>
            <a:r>
              <a:rPr lang="en-US" sz="2400" dirty="0"/>
              <a:t>Spend your time here to increase risk</a:t>
            </a:r>
          </a:p>
        </p:txBody>
      </p:sp>
      <p:sp>
        <p:nvSpPr>
          <p:cNvPr id="5" name="Text Placeholder 4">
            <a:extLst>
              <a:ext uri="{FF2B5EF4-FFF2-40B4-BE49-F238E27FC236}">
                <a16:creationId xmlns:a16="http://schemas.microsoft.com/office/drawing/2014/main" id="{11115A72-81CE-0EC3-DD43-BA7BEA53AFCB}"/>
              </a:ext>
            </a:extLst>
          </p:cNvPr>
          <p:cNvSpPr>
            <a:spLocks noGrp="1"/>
          </p:cNvSpPr>
          <p:nvPr>
            <p:ph type="body" sz="quarter" idx="3"/>
          </p:nvPr>
        </p:nvSpPr>
        <p:spPr>
          <a:xfrm>
            <a:off x="5685376" y="1590805"/>
            <a:ext cx="5180012" cy="548928"/>
          </a:xfrm>
        </p:spPr>
        <p:txBody>
          <a:bodyPr>
            <a:normAutofit/>
          </a:bodyPr>
          <a:lstStyle/>
          <a:p>
            <a:pPr algn="ctr"/>
            <a:r>
              <a:rPr lang="en-US" dirty="0">
                <a:solidFill>
                  <a:srgbClr val="0070C0"/>
                </a:solidFill>
              </a:rPr>
              <a:t>Cultural Approach: </a:t>
            </a:r>
            <a:r>
              <a:rPr lang="en-US" dirty="0">
                <a:solidFill>
                  <a:srgbClr val="C00000"/>
                </a:solidFill>
              </a:rPr>
              <a:t>Personal</a:t>
            </a:r>
          </a:p>
        </p:txBody>
      </p:sp>
      <p:sp>
        <p:nvSpPr>
          <p:cNvPr id="6" name="Content Placeholder 5">
            <a:extLst>
              <a:ext uri="{FF2B5EF4-FFF2-40B4-BE49-F238E27FC236}">
                <a16:creationId xmlns:a16="http://schemas.microsoft.com/office/drawing/2014/main" id="{B1D3E456-0F97-FFAC-FD9B-FBE8C34A0300}"/>
              </a:ext>
            </a:extLst>
          </p:cNvPr>
          <p:cNvSpPr>
            <a:spLocks noGrp="1"/>
          </p:cNvSpPr>
          <p:nvPr>
            <p:ph sz="quarter" idx="4"/>
          </p:nvPr>
        </p:nvSpPr>
        <p:spPr>
          <a:xfrm>
            <a:off x="6172200" y="2339974"/>
            <a:ext cx="5183188" cy="4016375"/>
          </a:xfrm>
        </p:spPr>
        <p:txBody>
          <a:bodyPr>
            <a:normAutofit fontScale="92500"/>
          </a:bodyPr>
          <a:lstStyle/>
          <a:p>
            <a:r>
              <a:rPr lang="en-US" sz="2400" dirty="0"/>
              <a:t>Indicators do not exist because people are not machines</a:t>
            </a:r>
          </a:p>
          <a:p>
            <a:r>
              <a:rPr lang="en-US" sz="2400" dirty="0"/>
              <a:t>Indicators are not templates for measuring risk, they’re correlations</a:t>
            </a:r>
          </a:p>
          <a:p>
            <a:pPr marL="574675" lvl="1" indent="-341313">
              <a:buFont typeface="Courier New" panose="02070309020205020404" pitchFamily="49" charset="0"/>
              <a:buChar char="o"/>
            </a:pPr>
            <a:r>
              <a:rPr lang="en-US" sz="2000" dirty="0"/>
              <a:t>People create meaning…but meaning is interpreted, not obvious</a:t>
            </a:r>
          </a:p>
          <a:p>
            <a:pPr marL="574675" lvl="1" indent="-341313">
              <a:buFont typeface="Courier New" panose="02070309020205020404" pitchFamily="49" charset="0"/>
              <a:buChar char="o"/>
            </a:pPr>
            <a:r>
              <a:rPr lang="en-US" sz="2000" dirty="0"/>
              <a:t>People interpret the meaning of actions using theories, cultural concepts and values</a:t>
            </a:r>
            <a:endParaRPr lang="en-US" sz="2400" dirty="0"/>
          </a:p>
          <a:p>
            <a:r>
              <a:rPr lang="en-US" sz="2400" dirty="0"/>
              <a:t>Result: </a:t>
            </a:r>
            <a:r>
              <a:rPr lang="en-US" sz="2400" dirty="0">
                <a:solidFill>
                  <a:srgbClr val="C00000"/>
                </a:solidFill>
              </a:rPr>
              <a:t>agentic, social, and interpersonal</a:t>
            </a:r>
            <a:r>
              <a:rPr lang="en-US" sz="2400" dirty="0"/>
              <a:t> framework</a:t>
            </a:r>
          </a:p>
          <a:p>
            <a:r>
              <a:rPr lang="en-US" sz="2400" dirty="0"/>
              <a:t>Spend your time here to decrease risk</a:t>
            </a:r>
          </a:p>
          <a:p>
            <a:endParaRPr lang="en-US" dirty="0"/>
          </a:p>
          <a:p>
            <a:endParaRPr lang="en-US" dirty="0"/>
          </a:p>
        </p:txBody>
      </p:sp>
      <p:sp>
        <p:nvSpPr>
          <p:cNvPr id="7" name="Slide Number Placeholder 6">
            <a:extLst>
              <a:ext uri="{FF2B5EF4-FFF2-40B4-BE49-F238E27FC236}">
                <a16:creationId xmlns:a16="http://schemas.microsoft.com/office/drawing/2014/main" id="{D84D5444-EFA9-6EFE-336A-E2673DA1B69C}"/>
              </a:ext>
            </a:extLst>
          </p:cNvPr>
          <p:cNvSpPr>
            <a:spLocks noGrp="1"/>
          </p:cNvSpPr>
          <p:nvPr>
            <p:ph type="sldNum" sz="quarter" idx="12"/>
          </p:nvPr>
        </p:nvSpPr>
        <p:spPr/>
        <p:txBody>
          <a:bodyPr/>
          <a:lstStyle/>
          <a:p>
            <a:fld id="{DC05EF27-F07C-C046-AA01-6F02931CC96F}" type="slidenum">
              <a:rPr lang="en-US" smtClean="0"/>
              <a:t>20</a:t>
            </a:fld>
            <a:endParaRPr lang="en-US" dirty="0"/>
          </a:p>
        </p:txBody>
      </p:sp>
    </p:spTree>
    <p:extLst>
      <p:ext uri="{BB962C8B-B14F-4D97-AF65-F5344CB8AC3E}">
        <p14:creationId xmlns:p14="http://schemas.microsoft.com/office/powerpoint/2010/main" val="15783638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C12E9-FEA3-8C45-472E-3664327FBE01}"/>
              </a:ext>
            </a:extLst>
          </p:cNvPr>
          <p:cNvSpPr>
            <a:spLocks noGrp="1"/>
          </p:cNvSpPr>
          <p:nvPr>
            <p:ph type="title"/>
          </p:nvPr>
        </p:nvSpPr>
        <p:spPr/>
        <p:txBody>
          <a:bodyPr>
            <a:normAutofit/>
          </a:bodyPr>
          <a:lstStyle/>
          <a:p>
            <a:r>
              <a:rPr lang="en-US" sz="3600" dirty="0"/>
              <a:t>Comparison of Logically-Implied Activities in the Biological and Cultural Approaches</a:t>
            </a:r>
          </a:p>
        </p:txBody>
      </p:sp>
      <p:sp>
        <p:nvSpPr>
          <p:cNvPr id="3" name="Text Placeholder 2">
            <a:extLst>
              <a:ext uri="{FF2B5EF4-FFF2-40B4-BE49-F238E27FC236}">
                <a16:creationId xmlns:a16="http://schemas.microsoft.com/office/drawing/2014/main" id="{45685EB6-6265-9C47-B462-E74FE667B5A7}"/>
              </a:ext>
            </a:extLst>
          </p:cNvPr>
          <p:cNvSpPr>
            <a:spLocks noGrp="1"/>
          </p:cNvSpPr>
          <p:nvPr>
            <p:ph type="body" idx="1"/>
          </p:nvPr>
        </p:nvSpPr>
        <p:spPr>
          <a:xfrm>
            <a:off x="836612" y="1690688"/>
            <a:ext cx="5157787" cy="823912"/>
          </a:xfrm>
        </p:spPr>
        <p:txBody>
          <a:bodyPr>
            <a:normAutofit fontScale="92500"/>
          </a:bodyPr>
          <a:lstStyle/>
          <a:p>
            <a:r>
              <a:rPr lang="en-US" dirty="0">
                <a:solidFill>
                  <a:schemeClr val="accent1">
                    <a:lumMod val="75000"/>
                  </a:schemeClr>
                </a:solidFill>
              </a:rPr>
              <a:t>Mitigating/preventing/countering the insider threat</a:t>
            </a:r>
          </a:p>
        </p:txBody>
      </p:sp>
      <p:sp>
        <p:nvSpPr>
          <p:cNvPr id="4" name="Content Placeholder 3">
            <a:extLst>
              <a:ext uri="{FF2B5EF4-FFF2-40B4-BE49-F238E27FC236}">
                <a16:creationId xmlns:a16="http://schemas.microsoft.com/office/drawing/2014/main" id="{58474E1A-7A7F-318E-1DAA-293A9B8BEC4C}"/>
              </a:ext>
            </a:extLst>
          </p:cNvPr>
          <p:cNvSpPr>
            <a:spLocks noGrp="1"/>
          </p:cNvSpPr>
          <p:nvPr>
            <p:ph sz="half" idx="2"/>
          </p:nvPr>
        </p:nvSpPr>
        <p:spPr>
          <a:xfrm>
            <a:off x="862014" y="2339975"/>
            <a:ext cx="5157787" cy="3838575"/>
          </a:xfrm>
        </p:spPr>
        <p:txBody>
          <a:bodyPr>
            <a:normAutofit fontScale="62500" lnSpcReduction="20000"/>
          </a:bodyPr>
          <a:lstStyle/>
          <a:p>
            <a:pPr marL="0" indent="0">
              <a:buNone/>
            </a:pPr>
            <a:endParaRPr lang="en-US" dirty="0"/>
          </a:p>
          <a:p>
            <a:pPr marL="0" indent="0">
              <a:buNone/>
            </a:pPr>
            <a:r>
              <a:rPr lang="en-US" sz="2900" b="1" u="sng" dirty="0">
                <a:solidFill>
                  <a:srgbClr val="C00000"/>
                </a:solidFill>
              </a:rPr>
              <a:t>Formalistic/Analytical: Impersonal</a:t>
            </a:r>
          </a:p>
          <a:p>
            <a:r>
              <a:rPr lang="en-US" sz="2900" dirty="0"/>
              <a:t>Build databases</a:t>
            </a:r>
          </a:p>
          <a:p>
            <a:r>
              <a:rPr lang="en-US" sz="2900" dirty="0"/>
              <a:t>Collect data, seek puzzle pieces</a:t>
            </a:r>
          </a:p>
          <a:p>
            <a:r>
              <a:rPr lang="en-US" sz="2900" dirty="0"/>
              <a:t>Create templates and triggers for responses</a:t>
            </a:r>
          </a:p>
          <a:p>
            <a:r>
              <a:rPr lang="en-US" sz="2900" dirty="0"/>
              <a:t>Write policies</a:t>
            </a:r>
          </a:p>
          <a:p>
            <a:r>
              <a:rPr lang="en-US" sz="2900" dirty="0"/>
              <a:t>Intervene</a:t>
            </a:r>
          </a:p>
          <a:p>
            <a:r>
              <a:rPr lang="en-US" sz="2900" dirty="0"/>
              <a:t>Create (arbitrary) taxonomies of indicators</a:t>
            </a:r>
          </a:p>
          <a:p>
            <a:r>
              <a:rPr lang="en-US" sz="2900" dirty="0"/>
              <a:t>Medicalize (mis)behavior</a:t>
            </a:r>
          </a:p>
          <a:p>
            <a:r>
              <a:rPr lang="en-US" sz="2900" dirty="0"/>
              <a:t>Analyze data about individuals</a:t>
            </a:r>
          </a:p>
          <a:p>
            <a:r>
              <a:rPr lang="en-US" sz="2900" dirty="0"/>
              <a:t>Separate ‘behavior’ from the person</a:t>
            </a:r>
          </a:p>
          <a:p>
            <a:r>
              <a:rPr lang="en-US" sz="2900" dirty="0"/>
              <a:t>Hold misbehaving individuals accountable</a:t>
            </a:r>
          </a:p>
          <a:p>
            <a:pPr marL="0" indent="0">
              <a:buNone/>
            </a:pPr>
            <a:endParaRPr lang="en-US" sz="2900" dirty="0"/>
          </a:p>
        </p:txBody>
      </p:sp>
      <p:sp>
        <p:nvSpPr>
          <p:cNvPr id="5" name="Text Placeholder 4">
            <a:extLst>
              <a:ext uri="{FF2B5EF4-FFF2-40B4-BE49-F238E27FC236}">
                <a16:creationId xmlns:a16="http://schemas.microsoft.com/office/drawing/2014/main" id="{358683A1-6816-D8AD-61CB-BBAFC22DF560}"/>
              </a:ext>
            </a:extLst>
          </p:cNvPr>
          <p:cNvSpPr>
            <a:spLocks noGrp="1"/>
          </p:cNvSpPr>
          <p:nvPr>
            <p:ph type="body" sz="quarter" idx="3"/>
          </p:nvPr>
        </p:nvSpPr>
        <p:spPr>
          <a:xfrm>
            <a:off x="6169024" y="1690688"/>
            <a:ext cx="5183188" cy="823912"/>
          </a:xfrm>
        </p:spPr>
        <p:txBody>
          <a:bodyPr>
            <a:normAutofit fontScale="92500"/>
          </a:bodyPr>
          <a:lstStyle/>
          <a:p>
            <a:r>
              <a:rPr lang="en-US" dirty="0">
                <a:solidFill>
                  <a:schemeClr val="accent1">
                    <a:lumMod val="75000"/>
                  </a:schemeClr>
                </a:solidFill>
              </a:rPr>
              <a:t>Inviting people to act in accordance with organizational values</a:t>
            </a:r>
          </a:p>
        </p:txBody>
      </p:sp>
      <p:sp>
        <p:nvSpPr>
          <p:cNvPr id="6" name="Content Placeholder 5">
            <a:extLst>
              <a:ext uri="{FF2B5EF4-FFF2-40B4-BE49-F238E27FC236}">
                <a16:creationId xmlns:a16="http://schemas.microsoft.com/office/drawing/2014/main" id="{DDBD8FFE-00EC-2ED5-F969-1798F438EE68}"/>
              </a:ext>
            </a:extLst>
          </p:cNvPr>
          <p:cNvSpPr>
            <a:spLocks noGrp="1"/>
          </p:cNvSpPr>
          <p:nvPr>
            <p:ph sz="quarter" idx="4"/>
          </p:nvPr>
        </p:nvSpPr>
        <p:spPr>
          <a:xfrm>
            <a:off x="6172200" y="2339975"/>
            <a:ext cx="5183188" cy="4016375"/>
          </a:xfrm>
        </p:spPr>
        <p:txBody>
          <a:bodyPr>
            <a:normAutofit fontScale="62500" lnSpcReduction="20000"/>
          </a:bodyPr>
          <a:lstStyle/>
          <a:p>
            <a:pPr marL="0" indent="0">
              <a:buNone/>
            </a:pPr>
            <a:endParaRPr lang="en-US" dirty="0">
              <a:solidFill>
                <a:srgbClr val="C00000"/>
              </a:solidFill>
            </a:endParaRPr>
          </a:p>
          <a:p>
            <a:pPr marL="0" indent="0">
              <a:buNone/>
            </a:pPr>
            <a:r>
              <a:rPr lang="en-US" sz="2900" b="1" u="sng" dirty="0">
                <a:solidFill>
                  <a:srgbClr val="C00000"/>
                </a:solidFill>
              </a:rPr>
              <a:t>Agentic/Social: Personal</a:t>
            </a:r>
          </a:p>
          <a:p>
            <a:r>
              <a:rPr lang="en-US" sz="2900" dirty="0"/>
              <a:t>Build and maintain interpersonal relationships</a:t>
            </a:r>
          </a:p>
          <a:p>
            <a:r>
              <a:rPr lang="en-US" sz="2900" dirty="0"/>
              <a:t>Choose values, value conflicts, seek clarity</a:t>
            </a:r>
          </a:p>
          <a:p>
            <a:r>
              <a:rPr lang="en-US" sz="2900" dirty="0"/>
              <a:t>Be better leaders and managers</a:t>
            </a:r>
          </a:p>
          <a:p>
            <a:r>
              <a:rPr lang="en-US" sz="2900" dirty="0"/>
              <a:t>Create and maintain constructive feedback</a:t>
            </a:r>
          </a:p>
          <a:p>
            <a:r>
              <a:rPr lang="en-US" sz="2900" dirty="0"/>
              <a:t>Invite</a:t>
            </a:r>
          </a:p>
          <a:p>
            <a:r>
              <a:rPr lang="en-US" sz="2900" dirty="0"/>
              <a:t>Reward engagement, creativity, teamwork</a:t>
            </a:r>
          </a:p>
          <a:p>
            <a:r>
              <a:rPr lang="en-US" sz="2900" dirty="0"/>
              <a:t>Ethicize misbehavior</a:t>
            </a:r>
          </a:p>
          <a:p>
            <a:r>
              <a:rPr lang="en-US" sz="2900" dirty="0"/>
              <a:t>Engage with real people</a:t>
            </a:r>
          </a:p>
          <a:p>
            <a:r>
              <a:rPr lang="en-US" sz="2900" dirty="0"/>
              <a:t>Hold misbehaving individuals accountable AND misbehaving seniors responsible</a:t>
            </a:r>
          </a:p>
        </p:txBody>
      </p:sp>
      <p:sp>
        <p:nvSpPr>
          <p:cNvPr id="7" name="Slide Number Placeholder 6">
            <a:extLst>
              <a:ext uri="{FF2B5EF4-FFF2-40B4-BE49-F238E27FC236}">
                <a16:creationId xmlns:a16="http://schemas.microsoft.com/office/drawing/2014/main" id="{4B228E2A-E523-5908-0487-DCEFBC183924}"/>
              </a:ext>
            </a:extLst>
          </p:cNvPr>
          <p:cNvSpPr>
            <a:spLocks noGrp="1"/>
          </p:cNvSpPr>
          <p:nvPr>
            <p:ph type="sldNum" sz="quarter" idx="12"/>
          </p:nvPr>
        </p:nvSpPr>
        <p:spPr/>
        <p:txBody>
          <a:bodyPr/>
          <a:lstStyle/>
          <a:p>
            <a:fld id="{DC05EF27-F07C-C046-AA01-6F02931CC96F}" type="slidenum">
              <a:rPr lang="en-US" smtClean="0"/>
              <a:t>21</a:t>
            </a:fld>
            <a:endParaRPr lang="en-US" dirty="0"/>
          </a:p>
        </p:txBody>
      </p:sp>
      <p:sp>
        <p:nvSpPr>
          <p:cNvPr id="8" name="TextBox 7">
            <a:extLst>
              <a:ext uri="{FF2B5EF4-FFF2-40B4-BE49-F238E27FC236}">
                <a16:creationId xmlns:a16="http://schemas.microsoft.com/office/drawing/2014/main" id="{55A3B51D-47DE-1D2A-ECCB-A828B56B69D8}"/>
              </a:ext>
            </a:extLst>
          </p:cNvPr>
          <p:cNvSpPr txBox="1"/>
          <p:nvPr/>
        </p:nvSpPr>
        <p:spPr>
          <a:xfrm>
            <a:off x="4016838" y="6176447"/>
            <a:ext cx="4724627"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Rogers, Allport, Adler, Bruner, Harré, Shotter</a:t>
            </a:r>
          </a:p>
        </p:txBody>
      </p:sp>
    </p:spTree>
    <p:extLst>
      <p:ext uri="{BB962C8B-B14F-4D97-AF65-F5344CB8AC3E}">
        <p14:creationId xmlns:p14="http://schemas.microsoft.com/office/powerpoint/2010/main" val="13326613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12830-BF32-D3BD-B91F-6D43FDDFD83F}"/>
              </a:ext>
            </a:extLst>
          </p:cNvPr>
          <p:cNvSpPr>
            <a:spLocks noGrp="1"/>
          </p:cNvSpPr>
          <p:nvPr>
            <p:ph type="title"/>
          </p:nvPr>
        </p:nvSpPr>
        <p:spPr/>
        <p:txBody>
          <a:bodyPr>
            <a:normAutofit/>
          </a:bodyPr>
          <a:lstStyle/>
          <a:p>
            <a:r>
              <a:rPr lang="en-US" sz="3600" dirty="0"/>
              <a:t>Machine-Person Talk: Why We Stand By When Bad Things Are Happening</a:t>
            </a:r>
          </a:p>
        </p:txBody>
      </p:sp>
      <p:sp>
        <p:nvSpPr>
          <p:cNvPr id="3" name="Content Placeholder 2">
            <a:extLst>
              <a:ext uri="{FF2B5EF4-FFF2-40B4-BE49-F238E27FC236}">
                <a16:creationId xmlns:a16="http://schemas.microsoft.com/office/drawing/2014/main" id="{0DE8C151-686D-F956-0AD9-C606D935A80A}"/>
              </a:ext>
            </a:extLst>
          </p:cNvPr>
          <p:cNvSpPr>
            <a:spLocks noGrp="1"/>
          </p:cNvSpPr>
          <p:nvPr>
            <p:ph idx="1"/>
          </p:nvPr>
        </p:nvSpPr>
        <p:spPr>
          <a:xfrm>
            <a:off x="838200" y="1690688"/>
            <a:ext cx="10515600" cy="4351338"/>
          </a:xfrm>
        </p:spPr>
        <p:txBody>
          <a:bodyPr>
            <a:normAutofit lnSpcReduction="10000"/>
          </a:bodyPr>
          <a:lstStyle/>
          <a:p>
            <a:pPr marL="0" indent="0">
              <a:buNone/>
            </a:pPr>
            <a:endParaRPr lang="en-US" sz="2400" b="0" i="0" u="none" strike="noStrike" dirty="0">
              <a:solidFill>
                <a:srgbClr val="2C2D30"/>
              </a:solidFill>
              <a:effectLst/>
            </a:endParaRPr>
          </a:p>
          <a:p>
            <a:pPr marL="0" indent="0">
              <a:buNone/>
            </a:pPr>
            <a:r>
              <a:rPr lang="en-US" sz="2400" b="0" u="none" strike="noStrike" dirty="0">
                <a:solidFill>
                  <a:srgbClr val="2C2D30"/>
                </a:solidFill>
                <a:effectLst/>
              </a:rPr>
              <a:t>“The bystander effect occurs </a:t>
            </a:r>
            <a:r>
              <a:rPr lang="en-US" sz="2400" b="0" u="none" strike="noStrike" dirty="0">
                <a:effectLst/>
              </a:rPr>
              <a:t>when the presence of others discourages an individual from intervening in an emergency situation, against </a:t>
            </a:r>
            <a:r>
              <a:rPr lang="en-US" sz="2400" dirty="0"/>
              <a:t>a bully </a:t>
            </a:r>
            <a:r>
              <a:rPr lang="en-US" sz="2400" b="0" u="none" strike="noStrike" dirty="0">
                <a:effectLst/>
              </a:rPr>
              <a:t>or during an assault or other crime. The greater the number of bystanders, the less likely it is for any one of them to provide help to a person in distress. </a:t>
            </a:r>
            <a:r>
              <a:rPr lang="en-US" sz="2400" b="0" u="none" strike="noStrike" dirty="0">
                <a:solidFill>
                  <a:srgbClr val="2C2D30"/>
                </a:solidFill>
                <a:effectLst/>
              </a:rPr>
              <a:t>People are more likely to take action in a crisis when there are few or no other witnesses present.</a:t>
            </a:r>
          </a:p>
          <a:p>
            <a:pPr marL="0" indent="0">
              <a:buNone/>
            </a:pPr>
            <a:endParaRPr lang="en-US" sz="2400" b="0" u="none" strike="noStrike" dirty="0">
              <a:solidFill>
                <a:srgbClr val="2C2D30"/>
              </a:solidFill>
              <a:effectLst/>
            </a:endParaRPr>
          </a:p>
          <a:p>
            <a:pPr marL="0" indent="0">
              <a:buNone/>
            </a:pPr>
            <a:r>
              <a:rPr lang="en-US" sz="2400" b="0" u="none" strike="noStrike" dirty="0">
                <a:solidFill>
                  <a:srgbClr val="2C2D30"/>
                </a:solidFill>
                <a:effectLst/>
              </a:rPr>
              <a:t>The intervention of bystanders is often the only reason why bullying and other crimes cease. The social and behavioral paralysis described by the bystander effect can be reduced with awareness and, in some cases, explicit training.”</a:t>
            </a:r>
          </a:p>
        </p:txBody>
      </p:sp>
      <p:sp>
        <p:nvSpPr>
          <p:cNvPr id="4" name="Slide Number Placeholder 3">
            <a:extLst>
              <a:ext uri="{FF2B5EF4-FFF2-40B4-BE49-F238E27FC236}">
                <a16:creationId xmlns:a16="http://schemas.microsoft.com/office/drawing/2014/main" id="{B08AA907-BDE5-AAA2-BC24-AC6EC96C0DE3}"/>
              </a:ext>
            </a:extLst>
          </p:cNvPr>
          <p:cNvSpPr>
            <a:spLocks noGrp="1"/>
          </p:cNvSpPr>
          <p:nvPr>
            <p:ph type="sldNum" sz="quarter" idx="12"/>
          </p:nvPr>
        </p:nvSpPr>
        <p:spPr/>
        <p:txBody>
          <a:bodyPr/>
          <a:lstStyle/>
          <a:p>
            <a:fld id="{DC05EF27-F07C-C046-AA01-6F02931CC96F}" type="slidenum">
              <a:rPr lang="en-US" smtClean="0"/>
              <a:t>22</a:t>
            </a:fld>
            <a:endParaRPr lang="en-US" dirty="0"/>
          </a:p>
        </p:txBody>
      </p:sp>
      <p:sp>
        <p:nvSpPr>
          <p:cNvPr id="5" name="TextBox 4">
            <a:extLst>
              <a:ext uri="{FF2B5EF4-FFF2-40B4-BE49-F238E27FC236}">
                <a16:creationId xmlns:a16="http://schemas.microsoft.com/office/drawing/2014/main" id="{30C29D11-2225-E414-5B06-A102CD534459}"/>
              </a:ext>
            </a:extLst>
          </p:cNvPr>
          <p:cNvSpPr txBox="1"/>
          <p:nvPr/>
        </p:nvSpPr>
        <p:spPr>
          <a:xfrm>
            <a:off x="838200" y="6042026"/>
            <a:ext cx="10515600" cy="338554"/>
          </a:xfrm>
          <a:prstGeom prst="rect">
            <a:avLst/>
          </a:prstGeom>
          <a:noFill/>
        </p:spPr>
        <p:txBody>
          <a:bodyPr wrap="square" rtlCol="0">
            <a:spAutoFit/>
          </a:bodyPr>
          <a:lstStyle/>
          <a:p>
            <a:pPr marL="0" indent="0">
              <a:buNone/>
            </a:pPr>
            <a:r>
              <a:rPr lang="en-US" sz="1600" dirty="0">
                <a:latin typeface="Arial" panose="020B0604020202020204" pitchFamily="34" charset="0"/>
                <a:cs typeface="Arial" panose="020B0604020202020204" pitchFamily="34" charset="0"/>
                <a:hlinkClick r:id="rId2"/>
              </a:rPr>
              <a:t>https://www.psychologytoday.com/us/basics/bystander-effect</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937521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090F5-CEBF-B915-A979-38A05639F909}"/>
              </a:ext>
            </a:extLst>
          </p:cNvPr>
          <p:cNvSpPr>
            <a:spLocks noGrp="1"/>
          </p:cNvSpPr>
          <p:nvPr>
            <p:ph type="title"/>
          </p:nvPr>
        </p:nvSpPr>
        <p:spPr/>
        <p:txBody>
          <a:bodyPr>
            <a:normAutofit/>
          </a:bodyPr>
          <a:lstStyle/>
          <a:p>
            <a:r>
              <a:rPr lang="en-US" sz="3600" dirty="0"/>
              <a:t>Summary: Alternative (Cultural) Framework</a:t>
            </a:r>
          </a:p>
        </p:txBody>
      </p:sp>
      <p:sp>
        <p:nvSpPr>
          <p:cNvPr id="3" name="Content Placeholder 2">
            <a:extLst>
              <a:ext uri="{FF2B5EF4-FFF2-40B4-BE49-F238E27FC236}">
                <a16:creationId xmlns:a16="http://schemas.microsoft.com/office/drawing/2014/main" id="{57D4AC7A-8253-F882-6ACE-9A89874227C9}"/>
              </a:ext>
            </a:extLst>
          </p:cNvPr>
          <p:cNvSpPr>
            <a:spLocks noGrp="1"/>
          </p:cNvSpPr>
          <p:nvPr>
            <p:ph idx="1"/>
          </p:nvPr>
        </p:nvSpPr>
        <p:spPr>
          <a:xfrm>
            <a:off x="838200" y="1511300"/>
            <a:ext cx="10515600" cy="4665663"/>
          </a:xfrm>
        </p:spPr>
        <p:txBody>
          <a:bodyPr>
            <a:normAutofit fontScale="85000" lnSpcReduction="10000"/>
          </a:bodyPr>
          <a:lstStyle/>
          <a:p>
            <a:r>
              <a:rPr lang="en-US" dirty="0"/>
              <a:t>Returns focus to understanding the meaning of actions in context</a:t>
            </a:r>
          </a:p>
          <a:p>
            <a:pPr marL="574675" lvl="1" indent="-341313">
              <a:buFont typeface="Courier New" panose="02070309020205020404" pitchFamily="49" charset="0"/>
              <a:buChar char="o"/>
            </a:pPr>
            <a:r>
              <a:rPr lang="en-US" dirty="0"/>
              <a:t>Less danger of </a:t>
            </a:r>
            <a:r>
              <a:rPr lang="en-US" i="1" dirty="0"/>
              <a:t>imposing</a:t>
            </a:r>
            <a:r>
              <a:rPr lang="en-US" dirty="0"/>
              <a:t> a preferred meaning unintended by the actor</a:t>
            </a:r>
          </a:p>
          <a:p>
            <a:r>
              <a:rPr lang="en-US" dirty="0"/>
              <a:t>Avoids temptation to use reality-destroying models as basis for practices, policies, and methods</a:t>
            </a:r>
          </a:p>
          <a:p>
            <a:pPr marL="574675" lvl="1" indent="-341313">
              <a:buFont typeface="Courier New" panose="02070309020205020404" pitchFamily="49" charset="0"/>
              <a:buChar char="o"/>
            </a:pPr>
            <a:r>
              <a:rPr lang="en-US" dirty="0"/>
              <a:t>Only in extremely limited cases is brain function, automated behavior important</a:t>
            </a:r>
          </a:p>
          <a:p>
            <a:r>
              <a:rPr lang="en-US" dirty="0"/>
              <a:t>Stops us from using methods that provide false justification for action</a:t>
            </a:r>
          </a:p>
          <a:p>
            <a:pPr marL="574675" lvl="1" indent="-341313">
              <a:buFont typeface="Courier New" panose="02070309020205020404" pitchFamily="49" charset="0"/>
              <a:buChar char="o"/>
            </a:pPr>
            <a:r>
              <a:rPr lang="en-US" dirty="0"/>
              <a:t>Who knows what evil lurks in the heart of people…we do because we read brains</a:t>
            </a:r>
          </a:p>
          <a:p>
            <a:r>
              <a:rPr lang="en-US" sz="2800" dirty="0"/>
              <a:t>Treats people as the agents they are…respect, integrity, trust</a:t>
            </a:r>
          </a:p>
          <a:p>
            <a:pPr marL="574675" lvl="1" indent="-341313">
              <a:buFont typeface="Courier New" panose="02070309020205020404" pitchFamily="49" charset="0"/>
              <a:buChar char="o"/>
            </a:pPr>
            <a:r>
              <a:rPr lang="en-US" dirty="0"/>
              <a:t>Start with who, not what—don’t treat people like they don’t know what they’re doing</a:t>
            </a:r>
          </a:p>
          <a:p>
            <a:r>
              <a:rPr lang="en-US" dirty="0"/>
              <a:t>Empowers leaders to make a direct impact on the quality of life: meaningful work, fairness, justice</a:t>
            </a:r>
          </a:p>
          <a:p>
            <a:pPr marL="574675" lvl="1" indent="-341313">
              <a:buFont typeface="Courier New" panose="02070309020205020404" pitchFamily="49" charset="0"/>
              <a:buChar char="o"/>
            </a:pPr>
            <a:r>
              <a:rPr lang="en-US" dirty="0"/>
              <a:t>Example of enculturation: boot camp</a:t>
            </a:r>
          </a:p>
          <a:p>
            <a:r>
              <a:rPr lang="en-US" dirty="0"/>
              <a:t>Places organizational values and representatives to center stage</a:t>
            </a:r>
          </a:p>
        </p:txBody>
      </p:sp>
      <p:sp>
        <p:nvSpPr>
          <p:cNvPr id="4" name="Slide Number Placeholder 3">
            <a:extLst>
              <a:ext uri="{FF2B5EF4-FFF2-40B4-BE49-F238E27FC236}">
                <a16:creationId xmlns:a16="http://schemas.microsoft.com/office/drawing/2014/main" id="{47CD0C08-3947-0E94-3727-D0475FA7AC04}"/>
              </a:ext>
            </a:extLst>
          </p:cNvPr>
          <p:cNvSpPr>
            <a:spLocks noGrp="1"/>
          </p:cNvSpPr>
          <p:nvPr>
            <p:ph type="sldNum" sz="quarter" idx="12"/>
          </p:nvPr>
        </p:nvSpPr>
        <p:spPr/>
        <p:txBody>
          <a:bodyPr/>
          <a:lstStyle/>
          <a:p>
            <a:fld id="{DC05EF27-F07C-C046-AA01-6F02931CC96F}" type="slidenum">
              <a:rPr lang="en-US" smtClean="0"/>
              <a:t>23</a:t>
            </a:fld>
            <a:endParaRPr lang="en-US" dirty="0"/>
          </a:p>
        </p:txBody>
      </p:sp>
    </p:spTree>
    <p:extLst>
      <p:ext uri="{BB962C8B-B14F-4D97-AF65-F5344CB8AC3E}">
        <p14:creationId xmlns:p14="http://schemas.microsoft.com/office/powerpoint/2010/main" val="2492251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9E9CC-BDB5-7271-171C-BBD931F9FFFD}"/>
              </a:ext>
            </a:extLst>
          </p:cNvPr>
          <p:cNvSpPr>
            <a:spLocks noGrp="1"/>
          </p:cNvSpPr>
          <p:nvPr>
            <p:ph type="title"/>
          </p:nvPr>
        </p:nvSpPr>
        <p:spPr/>
        <p:txBody>
          <a:bodyPr>
            <a:normAutofit/>
          </a:bodyPr>
          <a:lstStyle/>
          <a:p>
            <a:r>
              <a:rPr lang="en-US" sz="3600" dirty="0"/>
              <a:t>My Goals In This Presentation</a:t>
            </a:r>
          </a:p>
        </p:txBody>
      </p:sp>
      <p:sp>
        <p:nvSpPr>
          <p:cNvPr id="3" name="Content Placeholder 2">
            <a:extLst>
              <a:ext uri="{FF2B5EF4-FFF2-40B4-BE49-F238E27FC236}">
                <a16:creationId xmlns:a16="http://schemas.microsoft.com/office/drawing/2014/main" id="{F71DB65D-E911-D3BC-4022-1509D123DBDF}"/>
              </a:ext>
            </a:extLst>
          </p:cNvPr>
          <p:cNvSpPr>
            <a:spLocks noGrp="1"/>
          </p:cNvSpPr>
          <p:nvPr>
            <p:ph idx="1"/>
          </p:nvPr>
        </p:nvSpPr>
        <p:spPr/>
        <p:txBody>
          <a:bodyPr>
            <a:normAutofit/>
          </a:bodyPr>
          <a:lstStyle/>
          <a:p>
            <a:pPr>
              <a:lnSpc>
                <a:spcPct val="100000"/>
              </a:lnSpc>
              <a:spcBef>
                <a:spcPts val="0"/>
              </a:spcBef>
            </a:pPr>
            <a:r>
              <a:rPr lang="en-US" dirty="0"/>
              <a:t>Provoke thinking differently about ‘preventing insider threats’ by offering a view of what happens if we take culture seriously</a:t>
            </a:r>
          </a:p>
          <a:p>
            <a:pPr marL="0" indent="0">
              <a:buNone/>
            </a:pPr>
            <a:endParaRPr lang="en-US" dirty="0"/>
          </a:p>
          <a:p>
            <a:pPr marL="574675" lvl="1" indent="-344488">
              <a:lnSpc>
                <a:spcPct val="100000"/>
              </a:lnSpc>
              <a:spcBef>
                <a:spcPts val="0"/>
              </a:spcBef>
              <a:buFont typeface="Courier New" panose="02070309020205020404" pitchFamily="49" charset="0"/>
              <a:buChar char="o"/>
            </a:pPr>
            <a:r>
              <a:rPr lang="en-US" dirty="0"/>
              <a:t>Preventing bad behavior - inviting good action</a:t>
            </a:r>
          </a:p>
          <a:p>
            <a:pPr marL="574675" lvl="1" indent="-344488">
              <a:buFont typeface="Courier New" panose="02070309020205020404" pitchFamily="49" charset="0"/>
              <a:buChar char="o"/>
            </a:pPr>
            <a:endParaRPr lang="en-US" dirty="0"/>
          </a:p>
          <a:p>
            <a:pPr marL="574675" lvl="1" indent="-344488">
              <a:buFont typeface="Courier New" panose="02070309020205020404" pitchFamily="49" charset="0"/>
              <a:buChar char="o"/>
            </a:pPr>
            <a:r>
              <a:rPr lang="en-US" dirty="0"/>
              <a:t>Focus on behaviors/individuals - focus on relationships/organization</a:t>
            </a:r>
          </a:p>
          <a:p>
            <a:pPr marL="574675" lvl="1" indent="-344488">
              <a:buFont typeface="Courier New" panose="02070309020205020404" pitchFamily="49" charset="0"/>
              <a:buChar char="o"/>
            </a:pPr>
            <a:endParaRPr lang="en-US" dirty="0"/>
          </a:p>
          <a:p>
            <a:pPr marL="574675" lvl="1" indent="-344488">
              <a:buFont typeface="Courier New" panose="02070309020205020404" pitchFamily="49" charset="0"/>
              <a:buChar char="o"/>
            </a:pPr>
            <a:r>
              <a:rPr lang="en-US" dirty="0"/>
              <a:t>What/how - who/why</a:t>
            </a:r>
          </a:p>
          <a:p>
            <a:pPr marL="574675" lvl="1" indent="-344488">
              <a:buFont typeface="Courier New" panose="02070309020205020404" pitchFamily="49" charset="0"/>
              <a:buChar char="o"/>
            </a:pPr>
            <a:endParaRPr lang="en-US" dirty="0"/>
          </a:p>
          <a:p>
            <a:pPr marL="574675" lvl="1" indent="-344488">
              <a:buFont typeface="Courier New" panose="02070309020205020404" pitchFamily="49" charset="0"/>
              <a:buChar char="o"/>
            </a:pPr>
            <a:r>
              <a:rPr lang="en-US" dirty="0"/>
              <a:t>Data/puzzle pieces - culture/ethics</a:t>
            </a:r>
          </a:p>
        </p:txBody>
      </p:sp>
      <p:sp>
        <p:nvSpPr>
          <p:cNvPr id="4" name="Slide Number Placeholder 3">
            <a:extLst>
              <a:ext uri="{FF2B5EF4-FFF2-40B4-BE49-F238E27FC236}">
                <a16:creationId xmlns:a16="http://schemas.microsoft.com/office/drawing/2014/main" id="{5A2FF05E-1E60-B58C-3F85-F7C62D40E302}"/>
              </a:ext>
            </a:extLst>
          </p:cNvPr>
          <p:cNvSpPr>
            <a:spLocks noGrp="1"/>
          </p:cNvSpPr>
          <p:nvPr>
            <p:ph type="sldNum" sz="quarter" idx="12"/>
          </p:nvPr>
        </p:nvSpPr>
        <p:spPr/>
        <p:txBody>
          <a:bodyPr/>
          <a:lstStyle/>
          <a:p>
            <a:fld id="{DC05EF27-F07C-C046-AA01-6F02931CC96F}" type="slidenum">
              <a:rPr lang="en-US" smtClean="0"/>
              <a:t>24</a:t>
            </a:fld>
            <a:endParaRPr lang="en-US" dirty="0"/>
          </a:p>
        </p:txBody>
      </p:sp>
    </p:spTree>
    <p:extLst>
      <p:ext uri="{BB962C8B-B14F-4D97-AF65-F5344CB8AC3E}">
        <p14:creationId xmlns:p14="http://schemas.microsoft.com/office/powerpoint/2010/main" val="42938435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5F0059A-05D8-19DA-4C08-F4B096BE4930}"/>
              </a:ext>
            </a:extLst>
          </p:cNvPr>
          <p:cNvSpPr>
            <a:spLocks noGrp="1"/>
          </p:cNvSpPr>
          <p:nvPr>
            <p:ph idx="1"/>
          </p:nvPr>
        </p:nvSpPr>
        <p:spPr>
          <a:xfrm>
            <a:off x="838200" y="526093"/>
            <a:ext cx="10515600" cy="5650870"/>
          </a:xfrm>
        </p:spPr>
        <p:txBody>
          <a:bodyPr/>
          <a:lstStyle/>
          <a:p>
            <a:pPr marL="0" indent="0">
              <a:buNone/>
            </a:pPr>
            <a:endParaRPr lang="en-US" dirty="0"/>
          </a:p>
          <a:p>
            <a:pPr marL="0" indent="0">
              <a:buNone/>
            </a:pPr>
            <a:endParaRPr lang="en-US" dirty="0"/>
          </a:p>
          <a:p>
            <a:pPr marL="0" indent="0">
              <a:buNone/>
            </a:pPr>
            <a:endParaRPr lang="en-US" dirty="0"/>
          </a:p>
          <a:p>
            <a:pPr marL="0" indent="0" algn="ctr">
              <a:buNone/>
            </a:pPr>
            <a:r>
              <a:rPr lang="en-US" sz="3600" dirty="0"/>
              <a:t>Questions?</a:t>
            </a:r>
          </a:p>
          <a:p>
            <a:pPr marL="0" indent="0" algn="ctr">
              <a:buNone/>
            </a:pPr>
            <a:endParaRPr lang="en-US" sz="3600" dirty="0"/>
          </a:p>
          <a:p>
            <a:pPr marL="0" indent="0" algn="ctr">
              <a:buNone/>
            </a:pPr>
            <a:r>
              <a:rPr lang="en-US" sz="2400" dirty="0"/>
              <a:t>Frank Tortorello</a:t>
            </a:r>
          </a:p>
          <a:p>
            <a:pPr marL="0" indent="0" algn="ctr">
              <a:buNone/>
            </a:pPr>
            <a:r>
              <a:rPr lang="en-US" sz="2400" dirty="0">
                <a:hlinkClick r:id="rId2"/>
              </a:rPr>
              <a:t>Frank.Tortorello@icloud.com</a:t>
            </a:r>
            <a:endParaRPr lang="en-US" sz="2400" dirty="0"/>
          </a:p>
          <a:p>
            <a:pPr marL="0" indent="0" algn="ctr">
              <a:buNone/>
            </a:pPr>
            <a:r>
              <a:rPr lang="en-US" sz="2400" dirty="0">
                <a:hlinkClick r:id="rId3"/>
              </a:rPr>
              <a:t>https://www.linkedin.com/in/franktortorello/</a:t>
            </a:r>
            <a:endParaRPr lang="en-US" sz="2400" dirty="0"/>
          </a:p>
          <a:p>
            <a:pPr marL="0" indent="0" algn="ctr">
              <a:buNone/>
            </a:pPr>
            <a:endParaRPr lang="en-US" sz="2400" dirty="0"/>
          </a:p>
        </p:txBody>
      </p:sp>
      <p:sp>
        <p:nvSpPr>
          <p:cNvPr id="4" name="Slide Number Placeholder 3">
            <a:extLst>
              <a:ext uri="{FF2B5EF4-FFF2-40B4-BE49-F238E27FC236}">
                <a16:creationId xmlns:a16="http://schemas.microsoft.com/office/drawing/2014/main" id="{0317EB9F-71F5-3A2A-205F-FB3251C367A9}"/>
              </a:ext>
            </a:extLst>
          </p:cNvPr>
          <p:cNvSpPr>
            <a:spLocks noGrp="1"/>
          </p:cNvSpPr>
          <p:nvPr>
            <p:ph type="sldNum" sz="quarter" idx="12"/>
          </p:nvPr>
        </p:nvSpPr>
        <p:spPr/>
        <p:txBody>
          <a:bodyPr/>
          <a:lstStyle/>
          <a:p>
            <a:fld id="{DC05EF27-F07C-C046-AA01-6F02931CC96F}" type="slidenum">
              <a:rPr lang="en-US" smtClean="0"/>
              <a:t>25</a:t>
            </a:fld>
            <a:endParaRPr lang="en-US" dirty="0"/>
          </a:p>
        </p:txBody>
      </p:sp>
    </p:spTree>
    <p:extLst>
      <p:ext uri="{BB962C8B-B14F-4D97-AF65-F5344CB8AC3E}">
        <p14:creationId xmlns:p14="http://schemas.microsoft.com/office/powerpoint/2010/main" val="16109825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1D11F-E682-B57E-CB5E-C2550E0CAE75}"/>
              </a:ext>
            </a:extLst>
          </p:cNvPr>
          <p:cNvSpPr>
            <a:spLocks noGrp="1"/>
          </p:cNvSpPr>
          <p:nvPr>
            <p:ph type="title"/>
          </p:nvPr>
        </p:nvSpPr>
        <p:spPr/>
        <p:txBody>
          <a:bodyPr>
            <a:normAutofit/>
          </a:bodyPr>
          <a:lstStyle/>
          <a:p>
            <a:r>
              <a:rPr lang="en-US" sz="3600" dirty="0"/>
              <a:t>Disclaimer</a:t>
            </a:r>
          </a:p>
        </p:txBody>
      </p:sp>
      <p:sp>
        <p:nvSpPr>
          <p:cNvPr id="3" name="Content Placeholder 2">
            <a:extLst>
              <a:ext uri="{FF2B5EF4-FFF2-40B4-BE49-F238E27FC236}">
                <a16:creationId xmlns:a16="http://schemas.microsoft.com/office/drawing/2014/main" id="{DFF175CF-4703-3224-8C24-D0470F86C5F3}"/>
              </a:ext>
            </a:extLst>
          </p:cNvPr>
          <p:cNvSpPr>
            <a:spLocks noGrp="1"/>
          </p:cNvSpPr>
          <p:nvPr>
            <p:ph idx="1"/>
          </p:nvPr>
        </p:nvSpPr>
        <p:spPr>
          <a:xfrm>
            <a:off x="838200" y="1090333"/>
            <a:ext cx="10515600" cy="4351338"/>
          </a:xfrm>
        </p:spPr>
        <p:txBody>
          <a:bodyPr/>
          <a:lstStyle/>
          <a:p>
            <a:pPr marL="0" indent="0">
              <a:buNone/>
            </a:pPr>
            <a:endParaRPr lang="en-US" sz="2800" dirty="0"/>
          </a:p>
          <a:p>
            <a:pPr marL="339725" indent="-339725"/>
            <a:r>
              <a:rPr lang="en-US" sz="2800" dirty="0"/>
              <a:t>The views presented here are the author’s and do not necessarily reflect those of the U.S. Senate, the Senate Sergeant-at-Arms Office, or any other government agency.</a:t>
            </a:r>
          </a:p>
        </p:txBody>
      </p:sp>
      <p:sp>
        <p:nvSpPr>
          <p:cNvPr id="4" name="Slide Number Placeholder 3">
            <a:extLst>
              <a:ext uri="{FF2B5EF4-FFF2-40B4-BE49-F238E27FC236}">
                <a16:creationId xmlns:a16="http://schemas.microsoft.com/office/drawing/2014/main" id="{E0AA3F75-8877-28E5-8B7C-FE127ED98D38}"/>
              </a:ext>
            </a:extLst>
          </p:cNvPr>
          <p:cNvSpPr>
            <a:spLocks noGrp="1"/>
          </p:cNvSpPr>
          <p:nvPr>
            <p:ph type="sldNum" sz="quarter" idx="12"/>
          </p:nvPr>
        </p:nvSpPr>
        <p:spPr/>
        <p:txBody>
          <a:bodyPr/>
          <a:lstStyle/>
          <a:p>
            <a:fld id="{DC05EF27-F07C-C046-AA01-6F02931CC96F}" type="slidenum">
              <a:rPr lang="en-US" smtClean="0"/>
              <a:t>3</a:t>
            </a:fld>
            <a:endParaRPr lang="en-US" dirty="0"/>
          </a:p>
        </p:txBody>
      </p:sp>
    </p:spTree>
    <p:extLst>
      <p:ext uri="{BB962C8B-B14F-4D97-AF65-F5344CB8AC3E}">
        <p14:creationId xmlns:p14="http://schemas.microsoft.com/office/powerpoint/2010/main" val="25716692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9E9CC-BDB5-7271-171C-BBD931F9FFFD}"/>
              </a:ext>
            </a:extLst>
          </p:cNvPr>
          <p:cNvSpPr>
            <a:spLocks noGrp="1"/>
          </p:cNvSpPr>
          <p:nvPr>
            <p:ph type="title"/>
          </p:nvPr>
        </p:nvSpPr>
        <p:spPr/>
        <p:txBody>
          <a:bodyPr>
            <a:normAutofit/>
          </a:bodyPr>
          <a:lstStyle/>
          <a:p>
            <a:r>
              <a:rPr lang="en-US" sz="3600" dirty="0"/>
              <a:t>My Goals In This Presentation</a:t>
            </a:r>
          </a:p>
        </p:txBody>
      </p:sp>
      <p:sp>
        <p:nvSpPr>
          <p:cNvPr id="3" name="Content Placeholder 2">
            <a:extLst>
              <a:ext uri="{FF2B5EF4-FFF2-40B4-BE49-F238E27FC236}">
                <a16:creationId xmlns:a16="http://schemas.microsoft.com/office/drawing/2014/main" id="{F71DB65D-E911-D3BC-4022-1509D123DBDF}"/>
              </a:ext>
            </a:extLst>
          </p:cNvPr>
          <p:cNvSpPr>
            <a:spLocks noGrp="1"/>
          </p:cNvSpPr>
          <p:nvPr>
            <p:ph idx="1"/>
          </p:nvPr>
        </p:nvSpPr>
        <p:spPr>
          <a:xfrm>
            <a:off x="838200" y="1594625"/>
            <a:ext cx="10515600" cy="4351338"/>
          </a:xfrm>
        </p:spPr>
        <p:txBody>
          <a:bodyPr>
            <a:normAutofit/>
          </a:bodyPr>
          <a:lstStyle/>
          <a:p>
            <a:pPr marL="339725" indent="-339725">
              <a:lnSpc>
                <a:spcPct val="100000"/>
              </a:lnSpc>
              <a:spcBef>
                <a:spcPts val="0"/>
              </a:spcBef>
            </a:pPr>
            <a:r>
              <a:rPr lang="en-US" dirty="0"/>
              <a:t>Provoke thinking differently about ‘preventing insider threats’ by offering a view of what happens if we take culture seriously</a:t>
            </a:r>
          </a:p>
          <a:p>
            <a:pPr marL="0" indent="0">
              <a:lnSpc>
                <a:spcPct val="100000"/>
              </a:lnSpc>
              <a:spcBef>
                <a:spcPts val="0"/>
              </a:spcBef>
              <a:buNone/>
            </a:pPr>
            <a:endParaRPr lang="en-US" dirty="0"/>
          </a:p>
          <a:p>
            <a:pPr marL="687388" lvl="1" indent="-344488">
              <a:lnSpc>
                <a:spcPct val="100000"/>
              </a:lnSpc>
              <a:spcBef>
                <a:spcPts val="0"/>
              </a:spcBef>
              <a:buFont typeface="Courier New" panose="02070309020205020404" pitchFamily="49" charset="0"/>
              <a:buChar char="o"/>
            </a:pPr>
            <a:r>
              <a:rPr lang="en-US" dirty="0"/>
              <a:t>Preventing bad behavior - inviting good action</a:t>
            </a:r>
          </a:p>
          <a:p>
            <a:pPr marL="687388" lvl="1" indent="-344488">
              <a:buFont typeface="Courier New" panose="02070309020205020404" pitchFamily="49" charset="0"/>
              <a:buChar char="o"/>
            </a:pPr>
            <a:endParaRPr lang="en-US" dirty="0"/>
          </a:p>
          <a:p>
            <a:pPr marL="687388" lvl="1" indent="-344488">
              <a:buFont typeface="Courier New" panose="02070309020205020404" pitchFamily="49" charset="0"/>
              <a:buChar char="o"/>
            </a:pPr>
            <a:r>
              <a:rPr lang="en-US" dirty="0"/>
              <a:t>Focus on behaviors/individuals - focus on relationships/organization</a:t>
            </a:r>
          </a:p>
          <a:p>
            <a:pPr marL="687388" lvl="1" indent="-344488">
              <a:buFont typeface="Courier New" panose="02070309020205020404" pitchFamily="49" charset="0"/>
              <a:buChar char="o"/>
            </a:pPr>
            <a:endParaRPr lang="en-US" dirty="0"/>
          </a:p>
          <a:p>
            <a:pPr marL="687388" lvl="1" indent="-344488">
              <a:buFont typeface="Courier New" panose="02070309020205020404" pitchFamily="49" charset="0"/>
              <a:buChar char="o"/>
            </a:pPr>
            <a:r>
              <a:rPr lang="en-US" dirty="0"/>
              <a:t>What/how - who/why</a:t>
            </a:r>
          </a:p>
          <a:p>
            <a:pPr marL="687388" lvl="1" indent="-344488">
              <a:buFont typeface="Courier New" panose="02070309020205020404" pitchFamily="49" charset="0"/>
              <a:buChar char="o"/>
            </a:pPr>
            <a:endParaRPr lang="en-US" dirty="0"/>
          </a:p>
          <a:p>
            <a:pPr marL="687388" lvl="1" indent="-344488">
              <a:buFont typeface="Courier New" panose="02070309020205020404" pitchFamily="49" charset="0"/>
              <a:buChar char="o"/>
            </a:pPr>
            <a:r>
              <a:rPr lang="en-US" dirty="0"/>
              <a:t>Data/puzzle pieces - culture/ethics</a:t>
            </a:r>
          </a:p>
        </p:txBody>
      </p:sp>
      <p:sp>
        <p:nvSpPr>
          <p:cNvPr id="4" name="Slide Number Placeholder 3">
            <a:extLst>
              <a:ext uri="{FF2B5EF4-FFF2-40B4-BE49-F238E27FC236}">
                <a16:creationId xmlns:a16="http://schemas.microsoft.com/office/drawing/2014/main" id="{5A2FF05E-1E60-B58C-3F85-F7C62D40E302}"/>
              </a:ext>
            </a:extLst>
          </p:cNvPr>
          <p:cNvSpPr>
            <a:spLocks noGrp="1"/>
          </p:cNvSpPr>
          <p:nvPr>
            <p:ph type="sldNum" sz="quarter" idx="12"/>
          </p:nvPr>
        </p:nvSpPr>
        <p:spPr/>
        <p:txBody>
          <a:bodyPr/>
          <a:lstStyle/>
          <a:p>
            <a:fld id="{DC05EF27-F07C-C046-AA01-6F02931CC96F}" type="slidenum">
              <a:rPr lang="en-US" smtClean="0"/>
              <a:t>4</a:t>
            </a:fld>
            <a:endParaRPr lang="en-US" dirty="0"/>
          </a:p>
        </p:txBody>
      </p:sp>
    </p:spTree>
    <p:extLst>
      <p:ext uri="{BB962C8B-B14F-4D97-AF65-F5344CB8AC3E}">
        <p14:creationId xmlns:p14="http://schemas.microsoft.com/office/powerpoint/2010/main" val="10026030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64CF1-BA20-694D-1536-5BAC179B27D6}"/>
              </a:ext>
            </a:extLst>
          </p:cNvPr>
          <p:cNvSpPr>
            <a:spLocks noGrp="1"/>
          </p:cNvSpPr>
          <p:nvPr>
            <p:ph type="title"/>
          </p:nvPr>
        </p:nvSpPr>
        <p:spPr/>
        <p:txBody>
          <a:bodyPr>
            <a:normAutofit/>
          </a:bodyPr>
          <a:lstStyle/>
          <a:p>
            <a:r>
              <a:rPr lang="en-US" sz="3600" dirty="0"/>
              <a:t>Biology and Culture: Contradictory Approaches to Understanding and Explaining What People Do</a:t>
            </a:r>
          </a:p>
        </p:txBody>
      </p:sp>
      <p:sp>
        <p:nvSpPr>
          <p:cNvPr id="3" name="Text Placeholder 2">
            <a:extLst>
              <a:ext uri="{FF2B5EF4-FFF2-40B4-BE49-F238E27FC236}">
                <a16:creationId xmlns:a16="http://schemas.microsoft.com/office/drawing/2014/main" id="{E4E2707D-9DFA-8302-3D2E-DB09D9097D1E}"/>
              </a:ext>
            </a:extLst>
          </p:cNvPr>
          <p:cNvSpPr>
            <a:spLocks noGrp="1"/>
          </p:cNvSpPr>
          <p:nvPr>
            <p:ph type="body" idx="1"/>
          </p:nvPr>
        </p:nvSpPr>
        <p:spPr/>
        <p:txBody>
          <a:bodyPr>
            <a:normAutofit/>
          </a:bodyPr>
          <a:lstStyle/>
          <a:p>
            <a:pPr algn="ctr"/>
            <a:r>
              <a:rPr lang="en-US" sz="2800" u="sng" dirty="0">
                <a:solidFill>
                  <a:schemeClr val="accent1"/>
                </a:solidFill>
              </a:rPr>
              <a:t>Biology</a:t>
            </a:r>
          </a:p>
        </p:txBody>
      </p:sp>
      <p:sp>
        <p:nvSpPr>
          <p:cNvPr id="4" name="Content Placeholder 3">
            <a:extLst>
              <a:ext uri="{FF2B5EF4-FFF2-40B4-BE49-F238E27FC236}">
                <a16:creationId xmlns:a16="http://schemas.microsoft.com/office/drawing/2014/main" id="{AC63F5EE-84EE-4A07-C997-2738C50A04A9}"/>
              </a:ext>
            </a:extLst>
          </p:cNvPr>
          <p:cNvSpPr>
            <a:spLocks noGrp="1"/>
          </p:cNvSpPr>
          <p:nvPr>
            <p:ph sz="half" idx="2"/>
          </p:nvPr>
        </p:nvSpPr>
        <p:spPr/>
        <p:txBody>
          <a:bodyPr/>
          <a:lstStyle/>
          <a:p>
            <a:r>
              <a:rPr lang="en-US" dirty="0"/>
              <a:t>Molecules, electricity, chemicals and chemical reactions, proteins, enzymes</a:t>
            </a:r>
          </a:p>
          <a:p>
            <a:r>
              <a:rPr lang="en-US" dirty="0"/>
              <a:t>Automation, unawareness</a:t>
            </a:r>
          </a:p>
          <a:p>
            <a:r>
              <a:rPr lang="en-US" dirty="0"/>
              <a:t>A-moral</a:t>
            </a:r>
          </a:p>
          <a:p>
            <a:r>
              <a:rPr lang="en-US" dirty="0"/>
              <a:t>Physical/Organic</a:t>
            </a:r>
          </a:p>
          <a:p>
            <a:r>
              <a:rPr lang="en-US" dirty="0"/>
              <a:t>Brains, Hormones, Genes</a:t>
            </a:r>
          </a:p>
        </p:txBody>
      </p:sp>
      <p:sp>
        <p:nvSpPr>
          <p:cNvPr id="5" name="Text Placeholder 4">
            <a:extLst>
              <a:ext uri="{FF2B5EF4-FFF2-40B4-BE49-F238E27FC236}">
                <a16:creationId xmlns:a16="http://schemas.microsoft.com/office/drawing/2014/main" id="{798607D2-4CEE-D7E4-544B-6E638ECABE63}"/>
              </a:ext>
            </a:extLst>
          </p:cNvPr>
          <p:cNvSpPr>
            <a:spLocks noGrp="1"/>
          </p:cNvSpPr>
          <p:nvPr>
            <p:ph type="body" sz="quarter" idx="3"/>
          </p:nvPr>
        </p:nvSpPr>
        <p:spPr/>
        <p:txBody>
          <a:bodyPr>
            <a:normAutofit/>
          </a:bodyPr>
          <a:lstStyle/>
          <a:p>
            <a:pPr algn="ctr"/>
            <a:r>
              <a:rPr lang="en-US" sz="2800" u="sng" dirty="0">
                <a:solidFill>
                  <a:schemeClr val="accent1"/>
                </a:solidFill>
              </a:rPr>
              <a:t>Culture</a:t>
            </a:r>
          </a:p>
        </p:txBody>
      </p:sp>
      <p:sp>
        <p:nvSpPr>
          <p:cNvPr id="6" name="Content Placeholder 5">
            <a:extLst>
              <a:ext uri="{FF2B5EF4-FFF2-40B4-BE49-F238E27FC236}">
                <a16:creationId xmlns:a16="http://schemas.microsoft.com/office/drawing/2014/main" id="{BCABB585-FB49-F637-05E6-8C4C4BA38B80}"/>
              </a:ext>
            </a:extLst>
          </p:cNvPr>
          <p:cNvSpPr>
            <a:spLocks noGrp="1"/>
          </p:cNvSpPr>
          <p:nvPr>
            <p:ph sz="quarter" idx="4"/>
          </p:nvPr>
        </p:nvSpPr>
        <p:spPr/>
        <p:txBody>
          <a:bodyPr/>
          <a:lstStyle/>
          <a:p>
            <a:r>
              <a:rPr lang="en-US" dirty="0"/>
              <a:t>The (inter)personal activity of using concepts and values to create of a meaningful life</a:t>
            </a:r>
          </a:p>
          <a:p>
            <a:r>
              <a:rPr lang="en-US" dirty="0"/>
              <a:t>Choice, awareness</a:t>
            </a:r>
          </a:p>
          <a:p>
            <a:r>
              <a:rPr lang="en-US" dirty="0"/>
              <a:t>Moral/ethical</a:t>
            </a:r>
          </a:p>
          <a:p>
            <a:r>
              <a:rPr lang="en-US" dirty="0"/>
              <a:t>Physical/Organic/</a:t>
            </a:r>
            <a:r>
              <a:rPr lang="en-US" i="1" dirty="0"/>
              <a:t>Symbolic</a:t>
            </a:r>
          </a:p>
          <a:p>
            <a:r>
              <a:rPr lang="en-US" dirty="0"/>
              <a:t>People, language, meaning</a:t>
            </a:r>
          </a:p>
        </p:txBody>
      </p:sp>
      <p:sp>
        <p:nvSpPr>
          <p:cNvPr id="7" name="Slide Number Placeholder 6">
            <a:extLst>
              <a:ext uri="{FF2B5EF4-FFF2-40B4-BE49-F238E27FC236}">
                <a16:creationId xmlns:a16="http://schemas.microsoft.com/office/drawing/2014/main" id="{B7C6434A-ACCE-D81D-7D02-ECB338F6BBE1}"/>
              </a:ext>
            </a:extLst>
          </p:cNvPr>
          <p:cNvSpPr>
            <a:spLocks noGrp="1"/>
          </p:cNvSpPr>
          <p:nvPr>
            <p:ph type="sldNum" sz="quarter" idx="12"/>
          </p:nvPr>
        </p:nvSpPr>
        <p:spPr/>
        <p:txBody>
          <a:bodyPr/>
          <a:lstStyle/>
          <a:p>
            <a:fld id="{DC05EF27-F07C-C046-AA01-6F02931CC96F}" type="slidenum">
              <a:rPr lang="en-US" smtClean="0"/>
              <a:t>5</a:t>
            </a:fld>
            <a:endParaRPr lang="en-US" dirty="0"/>
          </a:p>
        </p:txBody>
      </p:sp>
    </p:spTree>
    <p:extLst>
      <p:ext uri="{BB962C8B-B14F-4D97-AF65-F5344CB8AC3E}">
        <p14:creationId xmlns:p14="http://schemas.microsoft.com/office/powerpoint/2010/main" val="14194949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BA590-D3B5-C4DD-38ED-20F2C7ADF95D}"/>
              </a:ext>
            </a:extLst>
          </p:cNvPr>
          <p:cNvSpPr>
            <a:spLocks noGrp="1"/>
          </p:cNvSpPr>
          <p:nvPr>
            <p:ph type="title"/>
          </p:nvPr>
        </p:nvSpPr>
        <p:spPr/>
        <p:txBody>
          <a:bodyPr>
            <a:normAutofit/>
          </a:bodyPr>
          <a:lstStyle/>
          <a:p>
            <a:r>
              <a:rPr lang="en-US" sz="3600" dirty="0"/>
              <a:t>Insider Threat Detection and Identification</a:t>
            </a:r>
          </a:p>
        </p:txBody>
      </p:sp>
      <p:sp>
        <p:nvSpPr>
          <p:cNvPr id="3" name="Content Placeholder 2">
            <a:extLst>
              <a:ext uri="{FF2B5EF4-FFF2-40B4-BE49-F238E27FC236}">
                <a16:creationId xmlns:a16="http://schemas.microsoft.com/office/drawing/2014/main" id="{1C2614E8-B3F4-9DCE-24F0-F2E05B63455C}"/>
              </a:ext>
            </a:extLst>
          </p:cNvPr>
          <p:cNvSpPr>
            <a:spLocks noGrp="1"/>
          </p:cNvSpPr>
          <p:nvPr>
            <p:ph idx="1"/>
          </p:nvPr>
        </p:nvSpPr>
        <p:spPr/>
        <p:txBody>
          <a:bodyPr/>
          <a:lstStyle/>
          <a:p>
            <a:pPr marL="339725" indent="-339725"/>
            <a:r>
              <a:rPr lang="en-US" b="0" i="0" u="none" strike="noStrike" dirty="0">
                <a:solidFill>
                  <a:srgbClr val="1B1B1B"/>
                </a:solidFill>
                <a:effectLst/>
                <a:latin typeface="Source Sans Pro Web"/>
              </a:rPr>
              <a:t>Threat detection and identification is the </a:t>
            </a:r>
            <a:r>
              <a:rPr lang="en-US" b="0" i="0" u="none" strike="noStrike" dirty="0">
                <a:solidFill>
                  <a:srgbClr val="C00000"/>
                </a:solidFill>
                <a:effectLst/>
                <a:latin typeface="Source Sans Pro Web"/>
              </a:rPr>
              <a:t>process by which </a:t>
            </a:r>
            <a:r>
              <a:rPr lang="en-US" b="0" i="0" u="none" strike="noStrike" dirty="0">
                <a:solidFill>
                  <a:srgbClr val="1B1B1B"/>
                </a:solidFill>
                <a:effectLst/>
                <a:latin typeface="Source Sans Pro Web"/>
              </a:rPr>
              <a:t>persons who might present an insider threat risk due to their observable, </a:t>
            </a:r>
            <a:r>
              <a:rPr lang="en-US" b="0" i="0" u="none" strike="noStrike" dirty="0">
                <a:solidFill>
                  <a:srgbClr val="C00000"/>
                </a:solidFill>
                <a:effectLst/>
                <a:latin typeface="Source Sans Pro Web"/>
              </a:rPr>
              <a:t>concerning behaviors come to the attention</a:t>
            </a:r>
            <a:r>
              <a:rPr lang="en-US" b="0" i="0" u="none" strike="noStrike" dirty="0">
                <a:solidFill>
                  <a:srgbClr val="1B1B1B"/>
                </a:solidFill>
                <a:effectLst/>
                <a:latin typeface="Source Sans Pro Web"/>
              </a:rPr>
              <a:t> of an organization or insider threat team. </a:t>
            </a:r>
          </a:p>
          <a:p>
            <a:pPr marL="0" indent="0" algn="r">
              <a:buNone/>
            </a:pPr>
            <a:r>
              <a:rPr lang="en-US" sz="2000" dirty="0"/>
              <a:t>(Cybersecurity and Infrastructure Security Agency, CISA)</a:t>
            </a:r>
          </a:p>
        </p:txBody>
      </p:sp>
      <p:sp>
        <p:nvSpPr>
          <p:cNvPr id="4" name="Slide Number Placeholder 3">
            <a:extLst>
              <a:ext uri="{FF2B5EF4-FFF2-40B4-BE49-F238E27FC236}">
                <a16:creationId xmlns:a16="http://schemas.microsoft.com/office/drawing/2014/main" id="{C8211B2E-FC42-B17D-87ED-186EE4769379}"/>
              </a:ext>
            </a:extLst>
          </p:cNvPr>
          <p:cNvSpPr>
            <a:spLocks noGrp="1"/>
          </p:cNvSpPr>
          <p:nvPr>
            <p:ph type="sldNum" sz="quarter" idx="12"/>
          </p:nvPr>
        </p:nvSpPr>
        <p:spPr/>
        <p:txBody>
          <a:bodyPr/>
          <a:lstStyle/>
          <a:p>
            <a:fld id="{DC05EF27-F07C-C046-AA01-6F02931CC96F}" type="slidenum">
              <a:rPr lang="en-US" smtClean="0"/>
              <a:t>6</a:t>
            </a:fld>
            <a:endParaRPr lang="en-US" dirty="0"/>
          </a:p>
        </p:txBody>
      </p:sp>
    </p:spTree>
    <p:extLst>
      <p:ext uri="{BB962C8B-B14F-4D97-AF65-F5344CB8AC3E}">
        <p14:creationId xmlns:p14="http://schemas.microsoft.com/office/powerpoint/2010/main" val="42312766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2ABE1108-6423-4E53-85A1-817683043C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7B73938-FE8C-9A05-8A9E-49E4A86E007E}"/>
              </a:ext>
            </a:extLst>
          </p:cNvPr>
          <p:cNvSpPr>
            <a:spLocks noGrp="1"/>
          </p:cNvSpPr>
          <p:nvPr>
            <p:ph type="title"/>
          </p:nvPr>
        </p:nvSpPr>
        <p:spPr>
          <a:xfrm>
            <a:off x="5490129" y="342901"/>
            <a:ext cx="6278140" cy="850900"/>
          </a:xfrm>
        </p:spPr>
        <p:txBody>
          <a:bodyPr vert="horz" lIns="91440" tIns="45720" rIns="91440" bIns="45720" rtlCol="0">
            <a:normAutofit fontScale="90000"/>
          </a:bodyPr>
          <a:lstStyle/>
          <a:p>
            <a:r>
              <a:rPr lang="en-US" sz="3600" dirty="0"/>
              <a:t>2004 Indonesian Tsunami: Explaining Threat Detection</a:t>
            </a:r>
          </a:p>
        </p:txBody>
      </p:sp>
      <p:pic>
        <p:nvPicPr>
          <p:cNvPr id="12" name="Picture 11" descr="A group of people running in the water&#10;&#10;Description automatically generated with medium confidence">
            <a:extLst>
              <a:ext uri="{FF2B5EF4-FFF2-40B4-BE49-F238E27FC236}">
                <a16:creationId xmlns:a16="http://schemas.microsoft.com/office/drawing/2014/main" id="{A8C6DE66-8405-CDDC-A56F-3B268B2D90D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15" r="3" b="3"/>
          <a:stretch/>
        </p:blipFill>
        <p:spPr>
          <a:xfrm>
            <a:off x="5784331" y="3810000"/>
            <a:ext cx="4999521" cy="2743200"/>
          </a:xfrm>
          <a:prstGeom prst="rect">
            <a:avLst/>
          </a:prstGeom>
        </p:spPr>
      </p:pic>
      <p:pic>
        <p:nvPicPr>
          <p:cNvPr id="10" name="Picture 9" descr="A group of people on a beach&#10;&#10;Description automatically generated">
            <a:extLst>
              <a:ext uri="{FF2B5EF4-FFF2-40B4-BE49-F238E27FC236}">
                <a16:creationId xmlns:a16="http://schemas.microsoft.com/office/drawing/2014/main" id="{AE08DB13-AC05-2A1E-950A-B244C1FCED6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8106" r="3" b="3"/>
          <a:stretch/>
        </p:blipFill>
        <p:spPr>
          <a:xfrm>
            <a:off x="-1" y="625828"/>
            <a:ext cx="5054471" cy="2612672"/>
          </a:xfrm>
          <a:prstGeom prst="rect">
            <a:avLst/>
          </a:prstGeom>
        </p:spPr>
      </p:pic>
      <p:pic>
        <p:nvPicPr>
          <p:cNvPr id="8" name="Content Placeholder 6" descr="A group of people on a beach&#10;&#10;Description automatically generated with medium confidence">
            <a:extLst>
              <a:ext uri="{FF2B5EF4-FFF2-40B4-BE49-F238E27FC236}">
                <a16:creationId xmlns:a16="http://schemas.microsoft.com/office/drawing/2014/main" id="{22F386E8-176D-0194-FF49-C70BEFB9F48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123" r="14174" b="1"/>
          <a:stretch/>
        </p:blipFill>
        <p:spPr>
          <a:xfrm>
            <a:off x="-1" y="3810000"/>
            <a:ext cx="5236230" cy="2706624"/>
          </a:xfrm>
          <a:prstGeom prst="rect">
            <a:avLst/>
          </a:prstGeom>
        </p:spPr>
      </p:pic>
      <p:sp>
        <p:nvSpPr>
          <p:cNvPr id="16" name="Slide Number Placeholder 15">
            <a:extLst>
              <a:ext uri="{FF2B5EF4-FFF2-40B4-BE49-F238E27FC236}">
                <a16:creationId xmlns:a16="http://schemas.microsoft.com/office/drawing/2014/main" id="{F1A04516-CF1A-B773-EEB3-D8696533C2F9}"/>
              </a:ext>
            </a:extLst>
          </p:cNvPr>
          <p:cNvSpPr>
            <a:spLocks noGrp="1"/>
          </p:cNvSpPr>
          <p:nvPr>
            <p:ph type="sldNum" sz="quarter" idx="12"/>
          </p:nvPr>
        </p:nvSpPr>
        <p:spPr/>
        <p:txBody>
          <a:bodyPr/>
          <a:lstStyle/>
          <a:p>
            <a:fld id="{DC05EF27-F07C-C046-AA01-6F02931CC96F}" type="slidenum">
              <a:rPr lang="en-US" smtClean="0"/>
              <a:t>7</a:t>
            </a:fld>
            <a:endParaRPr lang="en-US" dirty="0"/>
          </a:p>
        </p:txBody>
      </p:sp>
      <p:sp>
        <p:nvSpPr>
          <p:cNvPr id="3" name="Content Placeholder 5">
            <a:extLst>
              <a:ext uri="{FF2B5EF4-FFF2-40B4-BE49-F238E27FC236}">
                <a16:creationId xmlns:a16="http://schemas.microsoft.com/office/drawing/2014/main" id="{216F2067-8232-B86D-5995-144693D0C8FC}"/>
              </a:ext>
            </a:extLst>
          </p:cNvPr>
          <p:cNvSpPr txBox="1">
            <a:spLocks/>
          </p:cNvSpPr>
          <p:nvPr/>
        </p:nvSpPr>
        <p:spPr>
          <a:xfrm>
            <a:off x="5236228" y="1536702"/>
            <a:ext cx="6532041" cy="2136774"/>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Tahoma" panose="020B060403050404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Tahoma" panose="020B0604030504040204" pitchFamily="34" charset="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Tahoma" panose="020B0604030504040204" pitchFamily="34"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Tahoma" panose="020B0604030504040204" pitchFamily="34" charset="0"/>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Tahoma" panose="020B0604030504040204" pitchFamily="34"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tx1"/>
              </a:buClr>
            </a:pPr>
            <a:r>
              <a:rPr lang="en-US" sz="2400" dirty="0"/>
              <a:t>How would you explain the threat detection activities of these people using the two approaches?</a:t>
            </a:r>
          </a:p>
          <a:p>
            <a:pPr>
              <a:buClr>
                <a:schemeClr val="tx1"/>
              </a:buClr>
            </a:pPr>
            <a:r>
              <a:rPr lang="en-US" sz="2400" dirty="0"/>
              <a:t>Is “the process by which concerning behaviors are/are not coming to the attention” of these people biological or cultural?</a:t>
            </a:r>
          </a:p>
        </p:txBody>
      </p:sp>
    </p:spTree>
    <p:extLst>
      <p:ext uri="{BB962C8B-B14F-4D97-AF65-F5344CB8AC3E}">
        <p14:creationId xmlns:p14="http://schemas.microsoft.com/office/powerpoint/2010/main" val="24360183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2ABE1108-6423-4E53-85A1-817683043C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7B73938-FE8C-9A05-8A9E-49E4A86E007E}"/>
              </a:ext>
            </a:extLst>
          </p:cNvPr>
          <p:cNvSpPr>
            <a:spLocks noGrp="1"/>
          </p:cNvSpPr>
          <p:nvPr>
            <p:ph type="title"/>
          </p:nvPr>
        </p:nvSpPr>
        <p:spPr>
          <a:xfrm>
            <a:off x="5657041" y="304800"/>
            <a:ext cx="5708192" cy="682625"/>
          </a:xfrm>
        </p:spPr>
        <p:txBody>
          <a:bodyPr vert="horz" lIns="91440" tIns="45720" rIns="91440" bIns="45720" rtlCol="0">
            <a:normAutofit/>
          </a:bodyPr>
          <a:lstStyle/>
          <a:p>
            <a:r>
              <a:rPr lang="en-US" sz="3600" dirty="0"/>
              <a:t>Choose an Explanation</a:t>
            </a:r>
          </a:p>
        </p:txBody>
      </p:sp>
      <p:pic>
        <p:nvPicPr>
          <p:cNvPr id="12" name="Picture 11" descr="A group of people running in the water&#10;&#10;Description automatically generated with medium confidence">
            <a:extLst>
              <a:ext uri="{FF2B5EF4-FFF2-40B4-BE49-F238E27FC236}">
                <a16:creationId xmlns:a16="http://schemas.microsoft.com/office/drawing/2014/main" id="{A8C6DE66-8405-CDDC-A56F-3B268B2D90D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15" r="3" b="3"/>
          <a:stretch/>
        </p:blipFill>
        <p:spPr>
          <a:xfrm>
            <a:off x="5784331" y="3810000"/>
            <a:ext cx="4999521" cy="2743200"/>
          </a:xfrm>
          <a:prstGeom prst="rect">
            <a:avLst/>
          </a:prstGeom>
        </p:spPr>
      </p:pic>
      <p:pic>
        <p:nvPicPr>
          <p:cNvPr id="10" name="Picture 9" descr="A group of people on a beach&#10;&#10;Description automatically generated">
            <a:extLst>
              <a:ext uri="{FF2B5EF4-FFF2-40B4-BE49-F238E27FC236}">
                <a16:creationId xmlns:a16="http://schemas.microsoft.com/office/drawing/2014/main" id="{AE08DB13-AC05-2A1E-950A-B244C1FCED6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8106" r="3" b="3"/>
          <a:stretch/>
        </p:blipFill>
        <p:spPr>
          <a:xfrm>
            <a:off x="-1" y="625828"/>
            <a:ext cx="5054471" cy="2612672"/>
          </a:xfrm>
          <a:prstGeom prst="rect">
            <a:avLst/>
          </a:prstGeom>
        </p:spPr>
      </p:pic>
      <p:pic>
        <p:nvPicPr>
          <p:cNvPr id="8" name="Content Placeholder 6" descr="A group of people on a beach&#10;&#10;Description automatically generated with medium confidence">
            <a:extLst>
              <a:ext uri="{FF2B5EF4-FFF2-40B4-BE49-F238E27FC236}">
                <a16:creationId xmlns:a16="http://schemas.microsoft.com/office/drawing/2014/main" id="{22F386E8-176D-0194-FF49-C70BEFB9F48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123" r="14174" b="1"/>
          <a:stretch/>
        </p:blipFill>
        <p:spPr>
          <a:xfrm>
            <a:off x="-1" y="3810000"/>
            <a:ext cx="5236230" cy="2706624"/>
          </a:xfrm>
          <a:prstGeom prst="rect">
            <a:avLst/>
          </a:prstGeom>
        </p:spPr>
      </p:pic>
      <p:sp>
        <p:nvSpPr>
          <p:cNvPr id="6" name="Content Placeholder 5">
            <a:extLst>
              <a:ext uri="{FF2B5EF4-FFF2-40B4-BE49-F238E27FC236}">
                <a16:creationId xmlns:a16="http://schemas.microsoft.com/office/drawing/2014/main" id="{D97C5936-8303-FAB3-E8A3-48A57A5F43F4}"/>
              </a:ext>
            </a:extLst>
          </p:cNvPr>
          <p:cNvSpPr>
            <a:spLocks noGrp="1"/>
          </p:cNvSpPr>
          <p:nvPr>
            <p:ph idx="1"/>
          </p:nvPr>
        </p:nvSpPr>
        <p:spPr>
          <a:xfrm>
            <a:off x="8511137" y="1193802"/>
            <a:ext cx="3630448" cy="2447924"/>
          </a:xfrm>
        </p:spPr>
        <p:txBody>
          <a:bodyPr>
            <a:normAutofit lnSpcReduction="10000"/>
          </a:bodyPr>
          <a:lstStyle/>
          <a:p>
            <a:pPr>
              <a:buClr>
                <a:schemeClr val="tx1"/>
              </a:buClr>
            </a:pPr>
            <a:r>
              <a:rPr lang="en-US" sz="2400" dirty="0"/>
              <a:t>People choose to use cultural concepts and values to see, and to ascribe a meaning to what they see: if they’re not running away, they’re using the wrong concepts/values</a:t>
            </a:r>
          </a:p>
        </p:txBody>
      </p:sp>
      <p:sp>
        <p:nvSpPr>
          <p:cNvPr id="16" name="Slide Number Placeholder 15">
            <a:extLst>
              <a:ext uri="{FF2B5EF4-FFF2-40B4-BE49-F238E27FC236}">
                <a16:creationId xmlns:a16="http://schemas.microsoft.com/office/drawing/2014/main" id="{F1A04516-CF1A-B773-EEB3-D8696533C2F9}"/>
              </a:ext>
            </a:extLst>
          </p:cNvPr>
          <p:cNvSpPr>
            <a:spLocks noGrp="1"/>
          </p:cNvSpPr>
          <p:nvPr>
            <p:ph type="sldNum" sz="quarter" idx="12"/>
          </p:nvPr>
        </p:nvSpPr>
        <p:spPr/>
        <p:txBody>
          <a:bodyPr/>
          <a:lstStyle/>
          <a:p>
            <a:fld id="{DC05EF27-F07C-C046-AA01-6F02931CC96F}" type="slidenum">
              <a:rPr lang="en-US" smtClean="0"/>
              <a:t>8</a:t>
            </a:fld>
            <a:endParaRPr lang="en-US" dirty="0"/>
          </a:p>
        </p:txBody>
      </p:sp>
      <p:sp>
        <p:nvSpPr>
          <p:cNvPr id="3" name="Content Placeholder 5">
            <a:extLst>
              <a:ext uri="{FF2B5EF4-FFF2-40B4-BE49-F238E27FC236}">
                <a16:creationId xmlns:a16="http://schemas.microsoft.com/office/drawing/2014/main" id="{216F2067-8232-B86D-5995-144693D0C8FC}"/>
              </a:ext>
            </a:extLst>
          </p:cNvPr>
          <p:cNvSpPr txBox="1">
            <a:spLocks/>
          </p:cNvSpPr>
          <p:nvPr/>
        </p:nvSpPr>
        <p:spPr>
          <a:xfrm>
            <a:off x="5077654" y="1193801"/>
            <a:ext cx="3433484" cy="247967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Tahoma" panose="020B0604030504040204" pitchFamily="34"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Tahoma" panose="020B0604030504040204" pitchFamily="34" charset="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Tahoma" panose="020B0604030504040204" pitchFamily="34"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Tahoma" panose="020B0604030504040204" pitchFamily="34" charset="0"/>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Tahoma" panose="020B0604030504040204" pitchFamily="34"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tx1"/>
              </a:buClr>
            </a:pPr>
            <a:r>
              <a:rPr lang="en-US" sz="2400" dirty="0"/>
              <a:t>People are automated by evolution to survive, to react to stimuli and to threats: if they’re not running away there’s something wrong biologically</a:t>
            </a:r>
          </a:p>
        </p:txBody>
      </p:sp>
    </p:spTree>
    <p:extLst>
      <p:ext uri="{BB962C8B-B14F-4D97-AF65-F5344CB8AC3E}">
        <p14:creationId xmlns:p14="http://schemas.microsoft.com/office/powerpoint/2010/main" val="23573733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4B5DE-8708-79D2-00EA-91DE1D9DD9D4}"/>
              </a:ext>
            </a:extLst>
          </p:cNvPr>
          <p:cNvSpPr>
            <a:spLocks noGrp="1"/>
          </p:cNvSpPr>
          <p:nvPr>
            <p:ph type="title"/>
          </p:nvPr>
        </p:nvSpPr>
        <p:spPr/>
        <p:txBody>
          <a:bodyPr>
            <a:normAutofit/>
          </a:bodyPr>
          <a:lstStyle/>
          <a:p>
            <a:r>
              <a:rPr lang="en-US" sz="3600" dirty="0"/>
              <a:t>Threat Detection is Cultural…but Being a Threat is Biological?</a:t>
            </a:r>
          </a:p>
        </p:txBody>
      </p:sp>
      <p:sp>
        <p:nvSpPr>
          <p:cNvPr id="4" name="Content Placeholder 3">
            <a:extLst>
              <a:ext uri="{FF2B5EF4-FFF2-40B4-BE49-F238E27FC236}">
                <a16:creationId xmlns:a16="http://schemas.microsoft.com/office/drawing/2014/main" id="{BBE9C317-3EA3-08FC-1EAC-3D78AAFFA25A}"/>
              </a:ext>
            </a:extLst>
          </p:cNvPr>
          <p:cNvSpPr txBox="1">
            <a:spLocks noGrp="1"/>
          </p:cNvSpPr>
          <p:nvPr>
            <p:ph idx="1"/>
          </p:nvPr>
        </p:nvSpPr>
        <p:spPr>
          <a:xfrm>
            <a:off x="838200" y="1899256"/>
            <a:ext cx="10515600" cy="928459"/>
          </a:xfrm>
          <a:prstGeom prst="rect">
            <a:avLst/>
          </a:prstGeom>
          <a:noFill/>
        </p:spPr>
        <p:txBody>
          <a:bodyPr wrap="square" rtlCol="0">
            <a:spAutoFit/>
          </a:bodyPr>
          <a:lstStyle/>
          <a:p>
            <a:pPr marL="0" indent="0">
              <a:lnSpc>
                <a:spcPct val="90000"/>
              </a:lnSpc>
              <a:spcAft>
                <a:spcPts val="1200"/>
              </a:spcAft>
              <a:buNone/>
            </a:pPr>
            <a:r>
              <a:rPr lang="en-US" sz="2000" b="1" i="1" dirty="0"/>
              <a:t>Las Vegas Gunman’s Brain Will Be Scrutinized for Clues to the Killing</a:t>
            </a:r>
            <a:endParaRPr lang="en-US" sz="2000" b="1" dirty="0"/>
          </a:p>
          <a:p>
            <a:pPr marL="0" indent="0" algn="r">
              <a:buNone/>
            </a:pPr>
            <a:r>
              <a:rPr lang="en-US" sz="1800" dirty="0"/>
              <a:t> – New York Times, October 26, 2017</a:t>
            </a:r>
          </a:p>
        </p:txBody>
      </p:sp>
      <p:sp>
        <p:nvSpPr>
          <p:cNvPr id="5" name="TextBox 4">
            <a:extLst>
              <a:ext uri="{FF2B5EF4-FFF2-40B4-BE49-F238E27FC236}">
                <a16:creationId xmlns:a16="http://schemas.microsoft.com/office/drawing/2014/main" id="{FC6D4935-0022-63B1-4DA9-FDE87468DC4F}"/>
              </a:ext>
            </a:extLst>
          </p:cNvPr>
          <p:cNvSpPr txBox="1"/>
          <p:nvPr/>
        </p:nvSpPr>
        <p:spPr>
          <a:xfrm>
            <a:off x="838200" y="5202545"/>
            <a:ext cx="10515600" cy="1015663"/>
          </a:xfrm>
          <a:prstGeom prst="rect">
            <a:avLst/>
          </a:prstGeom>
          <a:noFill/>
        </p:spPr>
        <p:txBody>
          <a:bodyPr wrap="square" rtlCol="0">
            <a:spAutoFit/>
          </a:bodyPr>
          <a:lstStyle/>
          <a:p>
            <a:pPr algn="l"/>
            <a:r>
              <a:rPr lang="en-US" sz="2000" b="1" i="0" u="none" strike="noStrike" dirty="0">
                <a:solidFill>
                  <a:srgbClr val="000000"/>
                </a:solidFill>
                <a:effectLst/>
                <a:latin typeface="Arial" panose="020B0604020202020204" pitchFamily="34" charset="0"/>
                <a:cs typeface="Arial" panose="020B0604020202020204" pitchFamily="34" charset="0"/>
              </a:rPr>
              <a:t>Louisville mass shooting suspect's brain will be tested for CTE, family spokesperson says</a:t>
            </a:r>
          </a:p>
          <a:p>
            <a:pPr algn="r"/>
            <a:r>
              <a:rPr lang="en-US" i="0" u="none" strike="noStrike" dirty="0">
                <a:solidFill>
                  <a:srgbClr val="000000"/>
                </a:solidFill>
                <a:effectLst/>
                <a:latin typeface="Arial" panose="020B0604020202020204" pitchFamily="34" charset="0"/>
                <a:cs typeface="Arial" panose="020B0604020202020204" pitchFamily="34" charset="0"/>
              </a:rPr>
              <a:t>- ABCNews</a:t>
            </a:r>
            <a:r>
              <a:rPr lang="en-US" dirty="0">
                <a:solidFill>
                  <a:srgbClr val="000000"/>
                </a:solidFill>
                <a:latin typeface="Arial" panose="020B0604020202020204" pitchFamily="34" charset="0"/>
                <a:cs typeface="Arial" panose="020B0604020202020204" pitchFamily="34" charset="0"/>
              </a:rPr>
              <a:t>.</a:t>
            </a:r>
            <a:r>
              <a:rPr lang="en-US" i="0" u="none" strike="noStrike" dirty="0">
                <a:solidFill>
                  <a:srgbClr val="000000"/>
                </a:solidFill>
                <a:effectLst/>
                <a:latin typeface="Arial" panose="020B0604020202020204" pitchFamily="34" charset="0"/>
                <a:cs typeface="Arial" panose="020B0604020202020204" pitchFamily="34" charset="0"/>
              </a:rPr>
              <a:t>com, April 14, 2023</a:t>
            </a:r>
          </a:p>
        </p:txBody>
      </p:sp>
      <p:sp>
        <p:nvSpPr>
          <p:cNvPr id="6" name="TextBox 5">
            <a:extLst>
              <a:ext uri="{FF2B5EF4-FFF2-40B4-BE49-F238E27FC236}">
                <a16:creationId xmlns:a16="http://schemas.microsoft.com/office/drawing/2014/main" id="{C586E052-4B7C-4363-B6FC-132949485412}"/>
              </a:ext>
            </a:extLst>
          </p:cNvPr>
          <p:cNvSpPr txBox="1"/>
          <p:nvPr/>
        </p:nvSpPr>
        <p:spPr>
          <a:xfrm>
            <a:off x="838200" y="4062450"/>
            <a:ext cx="10515600" cy="1015663"/>
          </a:xfrm>
          <a:prstGeom prst="rect">
            <a:avLst/>
          </a:prstGeom>
          <a:noFill/>
        </p:spPr>
        <p:txBody>
          <a:bodyPr wrap="square" rtlCol="0">
            <a:spAutoFit/>
          </a:bodyPr>
          <a:lstStyle/>
          <a:p>
            <a:r>
              <a:rPr lang="en-US" sz="2000" b="1" i="1" dirty="0">
                <a:latin typeface="Arial" panose="020B0604020202020204" pitchFamily="34" charset="0"/>
                <a:cs typeface="Arial" panose="020B0604020202020204" pitchFamily="34" charset="0"/>
              </a:rPr>
              <a:t>Parkland school shooter's brain exams to be subject of court hearing</a:t>
            </a:r>
          </a:p>
          <a:p>
            <a:endParaRPr lang="en-US" sz="2000" b="1" dirty="0">
              <a:latin typeface="Arial" panose="020B0604020202020204" pitchFamily="34" charset="0"/>
              <a:cs typeface="Arial" panose="020B0604020202020204" pitchFamily="34" charset="0"/>
            </a:endParaRPr>
          </a:p>
          <a:p>
            <a:pPr algn="r"/>
            <a:r>
              <a:rPr lang="en-US" dirty="0">
                <a:latin typeface="Arial" panose="020B0604020202020204" pitchFamily="34" charset="0"/>
                <a:cs typeface="Arial" panose="020B0604020202020204" pitchFamily="34" charset="0"/>
              </a:rPr>
              <a:t>- CBSNews.com, August 4, 2022</a:t>
            </a:r>
          </a:p>
        </p:txBody>
      </p:sp>
      <p:sp>
        <p:nvSpPr>
          <p:cNvPr id="7" name="TextBox 6">
            <a:extLst>
              <a:ext uri="{FF2B5EF4-FFF2-40B4-BE49-F238E27FC236}">
                <a16:creationId xmlns:a16="http://schemas.microsoft.com/office/drawing/2014/main" id="{E83A7547-9664-B256-B474-30091E745807}"/>
              </a:ext>
            </a:extLst>
          </p:cNvPr>
          <p:cNvSpPr txBox="1"/>
          <p:nvPr/>
        </p:nvSpPr>
        <p:spPr>
          <a:xfrm>
            <a:off x="838200" y="2962651"/>
            <a:ext cx="10515600" cy="1015663"/>
          </a:xfrm>
          <a:prstGeom prst="rect">
            <a:avLst/>
          </a:prstGeom>
          <a:noFill/>
        </p:spPr>
        <p:txBody>
          <a:bodyPr wrap="square" rtlCol="0">
            <a:spAutoFit/>
          </a:bodyPr>
          <a:lstStyle/>
          <a:p>
            <a:r>
              <a:rPr lang="en-US" sz="2000" b="1" i="1" dirty="0">
                <a:latin typeface="Arial" panose="020B0604020202020204" pitchFamily="34" charset="0"/>
                <a:cs typeface="Arial" panose="020B0604020202020204" pitchFamily="34" charset="0"/>
              </a:rPr>
              <a:t>Scientists will study brain of former NFL player who police say killed five people then took his own life</a:t>
            </a:r>
          </a:p>
          <a:p>
            <a:pPr algn="r"/>
            <a:r>
              <a:rPr lang="en-US" dirty="0">
                <a:latin typeface="Arial" panose="020B0604020202020204" pitchFamily="34" charset="0"/>
                <a:cs typeface="Arial" panose="020B0604020202020204" pitchFamily="34" charset="0"/>
              </a:rPr>
              <a:t>- CNN.com, April 9, 2021</a:t>
            </a:r>
          </a:p>
        </p:txBody>
      </p:sp>
      <p:sp>
        <p:nvSpPr>
          <p:cNvPr id="8" name="Slide Number Placeholder 7">
            <a:extLst>
              <a:ext uri="{FF2B5EF4-FFF2-40B4-BE49-F238E27FC236}">
                <a16:creationId xmlns:a16="http://schemas.microsoft.com/office/drawing/2014/main" id="{A39BF019-3BE2-F225-9E63-145F3CA1442B}"/>
              </a:ext>
            </a:extLst>
          </p:cNvPr>
          <p:cNvSpPr>
            <a:spLocks noGrp="1"/>
          </p:cNvSpPr>
          <p:nvPr>
            <p:ph type="sldNum" sz="quarter" idx="12"/>
          </p:nvPr>
        </p:nvSpPr>
        <p:spPr/>
        <p:txBody>
          <a:bodyPr/>
          <a:lstStyle/>
          <a:p>
            <a:fld id="{DC05EF27-F07C-C046-AA01-6F02931CC96F}" type="slidenum">
              <a:rPr lang="en-US" smtClean="0"/>
              <a:t>9</a:t>
            </a:fld>
            <a:endParaRPr lang="en-US" dirty="0"/>
          </a:p>
        </p:txBody>
      </p:sp>
    </p:spTree>
    <p:extLst>
      <p:ext uri="{BB962C8B-B14F-4D97-AF65-F5344CB8AC3E}">
        <p14:creationId xmlns:p14="http://schemas.microsoft.com/office/powerpoint/2010/main" val="17171588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Body Slides">
  <a:themeElements>
    <a:clrScheme name="DCSA">
      <a:dk1>
        <a:sysClr val="windowText" lastClr="000000"/>
      </a:dk1>
      <a:lt1>
        <a:sysClr val="window" lastClr="FFFFFF"/>
      </a:lt1>
      <a:dk2>
        <a:srgbClr val="001F3B"/>
      </a:dk2>
      <a:lt2>
        <a:srgbClr val="E7E6E6"/>
      </a:lt2>
      <a:accent1>
        <a:srgbClr val="277AAC"/>
      </a:accent1>
      <a:accent2>
        <a:srgbClr val="F5D01D"/>
      </a:accent2>
      <a:accent3>
        <a:srgbClr val="658D96"/>
      </a:accent3>
      <a:accent4>
        <a:srgbClr val="045264"/>
      </a:accent4>
      <a:accent5>
        <a:srgbClr val="77A378"/>
      </a:accent5>
      <a:accent6>
        <a:srgbClr val="D09A1F"/>
      </a:accent6>
      <a:hlink>
        <a:srgbClr val="0563C1"/>
      </a:hlink>
      <a:folHlink>
        <a:srgbClr val="954F72"/>
      </a:folHlink>
    </a:clrScheme>
    <a:fontScheme name="DCSA Word Document">
      <a:majorFont>
        <a:latin typeface="Calibri"/>
        <a:ea typeface=""/>
        <a:cs typeface=""/>
      </a:majorFont>
      <a:minorFont>
        <a:latin typeface="Calibri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CSA_PPT Template_070819-v2" id="{9087384E-BFA4-4B6C-98C1-C9B88CDD7A2D}" vid="{D88BD9F7-A69D-4E2B-8C12-C9C791FB089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55608</TotalTime>
  <Words>2011</Words>
  <Application>Microsoft Office PowerPoint</Application>
  <PresentationFormat>Widescreen</PresentationFormat>
  <Paragraphs>257</Paragraphs>
  <Slides>25</Slides>
  <Notes>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25</vt:i4>
      </vt:variant>
    </vt:vector>
  </HeadingPairs>
  <TitlesOfParts>
    <vt:vector size="34" baseType="lpstr">
      <vt:lpstr>Arial</vt:lpstr>
      <vt:lpstr>Calibri</vt:lpstr>
      <vt:lpstr>Calibri Light</vt:lpstr>
      <vt:lpstr>Courier New</vt:lpstr>
      <vt:lpstr>Source Sans Pro Web</vt:lpstr>
      <vt:lpstr>Tahoma</vt:lpstr>
      <vt:lpstr>Verdana</vt:lpstr>
      <vt:lpstr>Office Theme</vt:lpstr>
      <vt:lpstr>4_Body Slides</vt:lpstr>
      <vt:lpstr>INSIDER THREAT  CENTER FOR DEVELOPMENT OF SECURITY EXCELLENCE (CDSE)</vt:lpstr>
      <vt:lpstr>Preventing Insider Threats:  Taking Culture Seriously</vt:lpstr>
      <vt:lpstr>Disclaimer</vt:lpstr>
      <vt:lpstr>My Goals In This Presentation</vt:lpstr>
      <vt:lpstr>Biology and Culture: Contradictory Approaches to Understanding and Explaining What People Do</vt:lpstr>
      <vt:lpstr>Insider Threat Detection and Identification</vt:lpstr>
      <vt:lpstr>2004 Indonesian Tsunami: Explaining Threat Detection</vt:lpstr>
      <vt:lpstr>Choose an Explanation</vt:lpstr>
      <vt:lpstr>Threat Detection is Cultural…but Being a Threat is Biological?</vt:lpstr>
      <vt:lpstr>Biology and Culture: Contradictory Approaches to Understanding and Explaining What People Do</vt:lpstr>
      <vt:lpstr>PowerPoint Presentation</vt:lpstr>
      <vt:lpstr>Foundational Assumption: People are Organic Behavior Machines: Automated and Unaware</vt:lpstr>
      <vt:lpstr>Biological Approach Has LOTS of Cultural Appeal</vt:lpstr>
      <vt:lpstr>If the Biological Viewpoint Was True, We’d Be Acting Quite Differently</vt:lpstr>
      <vt:lpstr>Biology and Culture: Contradictory Approaches to Understanding and Explaining What People Do</vt:lpstr>
      <vt:lpstr>A Cultural Approach to Preventing Insider Threats</vt:lpstr>
      <vt:lpstr>PowerPoint Presentation</vt:lpstr>
      <vt:lpstr>The Person, Leadership, and the Organization in the Cultural Approach</vt:lpstr>
      <vt:lpstr>The Cultural Approach Calls For Different Views, Policies, and Actions</vt:lpstr>
      <vt:lpstr>Indicators and the “Climate” of Each Approach</vt:lpstr>
      <vt:lpstr>Comparison of Logically-Implied Activities in the Biological and Cultural Approaches</vt:lpstr>
      <vt:lpstr>Machine-Person Talk: Why We Stand By When Bad Things Are Happening</vt:lpstr>
      <vt:lpstr>Summary: Alternative (Cultural) Framework</vt:lpstr>
      <vt:lpstr>My Goals In This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Frank Tortorello</dc:creator>
  <cp:lastModifiedBy>Price, Richard, CIV, DCSA</cp:lastModifiedBy>
  <cp:revision>229</cp:revision>
  <dcterms:created xsi:type="dcterms:W3CDTF">2023-05-22T14:42:49Z</dcterms:created>
  <dcterms:modified xsi:type="dcterms:W3CDTF">2023-11-01T17:10:58Z</dcterms:modified>
</cp:coreProperties>
</file>