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59"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0" autoAdjust="0"/>
    <p:restoredTop sz="94660"/>
  </p:normalViewPr>
  <p:slideViewPr>
    <p:cSldViewPr snapToGrid="0">
      <p:cViewPr varScale="1">
        <p:scale>
          <a:sx n="96" d="100"/>
          <a:sy n="96" d="100"/>
        </p:scale>
        <p:origin x="80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p:cNvPicPr>
            <a:picLocks noChangeAspect="1"/>
          </p:cNvPicPr>
          <p:nvPr userDrawn="1"/>
        </p:nvPicPr>
        <p:blipFill>
          <a:blip r:embed="rId2">
            <a:extLst>
              <a:ext uri="{28A0092B-C50C-407E-A947-70E740481C1C}">
                <a14:useLocalDpi xmlns:a14="http://schemas.microsoft.com/office/drawing/2010/main" val="0"/>
              </a:ext>
            </a:extLst>
          </a:blip>
          <a:srcRect r="61649" b="20399"/>
          <a:stretch>
            <a:fillRect/>
          </a:stretch>
        </p:blipFill>
        <p:spPr bwMode="auto">
          <a:xfrm>
            <a:off x="3398838" y="2036001"/>
            <a:ext cx="2232025"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779773"/>
            <a:ext cx="7772400" cy="799096"/>
          </a:xfrm>
        </p:spPr>
        <p:txBody>
          <a:bodyPr anchor="b">
            <a:normAutofit/>
          </a:bodyPr>
          <a:lstStyle>
            <a:lvl1pPr algn="ctr">
              <a:defRPr sz="4400" i="0"/>
            </a:lvl1pPr>
          </a:lstStyle>
          <a:p>
            <a:r>
              <a:rPr lang="en-US"/>
              <a:t>Click to edit Master title style</a:t>
            </a:r>
          </a:p>
        </p:txBody>
      </p:sp>
      <p:sp>
        <p:nvSpPr>
          <p:cNvPr id="3" name="Subtitle 2"/>
          <p:cNvSpPr>
            <a:spLocks noGrp="1"/>
          </p:cNvSpPr>
          <p:nvPr>
            <p:ph type="subTitle" idx="1"/>
          </p:nvPr>
        </p:nvSpPr>
        <p:spPr>
          <a:xfrm>
            <a:off x="1214562" y="4056666"/>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Date Placeholder 3"/>
          <p:cNvSpPr>
            <a:spLocks noGrp="1"/>
          </p:cNvSpPr>
          <p:nvPr>
            <p:ph type="dt" sz="half" idx="10"/>
          </p:nvPr>
        </p:nvSpPr>
        <p:spPr/>
        <p:txBody>
          <a:bodyPr/>
          <a:lstStyle>
            <a:lvl1pPr>
              <a:defRPr/>
            </a:lvl1pPr>
          </a:lstStyle>
          <a:p>
            <a:pPr>
              <a:defRPr/>
            </a:pPr>
            <a:fld id="{CE94E9A2-75EC-4726-9545-0ED688BEFA61}" type="datetime1">
              <a:rPr lang="en-US"/>
              <a:pPr>
                <a:defRPr/>
              </a:pPr>
              <a:t>5/27/2025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sz="1000">
                <a:solidFill>
                  <a:srgbClr val="333031"/>
                </a:solidFill>
              </a:defRPr>
            </a:lvl1pPr>
          </a:lstStyle>
          <a:p>
            <a:pPr>
              <a:defRPr/>
            </a:pPr>
            <a:fld id="{B49BAB30-1C00-4C3C-9631-A6652DD6F096}" type="slidenum">
              <a:rPr lang="en-US"/>
              <a:pPr>
                <a:defRPr/>
              </a:pPr>
              <a:t>‹#›</a:t>
            </a:fld>
            <a:endParaRPr lang="en-US"/>
          </a:p>
        </p:txBody>
      </p:sp>
    </p:spTree>
    <p:extLst>
      <p:ext uri="{BB962C8B-B14F-4D97-AF65-F5344CB8AC3E}">
        <p14:creationId xmlns:p14="http://schemas.microsoft.com/office/powerpoint/2010/main" val="1357616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24393" y="1018808"/>
            <a:ext cx="7886700" cy="4351338"/>
          </a:xfrm>
        </p:spPr>
        <p:txBody>
          <a:bodyPr/>
          <a:lstStyle>
            <a:lvl1pPr>
              <a:spcBef>
                <a:spcPts val="300"/>
              </a:spcBef>
              <a:defRPr/>
            </a:lvl1pPr>
            <a:lvl2pPr marL="461963" indent="-231775">
              <a:spcBef>
                <a:spcPts val="300"/>
              </a:spcBef>
              <a:buFont typeface="Calibri" panose="020F0502020204030204" pitchFamily="34" charset="0"/>
              <a:buChar char="―"/>
              <a:defRPr/>
            </a:lvl2pPr>
            <a:lvl3pPr>
              <a:spcBef>
                <a:spcPts val="300"/>
              </a:spcBef>
              <a:defRPr/>
            </a:lvl3pPr>
            <a:lvl4pPr>
              <a:spcBef>
                <a:spcPts val="300"/>
              </a:spcBef>
              <a:defRPr/>
            </a:lvl4pPr>
            <a:lvl5pPr>
              <a:spcBef>
                <a:spcPts val="300"/>
              </a:spcBef>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5539A82-C52F-4E36-8184-ABBB9B348C93}" type="datetime1">
              <a:rPr lang="en-US"/>
              <a:pPr>
                <a:defRPr/>
              </a:pPr>
              <a:t>5/27/2025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493768-A030-4E4D-AD5F-FEB6A65D35B9}" type="slidenum">
              <a:rPr lang="en-US"/>
              <a:pPr>
                <a:defRPr/>
              </a:pPr>
              <a:t>‹#›</a:t>
            </a:fld>
            <a:endParaRPr lang="en-US"/>
          </a:p>
        </p:txBody>
      </p:sp>
    </p:spTree>
    <p:extLst>
      <p:ext uri="{BB962C8B-B14F-4D97-AF65-F5344CB8AC3E}">
        <p14:creationId xmlns:p14="http://schemas.microsoft.com/office/powerpoint/2010/main" val="1438709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fld id="{0D899BAA-6CC8-4320-A439-41CB42747C73}" type="datetime1">
              <a:rPr lang="en-US"/>
              <a:pPr>
                <a:defRPr/>
              </a:pPr>
              <a:t>5/27/2025</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7142163" y="6538913"/>
            <a:ext cx="2057400" cy="365125"/>
          </a:xfrm>
        </p:spPr>
        <p:txBody>
          <a:bodyPr/>
          <a:lstStyle>
            <a:lvl1pPr>
              <a:defRPr/>
            </a:lvl1pPr>
          </a:lstStyle>
          <a:p>
            <a:pPr>
              <a:defRPr/>
            </a:pPr>
            <a:fld id="{68397691-9F3F-433E-B84B-5F214A8C22C6}" type="slidenum">
              <a:rPr lang="en-US"/>
              <a:pPr>
                <a:defRPr/>
              </a:pPr>
              <a:t>‹#›</a:t>
            </a:fld>
            <a:endParaRPr lang="en-US"/>
          </a:p>
        </p:txBody>
      </p:sp>
    </p:spTree>
    <p:extLst>
      <p:ext uri="{BB962C8B-B14F-4D97-AF65-F5344CB8AC3E}">
        <p14:creationId xmlns:p14="http://schemas.microsoft.com/office/powerpoint/2010/main" val="3811085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BB213C-C423-49D3-AD5A-2B87E6665887}" type="datetime1">
              <a:rPr lang="en-US" smtClean="0"/>
              <a:t>5/27/2025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C673C2-25DE-49DF-AD62-D9F98B5C40F1}" type="slidenum">
              <a:rPr lang="en-US" smtClean="0"/>
              <a:t>‹#›</a:t>
            </a:fld>
            <a:endParaRPr lang="en-US"/>
          </a:p>
        </p:txBody>
      </p:sp>
    </p:spTree>
    <p:extLst>
      <p:ext uri="{BB962C8B-B14F-4D97-AF65-F5344CB8AC3E}">
        <p14:creationId xmlns:p14="http://schemas.microsoft.com/office/powerpoint/2010/main" val="26234319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93763" y="-227013"/>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28650" y="987425"/>
            <a:ext cx="7886700" cy="573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FD2F6B6A-9D96-4B47-9F32-191612FB381B}" type="datetime1">
              <a:rPr lang="en-US"/>
              <a:pPr>
                <a:defRPr/>
              </a:pPr>
              <a:t>5/27/2025</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pic>
        <p:nvPicPr>
          <p:cNvPr id="1030" name="Picture 6"/>
          <p:cNvPicPr>
            <a:picLocks noChangeAspect="1"/>
          </p:cNvPicPr>
          <p:nvPr userDrawn="1"/>
        </p:nvPicPr>
        <p:blipFill>
          <a:blip r:embed="rId6" cstate="print">
            <a:extLst>
              <a:ext uri="{28A0092B-C50C-407E-A947-70E740481C1C}">
                <a14:useLocalDpi xmlns:a14="http://schemas.microsoft.com/office/drawing/2010/main" val="0"/>
              </a:ext>
            </a:extLst>
          </a:blip>
          <a:srcRect r="61649" b="20399"/>
          <a:stretch>
            <a:fillRect/>
          </a:stretch>
        </p:blipFill>
        <p:spPr bwMode="auto">
          <a:xfrm>
            <a:off x="11113" y="77788"/>
            <a:ext cx="89852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p:cNvCxnSpPr/>
          <p:nvPr userDrawn="1"/>
        </p:nvCxnSpPr>
        <p:spPr>
          <a:xfrm flipV="1">
            <a:off x="989013" y="739775"/>
            <a:ext cx="7351712" cy="7938"/>
          </a:xfrm>
          <a:prstGeom prst="line">
            <a:avLst/>
          </a:prstGeom>
          <a:ln w="19050">
            <a:solidFill>
              <a:srgbClr val="333031"/>
            </a:solidFill>
          </a:ln>
        </p:spPr>
        <p:style>
          <a:lnRef idx="1">
            <a:schemeClr val="accent1"/>
          </a:lnRef>
          <a:fillRef idx="0">
            <a:schemeClr val="accent1"/>
          </a:fillRef>
          <a:effectRef idx="0">
            <a:schemeClr val="accent1"/>
          </a:effectRef>
          <a:fontRef idx="minor">
            <a:schemeClr val="tx1"/>
          </a:fontRef>
        </p:style>
      </p:cxnSp>
      <p:sp>
        <p:nvSpPr>
          <p:cNvPr id="14" name="Slide Number Placeholder 5"/>
          <p:cNvSpPr>
            <a:spLocks noGrp="1"/>
          </p:cNvSpPr>
          <p:nvPr>
            <p:ph type="sldNum" sz="quarter" idx="4"/>
          </p:nvPr>
        </p:nvSpPr>
        <p:spPr>
          <a:xfrm>
            <a:off x="7150100" y="6565900"/>
            <a:ext cx="2057400" cy="365125"/>
          </a:xfrm>
          <a:prstGeom prst="rect">
            <a:avLst/>
          </a:prstGeom>
        </p:spPr>
        <p:txBody>
          <a:bodyPr/>
          <a:lstStyle>
            <a:lvl1pPr algn="r" eaLnBrk="1" fontAlgn="auto" hangingPunct="1">
              <a:spcBef>
                <a:spcPts val="0"/>
              </a:spcBef>
              <a:spcAft>
                <a:spcPts val="0"/>
              </a:spcAft>
              <a:defRPr sz="1000">
                <a:solidFill>
                  <a:srgbClr val="333031"/>
                </a:solidFill>
                <a:latin typeface="+mn-lt"/>
              </a:defRPr>
            </a:lvl1pPr>
          </a:lstStyle>
          <a:p>
            <a:pPr>
              <a:defRPr/>
            </a:pPr>
            <a:fld id="{31886A34-667E-4373-BD58-09ABE7D1219C}" type="slidenum">
              <a:rPr lang="en-US"/>
              <a:pPr>
                <a:defRPr/>
              </a:pPr>
              <a:t>‹#›</a:t>
            </a:fld>
            <a:endParaRPr lang="en-US"/>
          </a:p>
        </p:txBody>
      </p:sp>
    </p:spTree>
    <p:extLst>
      <p:ext uri="{BB962C8B-B14F-4D97-AF65-F5344CB8AC3E}">
        <p14:creationId xmlns:p14="http://schemas.microsoft.com/office/powerpoint/2010/main" val="33986007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hf hdr="0" ftr="0" dt="0"/>
  <p:txStyles>
    <p:titleStyle>
      <a:lvl1pPr algn="l" rtl="0" eaLnBrk="0" fontAlgn="base" hangingPunct="0">
        <a:lnSpc>
          <a:spcPct val="90000"/>
        </a:lnSpc>
        <a:spcBef>
          <a:spcPct val="0"/>
        </a:spcBef>
        <a:spcAft>
          <a:spcPct val="0"/>
        </a:spcAft>
        <a:defRPr sz="3600" b="1" kern="1200">
          <a:solidFill>
            <a:srgbClr val="231F20"/>
          </a:solidFill>
          <a:latin typeface="+mj-lt"/>
          <a:ea typeface="+mj-ea"/>
          <a:cs typeface="+mj-cs"/>
        </a:defRPr>
      </a:lvl1pPr>
      <a:lvl2pPr algn="l" rtl="0" eaLnBrk="0" fontAlgn="base" hangingPunct="0">
        <a:lnSpc>
          <a:spcPct val="90000"/>
        </a:lnSpc>
        <a:spcBef>
          <a:spcPct val="0"/>
        </a:spcBef>
        <a:spcAft>
          <a:spcPct val="0"/>
        </a:spcAft>
        <a:defRPr sz="3600" b="1">
          <a:solidFill>
            <a:srgbClr val="231F20"/>
          </a:solidFill>
          <a:latin typeface="Calibri Light" panose="020F0302020204030204" pitchFamily="34" charset="0"/>
        </a:defRPr>
      </a:lvl2pPr>
      <a:lvl3pPr algn="l" rtl="0" eaLnBrk="0" fontAlgn="base" hangingPunct="0">
        <a:lnSpc>
          <a:spcPct val="90000"/>
        </a:lnSpc>
        <a:spcBef>
          <a:spcPct val="0"/>
        </a:spcBef>
        <a:spcAft>
          <a:spcPct val="0"/>
        </a:spcAft>
        <a:defRPr sz="3600" b="1">
          <a:solidFill>
            <a:srgbClr val="231F20"/>
          </a:solidFill>
          <a:latin typeface="Calibri Light" panose="020F0302020204030204" pitchFamily="34" charset="0"/>
        </a:defRPr>
      </a:lvl3pPr>
      <a:lvl4pPr algn="l" rtl="0" eaLnBrk="0" fontAlgn="base" hangingPunct="0">
        <a:lnSpc>
          <a:spcPct val="90000"/>
        </a:lnSpc>
        <a:spcBef>
          <a:spcPct val="0"/>
        </a:spcBef>
        <a:spcAft>
          <a:spcPct val="0"/>
        </a:spcAft>
        <a:defRPr sz="3600" b="1">
          <a:solidFill>
            <a:srgbClr val="231F20"/>
          </a:solidFill>
          <a:latin typeface="Calibri Light" panose="020F0302020204030204" pitchFamily="34" charset="0"/>
        </a:defRPr>
      </a:lvl4pPr>
      <a:lvl5pPr algn="l" rtl="0" eaLnBrk="0" fontAlgn="base" hangingPunct="0">
        <a:lnSpc>
          <a:spcPct val="90000"/>
        </a:lnSpc>
        <a:spcBef>
          <a:spcPct val="0"/>
        </a:spcBef>
        <a:spcAft>
          <a:spcPct val="0"/>
        </a:spcAft>
        <a:defRPr sz="3600" b="1">
          <a:solidFill>
            <a:srgbClr val="231F20"/>
          </a:solidFill>
          <a:latin typeface="Calibri Light" panose="020F0302020204030204" pitchFamily="34" charset="0"/>
        </a:defRPr>
      </a:lvl5pPr>
      <a:lvl6pPr marL="457200" algn="l" rtl="0" fontAlgn="base">
        <a:lnSpc>
          <a:spcPct val="90000"/>
        </a:lnSpc>
        <a:spcBef>
          <a:spcPct val="0"/>
        </a:spcBef>
        <a:spcAft>
          <a:spcPct val="0"/>
        </a:spcAft>
        <a:defRPr sz="3600" b="1">
          <a:solidFill>
            <a:srgbClr val="231F20"/>
          </a:solidFill>
          <a:latin typeface="Calibri Light" panose="020F0302020204030204" pitchFamily="34" charset="0"/>
        </a:defRPr>
      </a:lvl6pPr>
      <a:lvl7pPr marL="914400" algn="l" rtl="0" fontAlgn="base">
        <a:lnSpc>
          <a:spcPct val="90000"/>
        </a:lnSpc>
        <a:spcBef>
          <a:spcPct val="0"/>
        </a:spcBef>
        <a:spcAft>
          <a:spcPct val="0"/>
        </a:spcAft>
        <a:defRPr sz="3600" b="1">
          <a:solidFill>
            <a:srgbClr val="231F20"/>
          </a:solidFill>
          <a:latin typeface="Calibri Light" panose="020F0302020204030204" pitchFamily="34" charset="0"/>
        </a:defRPr>
      </a:lvl7pPr>
      <a:lvl8pPr marL="1371600" algn="l" rtl="0" fontAlgn="base">
        <a:lnSpc>
          <a:spcPct val="90000"/>
        </a:lnSpc>
        <a:spcBef>
          <a:spcPct val="0"/>
        </a:spcBef>
        <a:spcAft>
          <a:spcPct val="0"/>
        </a:spcAft>
        <a:defRPr sz="3600" b="1">
          <a:solidFill>
            <a:srgbClr val="231F20"/>
          </a:solidFill>
          <a:latin typeface="Calibri Light" panose="020F0302020204030204" pitchFamily="34" charset="0"/>
        </a:defRPr>
      </a:lvl8pPr>
      <a:lvl9pPr marL="1828800" algn="l" rtl="0" fontAlgn="base">
        <a:lnSpc>
          <a:spcPct val="90000"/>
        </a:lnSpc>
        <a:spcBef>
          <a:spcPct val="0"/>
        </a:spcBef>
        <a:spcAft>
          <a:spcPct val="0"/>
        </a:spcAft>
        <a:defRPr sz="3600" b="1">
          <a:solidFill>
            <a:srgbClr val="231F20"/>
          </a:solidFill>
          <a:latin typeface="Calibri Light" panose="020F0302020204030204" pitchFamily="34" charset="0"/>
        </a:defRPr>
      </a:lvl9pPr>
    </p:titleStyle>
    <p:bodyStyle>
      <a:lvl1pPr marL="228600" indent="-228600" algn="l" defTabSz="182563" rtl="0" eaLnBrk="0" fontAlgn="base" hangingPunct="0">
        <a:spcBef>
          <a:spcPts val="1000"/>
        </a:spcBef>
        <a:spcAft>
          <a:spcPct val="0"/>
        </a:spcAft>
        <a:buFont typeface="Arial" panose="020B0604020202020204" pitchFamily="34" charset="0"/>
        <a:buChar char="•"/>
        <a:defRPr sz="2400" kern="1200">
          <a:solidFill>
            <a:srgbClr val="333031"/>
          </a:solidFill>
          <a:latin typeface="+mn-lt"/>
          <a:ea typeface="+mn-ea"/>
          <a:cs typeface="+mn-cs"/>
        </a:defRPr>
      </a:lvl1pPr>
      <a:lvl2pPr marL="461963" indent="-231775" algn="l" defTabSz="182563" rtl="0" eaLnBrk="0" fontAlgn="base" hangingPunct="0">
        <a:spcBef>
          <a:spcPts val="500"/>
        </a:spcBef>
        <a:spcAft>
          <a:spcPct val="0"/>
        </a:spcAft>
        <a:buFont typeface="Arial" panose="020B0604020202020204" pitchFamily="34" charset="0"/>
        <a:buChar char="•"/>
        <a:defRPr sz="2000" kern="1200">
          <a:solidFill>
            <a:srgbClr val="333031"/>
          </a:solidFill>
          <a:latin typeface="+mn-lt"/>
          <a:ea typeface="+mn-ea"/>
          <a:cs typeface="+mn-cs"/>
        </a:defRPr>
      </a:lvl2pPr>
      <a:lvl3pPr marL="684213" indent="-222250" algn="l" defTabSz="182563" rtl="0" eaLnBrk="0" fontAlgn="base" hangingPunct="0">
        <a:spcBef>
          <a:spcPts val="500"/>
        </a:spcBef>
        <a:spcAft>
          <a:spcPct val="0"/>
        </a:spcAft>
        <a:buFont typeface="Arial" panose="020B0604020202020204" pitchFamily="34" charset="0"/>
        <a:buChar char="•"/>
        <a:defRPr kern="1200">
          <a:solidFill>
            <a:srgbClr val="333031"/>
          </a:solidFill>
          <a:latin typeface="+mn-lt"/>
          <a:ea typeface="+mn-ea"/>
          <a:cs typeface="+mn-cs"/>
        </a:defRPr>
      </a:lvl3pPr>
      <a:lvl4pPr marL="914400" indent="-230188" algn="l" defTabSz="182563" rtl="0" eaLnBrk="0" fontAlgn="base" hangingPunct="0">
        <a:spcBef>
          <a:spcPts val="500"/>
        </a:spcBef>
        <a:spcAft>
          <a:spcPct val="0"/>
        </a:spcAft>
        <a:buFont typeface="Arial" panose="020B0604020202020204" pitchFamily="34" charset="0"/>
        <a:buChar char="•"/>
        <a:defRPr kern="1200">
          <a:solidFill>
            <a:srgbClr val="333031"/>
          </a:solidFill>
          <a:latin typeface="+mn-lt"/>
          <a:ea typeface="+mn-ea"/>
          <a:cs typeface="+mn-cs"/>
        </a:defRPr>
      </a:lvl4pPr>
      <a:lvl5pPr marL="1144588" indent="-230188" algn="l" defTabSz="182563" rtl="0" eaLnBrk="0" fontAlgn="base" hangingPunct="0">
        <a:spcBef>
          <a:spcPts val="500"/>
        </a:spcBef>
        <a:spcAft>
          <a:spcPct val="0"/>
        </a:spcAft>
        <a:buFont typeface="Arial" panose="020B0604020202020204" pitchFamily="34" charset="0"/>
        <a:buChar char="•"/>
        <a:defRPr kern="1200">
          <a:solidFill>
            <a:srgbClr val="33303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541A89-3E34-A50E-4EF1-F78A5D6EAC68}"/>
              </a:ext>
            </a:extLst>
          </p:cNvPr>
          <p:cNvSpPr>
            <a:spLocks noGrp="1"/>
          </p:cNvSpPr>
          <p:nvPr>
            <p:ph type="ctrTitle"/>
          </p:nvPr>
        </p:nvSpPr>
        <p:spPr>
          <a:xfrm>
            <a:off x="685800" y="1020418"/>
            <a:ext cx="7772400" cy="790365"/>
          </a:xfrm>
        </p:spPr>
        <p:txBody>
          <a:bodyPr>
            <a:normAutofit/>
          </a:bodyPr>
          <a:lstStyle/>
          <a:p>
            <a:r>
              <a:rPr lang="en-US" dirty="0"/>
              <a:t>SAP Facility FAQs</a:t>
            </a:r>
          </a:p>
        </p:txBody>
      </p:sp>
      <p:sp>
        <p:nvSpPr>
          <p:cNvPr id="5" name="Subtitle 4">
            <a:extLst>
              <a:ext uri="{FF2B5EF4-FFF2-40B4-BE49-F238E27FC236}">
                <a16:creationId xmlns:a16="http://schemas.microsoft.com/office/drawing/2014/main" id="{65BDEF12-348D-E1AD-C0DE-030B9CEE639F}"/>
              </a:ext>
            </a:extLst>
          </p:cNvPr>
          <p:cNvSpPr>
            <a:spLocks noGrp="1"/>
          </p:cNvSpPr>
          <p:nvPr>
            <p:ph type="subTitle" idx="1"/>
          </p:nvPr>
        </p:nvSpPr>
        <p:spPr>
          <a:xfrm>
            <a:off x="1075414" y="4246912"/>
            <a:ext cx="6858000" cy="462325"/>
          </a:xfrm>
        </p:spPr>
        <p:txBody>
          <a:bodyPr/>
          <a:lstStyle/>
          <a:p>
            <a:r>
              <a:rPr lang="en-US" sz="3000" dirty="0"/>
              <a:t>June 2025</a:t>
            </a:r>
          </a:p>
        </p:txBody>
      </p:sp>
    </p:spTree>
    <p:extLst>
      <p:ext uri="{BB962C8B-B14F-4D97-AF65-F5344CB8AC3E}">
        <p14:creationId xmlns:p14="http://schemas.microsoft.com/office/powerpoint/2010/main" val="931928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0EA12-A6CD-6D17-0216-0BCB3F4E2612}"/>
              </a:ext>
            </a:extLst>
          </p:cNvPr>
          <p:cNvSpPr>
            <a:spLocks noGrp="1"/>
          </p:cNvSpPr>
          <p:nvPr>
            <p:ph type="title"/>
          </p:nvPr>
        </p:nvSpPr>
        <p:spPr/>
        <p:txBody>
          <a:bodyPr/>
          <a:lstStyle/>
          <a:p>
            <a:r>
              <a:rPr lang="en-US" dirty="0"/>
              <a:t>Facility Accreditation</a:t>
            </a:r>
          </a:p>
        </p:txBody>
      </p:sp>
      <p:sp>
        <p:nvSpPr>
          <p:cNvPr id="3" name="Content Placeholder 2">
            <a:extLst>
              <a:ext uri="{FF2B5EF4-FFF2-40B4-BE49-F238E27FC236}">
                <a16:creationId xmlns:a16="http://schemas.microsoft.com/office/drawing/2014/main" id="{453E639A-A0D7-92C6-4DEB-70A85316D9BD}"/>
              </a:ext>
            </a:extLst>
          </p:cNvPr>
          <p:cNvSpPr>
            <a:spLocks noGrp="1"/>
          </p:cNvSpPr>
          <p:nvPr>
            <p:ph idx="1"/>
          </p:nvPr>
        </p:nvSpPr>
        <p:spPr>
          <a:xfrm>
            <a:off x="457199" y="989909"/>
            <a:ext cx="8323263" cy="5185604"/>
          </a:xfrm>
        </p:spPr>
        <p:txBody>
          <a:bodyPr/>
          <a:lstStyle/>
          <a:p>
            <a:r>
              <a:rPr lang="en-US" sz="2100" kern="100" dirty="0">
                <a:effectLst/>
                <a:latin typeface="Calibri" panose="020F0502020204030204" pitchFamily="34" charset="0"/>
                <a:ea typeface="Calibri" panose="020F0502020204030204" pitchFamily="34" charset="0"/>
                <a:cs typeface="Times New Roman" panose="02020603050405020304" pitchFamily="18" charset="0"/>
              </a:rPr>
              <a:t>Department of Defense (DoD) Special Access Program Facilities (SAPFs) will be accredited to handle, process, and/or store classified information up to a specified classification level (i.e. TOP SECRET or SECRET).</a:t>
            </a:r>
          </a:p>
          <a:p>
            <a:r>
              <a:rPr lang="en-US" sz="2100" kern="100" dirty="0">
                <a:effectLst/>
                <a:latin typeface="Calibri" panose="020F0502020204030204" pitchFamily="34" charset="0"/>
                <a:ea typeface="Calibri" panose="020F0502020204030204" pitchFamily="34" charset="0"/>
                <a:cs typeface="Times New Roman" panose="02020603050405020304" pitchFamily="18" charset="0"/>
              </a:rPr>
              <a:t>No Program Identifiers (PIDs) will be annotated for the accreditation letter. </a:t>
            </a:r>
          </a:p>
          <a:p>
            <a:r>
              <a:rPr lang="en-US" sz="2100" kern="100" dirty="0">
                <a:effectLst/>
                <a:latin typeface="Calibri" panose="020F0502020204030204" pitchFamily="34" charset="0"/>
                <a:ea typeface="Calibri" panose="020F0502020204030204" pitchFamily="34" charset="0"/>
                <a:cs typeface="Times New Roman" panose="02020603050405020304" pitchFamily="18" charset="0"/>
              </a:rPr>
              <a:t>At a minimum, the PIDs necessary for storage in the facility and baseline unescorted access will be annotated on an enclosure, to allow for flexibility and speed within the SAP enterprise.    </a:t>
            </a:r>
          </a:p>
          <a:p>
            <a:r>
              <a:rPr lang="en-US" sz="2100" kern="100" dirty="0">
                <a:latin typeface="Calibri" panose="020F0502020204030204" pitchFamily="34" charset="0"/>
                <a:ea typeface="Calibri" panose="020F0502020204030204" pitchFamily="34" charset="0"/>
                <a:cs typeface="Times New Roman" panose="02020603050405020304" pitchFamily="18" charset="0"/>
              </a:rPr>
              <a:t>In accordance with the 10 Dec 2015 DoD SAPCO memo, “Approval for Use of DoD Special Access Program Facilities (SAPF) and Special Access Program Compartmented Areas (SAPCA) as Special Access Program Working Areas (SAPWA) for all DoD Special Access Programs (SAP)”, all DoD SAPs are authorized for discussion within any DoD SAPF (enclosures to accreditation letters do not need to specify the particular PID in order to have a discussion).</a:t>
            </a:r>
            <a:endParaRPr lang="en-US" sz="2100" dirty="0"/>
          </a:p>
        </p:txBody>
      </p:sp>
      <p:sp>
        <p:nvSpPr>
          <p:cNvPr id="4" name="Slide Number Placeholder 3">
            <a:extLst>
              <a:ext uri="{FF2B5EF4-FFF2-40B4-BE49-F238E27FC236}">
                <a16:creationId xmlns:a16="http://schemas.microsoft.com/office/drawing/2014/main" id="{485EED90-152E-8291-72F6-1E99E6FAB2E9}"/>
              </a:ext>
            </a:extLst>
          </p:cNvPr>
          <p:cNvSpPr>
            <a:spLocks noGrp="1"/>
          </p:cNvSpPr>
          <p:nvPr>
            <p:ph type="sldNum" sz="quarter" idx="12"/>
          </p:nvPr>
        </p:nvSpPr>
        <p:spPr/>
        <p:txBody>
          <a:bodyPr/>
          <a:lstStyle/>
          <a:p>
            <a:pPr>
              <a:defRPr/>
            </a:pPr>
            <a:fld id="{30493768-A030-4E4D-AD5F-FEB6A65D35B9}" type="slidenum">
              <a:rPr lang="en-US" smtClean="0"/>
              <a:pPr>
                <a:defRPr/>
              </a:pPr>
              <a:t>2</a:t>
            </a:fld>
            <a:endParaRPr lang="en-US"/>
          </a:p>
        </p:txBody>
      </p:sp>
    </p:spTree>
    <p:extLst>
      <p:ext uri="{BB962C8B-B14F-4D97-AF65-F5344CB8AC3E}">
        <p14:creationId xmlns:p14="http://schemas.microsoft.com/office/powerpoint/2010/main" val="838724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00AE6-0396-21BA-E139-C10E19BB5CAD}"/>
              </a:ext>
            </a:extLst>
          </p:cNvPr>
          <p:cNvSpPr>
            <a:spLocks noGrp="1"/>
          </p:cNvSpPr>
          <p:nvPr>
            <p:ph type="title"/>
          </p:nvPr>
        </p:nvSpPr>
        <p:spPr/>
        <p:txBody>
          <a:bodyPr/>
          <a:lstStyle/>
          <a:p>
            <a:r>
              <a:rPr lang="en-US" dirty="0"/>
              <a:t>Shared Facilities</a:t>
            </a:r>
          </a:p>
        </p:txBody>
      </p:sp>
      <p:sp>
        <p:nvSpPr>
          <p:cNvPr id="3" name="Content Placeholder 2">
            <a:extLst>
              <a:ext uri="{FF2B5EF4-FFF2-40B4-BE49-F238E27FC236}">
                <a16:creationId xmlns:a16="http://schemas.microsoft.com/office/drawing/2014/main" id="{34ADAAC9-1D06-4662-6EFB-9C5750A2A31D}"/>
              </a:ext>
            </a:extLst>
          </p:cNvPr>
          <p:cNvSpPr>
            <a:spLocks noGrp="1"/>
          </p:cNvSpPr>
          <p:nvPr>
            <p:ph idx="1"/>
          </p:nvPr>
        </p:nvSpPr>
        <p:spPr>
          <a:xfrm>
            <a:off x="624393" y="1018807"/>
            <a:ext cx="7886700" cy="5269349"/>
          </a:xfrm>
        </p:spPr>
        <p:txBody>
          <a:bodyPr/>
          <a:lstStyle/>
          <a:p>
            <a:r>
              <a:rPr lang="en-US" sz="2500" kern="100" dirty="0">
                <a:effectLst/>
                <a:latin typeface="Calibri" panose="020F0502020204030204" pitchFamily="34" charset="0"/>
                <a:ea typeface="Calibri" panose="020F0502020204030204" pitchFamily="34" charset="0"/>
                <a:cs typeface="Times New Roman" panose="02020603050405020304" pitchFamily="18" charset="0"/>
              </a:rPr>
              <a:t>The host is generally the first organization into a facility, and all other organizations would be tenants. </a:t>
            </a:r>
          </a:p>
          <a:p>
            <a:r>
              <a:rPr lang="en-US" sz="2500" kern="100" dirty="0">
                <a:effectLst/>
                <a:latin typeface="Calibri" panose="020F0502020204030204" pitchFamily="34" charset="0"/>
                <a:ea typeface="Calibri" panose="020F0502020204030204" pitchFamily="34" charset="0"/>
                <a:cs typeface="Times New Roman" panose="02020603050405020304" pitchFamily="18" charset="0"/>
              </a:rPr>
              <a:t>This could change depending on amount of work performed in the facility (for example, a tenant takes over the bulk of work in the facility and switches to be the host), or if there is a Program Security Officer (PSO) on site for one of the organizations. </a:t>
            </a:r>
          </a:p>
          <a:p>
            <a:r>
              <a:rPr lang="en-US" sz="2500" kern="100" dirty="0">
                <a:effectLst/>
                <a:latin typeface="Calibri" panose="020F0502020204030204" pitchFamily="34" charset="0"/>
                <a:ea typeface="Calibri" panose="020F0502020204030204" pitchFamily="34" charset="0"/>
                <a:cs typeface="Times New Roman" panose="02020603050405020304" pitchFamily="18" charset="0"/>
              </a:rPr>
              <a:t>There could be instances where organizations are co-hosts and work out between them which PSO and Security Control Assessor (SCA) handle various approvals. </a:t>
            </a:r>
          </a:p>
          <a:p>
            <a:r>
              <a:rPr lang="en-US" sz="2500" kern="100" dirty="0">
                <a:effectLst/>
                <a:latin typeface="Calibri" panose="020F0502020204030204" pitchFamily="34" charset="0"/>
                <a:ea typeface="Calibri" panose="020F0502020204030204" pitchFamily="34" charset="0"/>
                <a:cs typeface="Times New Roman" panose="02020603050405020304" pitchFamily="18" charset="0"/>
              </a:rPr>
              <a:t>Contracts should reflect the level of specificity required for each Components deliverables, networks, and personnel accesses. </a:t>
            </a:r>
          </a:p>
          <a:p>
            <a:endParaRPr lang="en-US" dirty="0"/>
          </a:p>
        </p:txBody>
      </p:sp>
      <p:sp>
        <p:nvSpPr>
          <p:cNvPr id="4" name="Slide Number Placeholder 3">
            <a:extLst>
              <a:ext uri="{FF2B5EF4-FFF2-40B4-BE49-F238E27FC236}">
                <a16:creationId xmlns:a16="http://schemas.microsoft.com/office/drawing/2014/main" id="{1A29A8AA-13F3-446B-C296-FD6B096461F1}"/>
              </a:ext>
            </a:extLst>
          </p:cNvPr>
          <p:cNvSpPr>
            <a:spLocks noGrp="1"/>
          </p:cNvSpPr>
          <p:nvPr>
            <p:ph type="sldNum" sz="quarter" idx="12"/>
          </p:nvPr>
        </p:nvSpPr>
        <p:spPr/>
        <p:txBody>
          <a:bodyPr/>
          <a:lstStyle/>
          <a:p>
            <a:pPr>
              <a:defRPr/>
            </a:pPr>
            <a:fld id="{30493768-A030-4E4D-AD5F-FEB6A65D35B9}" type="slidenum">
              <a:rPr lang="en-US" smtClean="0"/>
              <a:pPr>
                <a:defRPr/>
              </a:pPr>
              <a:t>3</a:t>
            </a:fld>
            <a:endParaRPr lang="en-US"/>
          </a:p>
        </p:txBody>
      </p:sp>
    </p:spTree>
    <p:extLst>
      <p:ext uri="{BB962C8B-B14F-4D97-AF65-F5344CB8AC3E}">
        <p14:creationId xmlns:p14="http://schemas.microsoft.com/office/powerpoint/2010/main" val="3614089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D1DBF-9D7F-C5A2-7072-3F04F35805B4}"/>
              </a:ext>
            </a:extLst>
          </p:cNvPr>
          <p:cNvSpPr>
            <a:spLocks noGrp="1"/>
          </p:cNvSpPr>
          <p:nvPr>
            <p:ph type="title"/>
          </p:nvPr>
        </p:nvSpPr>
        <p:spPr/>
        <p:txBody>
          <a:bodyPr/>
          <a:lstStyle/>
          <a:p>
            <a:r>
              <a:rPr lang="en-US" dirty="0"/>
              <a:t>Concept of Operations</a:t>
            </a:r>
          </a:p>
        </p:txBody>
      </p:sp>
      <p:sp>
        <p:nvSpPr>
          <p:cNvPr id="3" name="Content Placeholder 2">
            <a:extLst>
              <a:ext uri="{FF2B5EF4-FFF2-40B4-BE49-F238E27FC236}">
                <a16:creationId xmlns:a16="http://schemas.microsoft.com/office/drawing/2014/main" id="{AC266A7F-044A-9923-C9F8-28E5E6D9FCD4}"/>
              </a:ext>
            </a:extLst>
          </p:cNvPr>
          <p:cNvSpPr>
            <a:spLocks noGrp="1"/>
          </p:cNvSpPr>
          <p:nvPr>
            <p:ph idx="1"/>
          </p:nvPr>
        </p:nvSpPr>
        <p:spPr>
          <a:xfrm>
            <a:off x="624393" y="1018807"/>
            <a:ext cx="7886700" cy="5176583"/>
          </a:xfrm>
        </p:spPr>
        <p:txBody>
          <a:bodyPr/>
          <a:lstStyle/>
          <a:p>
            <a:pPr marR="0">
              <a:spcBef>
                <a:spcPts val="0"/>
              </a:spcBef>
              <a:spcAft>
                <a:spcPts val="0"/>
              </a:spcAft>
            </a:pPr>
            <a:r>
              <a:rPr lang="en-US" sz="2300" kern="100" dirty="0">
                <a:latin typeface="Calibri" panose="020F0502020204030204" pitchFamily="34" charset="0"/>
                <a:ea typeface="Calibri" panose="020F0502020204030204" pitchFamily="34" charset="0"/>
                <a:cs typeface="Times New Roman" panose="02020603050405020304" pitchFamily="18" charset="0"/>
              </a:rPr>
              <a:t>For Shared Facilities, recommend developing a </a:t>
            </a:r>
            <a:r>
              <a:rPr lang="en-US" sz="2300" kern="100" dirty="0">
                <a:effectLst/>
                <a:latin typeface="Calibri" panose="020F0502020204030204" pitchFamily="34" charset="0"/>
                <a:ea typeface="Calibri" panose="020F0502020204030204" pitchFamily="34" charset="0"/>
                <a:cs typeface="Times New Roman" panose="02020603050405020304" pitchFamily="18" charset="0"/>
              </a:rPr>
              <a:t>Concept of Operations (CONOPS) or Standard Operating Procedures (SOP) which identifies how the facility plans to operate and all the dance partners. Ensure the respective Government Contracting Agencies (GCAs) are participating in the conversation, and each contract reflects the deliverables, networks, and personnel access required.   </a:t>
            </a:r>
          </a:p>
          <a:p>
            <a:pPr marL="0" marR="0" indent="0">
              <a:spcBef>
                <a:spcPts val="0"/>
              </a:spcBef>
              <a:spcAft>
                <a:spcPts val="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spcBef>
                <a:spcPts val="0"/>
              </a:spcBef>
              <a:spcAft>
                <a:spcPts val="0"/>
              </a:spcAft>
            </a:pPr>
            <a:r>
              <a:rPr lang="en-US" sz="2300" kern="100" dirty="0">
                <a:latin typeface="Calibri" panose="020F0502020204030204" pitchFamily="34" charset="0"/>
                <a:ea typeface="Calibri" panose="020F0502020204030204" pitchFamily="34" charset="0"/>
                <a:cs typeface="Times New Roman" panose="02020603050405020304" pitchFamily="18" charset="0"/>
              </a:rPr>
              <a:t>The CONOPS/SOP should identify w</a:t>
            </a:r>
            <a:r>
              <a:rPr lang="en-US" sz="2300" kern="100" dirty="0">
                <a:effectLst/>
                <a:latin typeface="Calibri" panose="020F0502020204030204" pitchFamily="34" charset="0"/>
                <a:ea typeface="Calibri" panose="020F0502020204030204" pitchFamily="34" charset="0"/>
                <a:cs typeface="Times New Roman" panose="02020603050405020304" pitchFamily="18" charset="0"/>
              </a:rPr>
              <a:t>ho, what, when, where, why, and how. This should include, but is not limited to: the purpose for the facility, which PSO will approve these procedures, which Security Control Assessor (SCA)/Senior Authorizing Official (SAO) is authorizing the network/software packages/assured file transfers (AFTs), etc., and who is the AAA for personnel accesses.  </a:t>
            </a:r>
          </a:p>
          <a:p>
            <a:pPr>
              <a:spcBef>
                <a:spcPts val="0"/>
              </a:spcBef>
              <a:spcAft>
                <a:spcPts val="0"/>
              </a:spcAft>
            </a:pPr>
            <a:endParaRPr lang="en-US" sz="2300" dirty="0"/>
          </a:p>
        </p:txBody>
      </p:sp>
      <p:sp>
        <p:nvSpPr>
          <p:cNvPr id="4" name="Slide Number Placeholder 3">
            <a:extLst>
              <a:ext uri="{FF2B5EF4-FFF2-40B4-BE49-F238E27FC236}">
                <a16:creationId xmlns:a16="http://schemas.microsoft.com/office/drawing/2014/main" id="{E00CF8F9-CD70-1FBD-6121-A2A70E5D81D3}"/>
              </a:ext>
            </a:extLst>
          </p:cNvPr>
          <p:cNvSpPr>
            <a:spLocks noGrp="1"/>
          </p:cNvSpPr>
          <p:nvPr>
            <p:ph type="sldNum" sz="quarter" idx="12"/>
          </p:nvPr>
        </p:nvSpPr>
        <p:spPr/>
        <p:txBody>
          <a:bodyPr/>
          <a:lstStyle/>
          <a:p>
            <a:pPr>
              <a:defRPr/>
            </a:pPr>
            <a:fld id="{30493768-A030-4E4D-AD5F-FEB6A65D35B9}" type="slidenum">
              <a:rPr lang="en-US" smtClean="0"/>
              <a:pPr>
                <a:defRPr/>
              </a:pPr>
              <a:t>4</a:t>
            </a:fld>
            <a:endParaRPr lang="en-US"/>
          </a:p>
        </p:txBody>
      </p:sp>
    </p:spTree>
    <p:extLst>
      <p:ext uri="{BB962C8B-B14F-4D97-AF65-F5344CB8AC3E}">
        <p14:creationId xmlns:p14="http://schemas.microsoft.com/office/powerpoint/2010/main" val="1303854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49D4B-D709-9AD3-DA32-F595E192BEB3}"/>
              </a:ext>
            </a:extLst>
          </p:cNvPr>
          <p:cNvSpPr>
            <a:spLocks noGrp="1"/>
          </p:cNvSpPr>
          <p:nvPr>
            <p:ph type="title"/>
          </p:nvPr>
        </p:nvSpPr>
        <p:spPr/>
        <p:txBody>
          <a:bodyPr/>
          <a:lstStyle/>
          <a:p>
            <a:r>
              <a:rPr lang="en-US" dirty="0"/>
              <a:t>Co-Utilization Agreements</a:t>
            </a:r>
          </a:p>
        </p:txBody>
      </p:sp>
      <p:sp>
        <p:nvSpPr>
          <p:cNvPr id="3" name="Content Placeholder 2">
            <a:extLst>
              <a:ext uri="{FF2B5EF4-FFF2-40B4-BE49-F238E27FC236}">
                <a16:creationId xmlns:a16="http://schemas.microsoft.com/office/drawing/2014/main" id="{D7411F87-B3F2-489E-A522-9C57D1679634}"/>
              </a:ext>
            </a:extLst>
          </p:cNvPr>
          <p:cNvSpPr>
            <a:spLocks noGrp="1"/>
          </p:cNvSpPr>
          <p:nvPr>
            <p:ph idx="1"/>
          </p:nvPr>
        </p:nvSpPr>
        <p:spPr/>
        <p:txBody>
          <a:bodyPr/>
          <a:lstStyle/>
          <a:p>
            <a:r>
              <a:rPr lang="en-US" sz="2700" dirty="0">
                <a:effectLst/>
                <a:latin typeface="Calibri" panose="020F0502020204030204" pitchFamily="34" charset="0"/>
                <a:ea typeface="Calibri" panose="020F0502020204030204" pitchFamily="34" charset="0"/>
                <a:cs typeface="Times New Roman" panose="02020603050405020304" pitchFamily="18" charset="0"/>
              </a:rPr>
              <a:t>The purpose of a co-utilization agreement (CUA) is to define roles and responsibilities within the organization. A CUA must, at a minimum, identify which organization is responsible for day-to-day approvals, inspection responsibilities, incident notification, etc. </a:t>
            </a:r>
          </a:p>
          <a:p>
            <a:r>
              <a:rPr lang="en-US" sz="2700" dirty="0">
                <a:effectLst/>
                <a:latin typeface="Calibri" panose="020F0502020204030204" pitchFamily="34" charset="0"/>
                <a:ea typeface="Calibri" panose="020F0502020204030204" pitchFamily="34" charset="0"/>
                <a:cs typeface="Times New Roman" panose="02020603050405020304" pitchFamily="18" charset="0"/>
              </a:rPr>
              <a:t>The CUA is not for identification of which PIDs are in the facility – that should be done via the enclosure to the accreditation letter. </a:t>
            </a:r>
          </a:p>
          <a:p>
            <a:r>
              <a:rPr lang="en-US" sz="2700" dirty="0">
                <a:latin typeface="Calibri" panose="020F0502020204030204" pitchFamily="34" charset="0"/>
                <a:ea typeface="Calibri" panose="020F0502020204030204" pitchFamily="34" charset="0"/>
                <a:cs typeface="Times New Roman" panose="02020603050405020304" pitchFamily="18" charset="0"/>
              </a:rPr>
              <a:t>A CUA should be accompanied by an accreditation letter. They serve different purposes. </a:t>
            </a:r>
            <a:endParaRPr lang="en-US" sz="2700" dirty="0"/>
          </a:p>
        </p:txBody>
      </p:sp>
      <p:sp>
        <p:nvSpPr>
          <p:cNvPr id="4" name="Slide Number Placeholder 3">
            <a:extLst>
              <a:ext uri="{FF2B5EF4-FFF2-40B4-BE49-F238E27FC236}">
                <a16:creationId xmlns:a16="http://schemas.microsoft.com/office/drawing/2014/main" id="{15313931-C4C6-8BAE-581E-61D3384C5C0B}"/>
              </a:ext>
            </a:extLst>
          </p:cNvPr>
          <p:cNvSpPr>
            <a:spLocks noGrp="1"/>
          </p:cNvSpPr>
          <p:nvPr>
            <p:ph type="sldNum" sz="quarter" idx="12"/>
          </p:nvPr>
        </p:nvSpPr>
        <p:spPr/>
        <p:txBody>
          <a:bodyPr/>
          <a:lstStyle/>
          <a:p>
            <a:pPr>
              <a:defRPr/>
            </a:pPr>
            <a:fld id="{30493768-A030-4E4D-AD5F-FEB6A65D35B9}" type="slidenum">
              <a:rPr lang="en-US" smtClean="0"/>
              <a:pPr>
                <a:defRPr/>
              </a:pPr>
              <a:t>5</a:t>
            </a:fld>
            <a:endParaRPr lang="en-US"/>
          </a:p>
        </p:txBody>
      </p:sp>
    </p:spTree>
    <p:extLst>
      <p:ext uri="{BB962C8B-B14F-4D97-AF65-F5344CB8AC3E}">
        <p14:creationId xmlns:p14="http://schemas.microsoft.com/office/powerpoint/2010/main" val="3877729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9B3BC-E5F1-75D3-2BD5-69765453471B}"/>
              </a:ext>
            </a:extLst>
          </p:cNvPr>
          <p:cNvSpPr>
            <a:spLocks noGrp="1"/>
          </p:cNvSpPr>
          <p:nvPr>
            <p:ph type="title"/>
          </p:nvPr>
        </p:nvSpPr>
        <p:spPr/>
        <p:txBody>
          <a:bodyPr/>
          <a:lstStyle/>
          <a:p>
            <a:r>
              <a:rPr lang="en-US" dirty="0"/>
              <a:t>SAP &amp; SCI</a:t>
            </a:r>
          </a:p>
        </p:txBody>
      </p:sp>
      <p:sp>
        <p:nvSpPr>
          <p:cNvPr id="3" name="Content Placeholder 2">
            <a:extLst>
              <a:ext uri="{FF2B5EF4-FFF2-40B4-BE49-F238E27FC236}">
                <a16:creationId xmlns:a16="http://schemas.microsoft.com/office/drawing/2014/main" id="{80E319FB-0B1B-B48D-D0F5-9348BF600365}"/>
              </a:ext>
            </a:extLst>
          </p:cNvPr>
          <p:cNvSpPr>
            <a:spLocks noGrp="1"/>
          </p:cNvSpPr>
          <p:nvPr>
            <p:ph idx="1"/>
          </p:nvPr>
        </p:nvSpPr>
        <p:spPr>
          <a:xfrm>
            <a:off x="624393" y="1018807"/>
            <a:ext cx="7886700" cy="5335609"/>
          </a:xfrm>
        </p:spPr>
        <p:txBody>
          <a:bodyPr/>
          <a:lstStyle/>
          <a:p>
            <a:r>
              <a:rPr lang="en-US" dirty="0"/>
              <a:t>SAP discussions in a SCIF</a:t>
            </a:r>
          </a:p>
          <a:p>
            <a:pPr lvl="1"/>
            <a:r>
              <a:rPr lang="en-US" dirty="0"/>
              <a:t> Authorized in accordance with the 21 Nov 2023 USD(I&amp;S) Memo “Discussion, Handling, and Processing of Special Access Program Information in Accredited Sensitive Compartmented Information Facilities.”</a:t>
            </a:r>
          </a:p>
          <a:p>
            <a:pPr lvl="1"/>
            <a:r>
              <a:rPr lang="en-US" dirty="0"/>
              <a:t> Requires: </a:t>
            </a:r>
          </a:p>
          <a:p>
            <a:pPr lvl="2"/>
            <a:r>
              <a:rPr lang="en-US" kern="100" dirty="0">
                <a:effectLst/>
                <a:latin typeface="Calibri" panose="020F0502020204030204" pitchFamily="34" charset="0"/>
                <a:ea typeface="Calibri" panose="020F0502020204030204" pitchFamily="34" charset="0"/>
                <a:cs typeface="Times New Roman" panose="02020603050405020304" pitchFamily="18" charset="0"/>
              </a:rPr>
              <a:t>The SSO or designee and the PSM/PSO is aware</a:t>
            </a:r>
          </a:p>
          <a:p>
            <a:pPr lvl="2"/>
            <a:r>
              <a:rPr lang="en-US" kern="100" dirty="0">
                <a:effectLst/>
                <a:latin typeface="Calibri" panose="020F0502020204030204" pitchFamily="34" charset="0"/>
                <a:ea typeface="Calibri" panose="020F0502020204030204" pitchFamily="34" charset="0"/>
                <a:cs typeface="Times New Roman" panose="02020603050405020304" pitchFamily="18" charset="0"/>
              </a:rPr>
              <a:t>All participants in the discussion are briefed </a:t>
            </a:r>
          </a:p>
          <a:p>
            <a:pPr lvl="2"/>
            <a:r>
              <a:rPr lang="en-US" kern="100" dirty="0">
                <a:effectLst/>
                <a:latin typeface="Calibri" panose="020F0502020204030204" pitchFamily="34" charset="0"/>
                <a:ea typeface="Calibri" panose="020F0502020204030204" pitchFamily="34" charset="0"/>
                <a:cs typeface="Times New Roman" panose="02020603050405020304" pitchFamily="18" charset="0"/>
              </a:rPr>
              <a:t>One person participating in the discussion is a resident or has a nexus to that SCIF</a:t>
            </a:r>
          </a:p>
          <a:p>
            <a:pPr lvl="2"/>
            <a:r>
              <a:rPr lang="en-US" kern="100" dirty="0">
                <a:effectLst/>
                <a:latin typeface="Calibri" panose="020F0502020204030204" pitchFamily="34" charset="0"/>
                <a:ea typeface="Calibri" panose="020F0502020204030204" pitchFamily="34" charset="0"/>
                <a:cs typeface="Times New Roman" panose="02020603050405020304" pitchFamily="18" charset="0"/>
              </a:rPr>
              <a:t>Sound attenuation standards are met (in a conference room/closed office)</a:t>
            </a: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lvl="2"/>
            <a:r>
              <a:rPr lang="en-US" kern="100" dirty="0">
                <a:effectLst/>
                <a:latin typeface="Calibri" panose="020F0502020204030204" pitchFamily="34" charset="0"/>
                <a:ea typeface="Calibri" panose="020F0502020204030204" pitchFamily="34" charset="0"/>
                <a:cs typeface="Times New Roman" panose="02020603050405020304" pitchFamily="18" charset="0"/>
              </a:rPr>
              <a:t>All SCIFs are eligible to host SAP discussions </a:t>
            </a:r>
          </a:p>
          <a:p>
            <a:pPr lvl="1"/>
            <a:r>
              <a:rPr lang="en-US" kern="100" dirty="0">
                <a:effectLst/>
                <a:latin typeface="Calibri" panose="020F0502020204030204" pitchFamily="34" charset="0"/>
                <a:ea typeface="Calibri" panose="020F0502020204030204" pitchFamily="34" charset="0"/>
                <a:cs typeface="Times New Roman" panose="02020603050405020304" pitchFamily="18" charset="0"/>
              </a:rPr>
              <a:t> SAP information can be discussed over JWICS and other identified networks in accordance with the 16 Nov 2017 DoD SAP CIO Memo, “UPDATE: Authorization of Select Video and Voice Networks for DoD Special Access Program Information.” </a:t>
            </a:r>
            <a:endParaRPr lang="en-US" dirty="0"/>
          </a:p>
        </p:txBody>
      </p:sp>
      <p:sp>
        <p:nvSpPr>
          <p:cNvPr id="4" name="Slide Number Placeholder 3">
            <a:extLst>
              <a:ext uri="{FF2B5EF4-FFF2-40B4-BE49-F238E27FC236}">
                <a16:creationId xmlns:a16="http://schemas.microsoft.com/office/drawing/2014/main" id="{B9B497DD-0CFB-43DA-1445-A6FE85235512}"/>
              </a:ext>
            </a:extLst>
          </p:cNvPr>
          <p:cNvSpPr>
            <a:spLocks noGrp="1"/>
          </p:cNvSpPr>
          <p:nvPr>
            <p:ph type="sldNum" sz="quarter" idx="12"/>
          </p:nvPr>
        </p:nvSpPr>
        <p:spPr/>
        <p:txBody>
          <a:bodyPr/>
          <a:lstStyle/>
          <a:p>
            <a:pPr>
              <a:defRPr/>
            </a:pPr>
            <a:fld id="{30493768-A030-4E4D-AD5F-FEB6A65D35B9}" type="slidenum">
              <a:rPr lang="en-US" smtClean="0"/>
              <a:pPr>
                <a:defRPr/>
              </a:pPr>
              <a:t>6</a:t>
            </a:fld>
            <a:endParaRPr lang="en-US"/>
          </a:p>
        </p:txBody>
      </p:sp>
    </p:spTree>
    <p:extLst>
      <p:ext uri="{BB962C8B-B14F-4D97-AF65-F5344CB8AC3E}">
        <p14:creationId xmlns:p14="http://schemas.microsoft.com/office/powerpoint/2010/main" val="2418253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5B8AF-7EFB-8172-8FF7-386F4EA74E05}"/>
              </a:ext>
            </a:extLst>
          </p:cNvPr>
          <p:cNvSpPr>
            <a:spLocks noGrp="1"/>
          </p:cNvSpPr>
          <p:nvPr>
            <p:ph type="title"/>
          </p:nvPr>
        </p:nvSpPr>
        <p:spPr/>
        <p:txBody>
          <a:bodyPr/>
          <a:lstStyle/>
          <a:p>
            <a:r>
              <a:rPr lang="en-US" dirty="0"/>
              <a:t>SAP &amp; SCI</a:t>
            </a:r>
          </a:p>
        </p:txBody>
      </p:sp>
      <p:sp>
        <p:nvSpPr>
          <p:cNvPr id="3" name="Content Placeholder 2">
            <a:extLst>
              <a:ext uri="{FF2B5EF4-FFF2-40B4-BE49-F238E27FC236}">
                <a16:creationId xmlns:a16="http://schemas.microsoft.com/office/drawing/2014/main" id="{3B47182E-8D3E-4CE0-0A63-76751AC14CDD}"/>
              </a:ext>
            </a:extLst>
          </p:cNvPr>
          <p:cNvSpPr>
            <a:spLocks noGrp="1"/>
          </p:cNvSpPr>
          <p:nvPr>
            <p:ph idx="1"/>
          </p:nvPr>
        </p:nvSpPr>
        <p:spPr/>
        <p:txBody>
          <a:bodyPr/>
          <a:lstStyle/>
          <a:p>
            <a:r>
              <a:rPr lang="en-US" dirty="0"/>
              <a:t>SCI discussions in a SAPF</a:t>
            </a:r>
          </a:p>
          <a:p>
            <a:pPr lvl="1"/>
            <a:r>
              <a:rPr lang="en-US" dirty="0"/>
              <a:t> Authorized in accordance with the </a:t>
            </a:r>
            <a:r>
              <a:rPr lang="en-US" kern="100" dirty="0">
                <a:effectLst/>
                <a:latin typeface="Calibri" panose="020F0502020204030204" pitchFamily="34" charset="0"/>
                <a:ea typeface="Calibri" panose="020F0502020204030204" pitchFamily="34" charset="0"/>
                <a:cs typeface="Times New Roman" panose="02020603050405020304" pitchFamily="18" charset="0"/>
              </a:rPr>
              <a:t>30 Nov 2023 Director of National Intelligence (DNI) Memo “Reciprocal Use of Secure Facilities for Controlled Access Program and Special Access Program Discussions.”    </a:t>
            </a:r>
          </a:p>
          <a:p>
            <a:pPr lvl="1"/>
            <a:r>
              <a:rPr lang="en-US" dirty="0"/>
              <a:t> Requires:</a:t>
            </a:r>
          </a:p>
          <a:p>
            <a:pPr lvl="2"/>
            <a:r>
              <a:rPr lang="en-US" kern="100" dirty="0">
                <a:effectLst/>
                <a:latin typeface="Calibri" panose="020F0502020204030204" pitchFamily="34" charset="0"/>
                <a:ea typeface="Calibri" panose="020F0502020204030204" pitchFamily="34" charset="0"/>
                <a:cs typeface="Times New Roman" panose="02020603050405020304" pitchFamily="18" charset="0"/>
              </a:rPr>
              <a:t>The SSO or designee and the PSM/PSO is aware</a:t>
            </a:r>
          </a:p>
          <a:p>
            <a:pPr lvl="2"/>
            <a:r>
              <a:rPr lang="en-US" kern="100" dirty="0">
                <a:latin typeface="Calibri" panose="020F0502020204030204" pitchFamily="34" charset="0"/>
                <a:ea typeface="Calibri" panose="020F0502020204030204" pitchFamily="34" charset="0"/>
                <a:cs typeface="Times New Roman" panose="02020603050405020304" pitchFamily="18" charset="0"/>
              </a:rPr>
              <a:t>All </a:t>
            </a:r>
            <a:r>
              <a:rPr lang="en-US" kern="100" dirty="0">
                <a:effectLst/>
                <a:latin typeface="Calibri" panose="020F0502020204030204" pitchFamily="34" charset="0"/>
                <a:ea typeface="Calibri" panose="020F0502020204030204" pitchFamily="34" charset="0"/>
                <a:cs typeface="Times New Roman" panose="02020603050405020304" pitchFamily="18" charset="0"/>
              </a:rPr>
              <a:t>participants are briefed</a:t>
            </a:r>
          </a:p>
          <a:p>
            <a:pPr lvl="2"/>
            <a:r>
              <a:rPr lang="en-US" kern="100" dirty="0">
                <a:effectLst/>
                <a:latin typeface="Calibri" panose="020F0502020204030204" pitchFamily="34" charset="0"/>
                <a:ea typeface="Calibri" panose="020F0502020204030204" pitchFamily="34" charset="0"/>
                <a:cs typeface="Times New Roman" panose="02020603050405020304" pitchFamily="18" charset="0"/>
              </a:rPr>
              <a:t>The facility was constructed to and meets ICD705 requirements</a:t>
            </a:r>
          </a:p>
          <a:p>
            <a:pPr lvl="2"/>
            <a:r>
              <a:rPr lang="en-US" kern="100" dirty="0">
                <a:effectLst/>
                <a:latin typeface="Calibri" panose="020F0502020204030204" pitchFamily="34" charset="0"/>
                <a:ea typeface="Calibri" panose="020F0502020204030204" pitchFamily="34" charset="0"/>
                <a:cs typeface="Times New Roman" panose="02020603050405020304" pitchFamily="18" charset="0"/>
              </a:rPr>
              <a:t>Sound attenuation standards are met </a:t>
            </a:r>
          </a:p>
          <a:p>
            <a:pPr lvl="2"/>
            <a:r>
              <a:rPr lang="en-US" kern="100" dirty="0">
                <a:effectLst/>
                <a:latin typeface="Calibri" panose="020F0502020204030204" pitchFamily="34" charset="0"/>
                <a:ea typeface="Calibri" panose="020F0502020204030204" pitchFamily="34" charset="0"/>
                <a:cs typeface="Times New Roman" panose="02020603050405020304" pitchFamily="18" charset="0"/>
              </a:rPr>
              <a:t>SI/TK/G/HCS-P and some specific CAPs are authorized for discussion</a:t>
            </a:r>
          </a:p>
          <a:p>
            <a:pPr lvl="1"/>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n-US" kern="100" dirty="0">
                <a:effectLst/>
                <a:latin typeface="Calibri" panose="020F0502020204030204" pitchFamily="34" charset="0"/>
                <a:ea typeface="Calibri" panose="020F0502020204030204" pitchFamily="34" charset="0"/>
                <a:cs typeface="Times New Roman" panose="02020603050405020304" pitchFamily="18" charset="0"/>
              </a:rPr>
              <a:t>NO electronic transmission (i.e. no Video Teleconferences (VTCs)) is authorized. </a:t>
            </a:r>
          </a:p>
          <a:p>
            <a:pPr lvl="1"/>
            <a:r>
              <a:rPr lang="en-US" kern="100" dirty="0">
                <a:latin typeface="Calibri" panose="020F0502020204030204" pitchFamily="34" charset="0"/>
                <a:ea typeface="Calibri" panose="020F0502020204030204" pitchFamily="34" charset="0"/>
                <a:cs typeface="Times New Roman" panose="02020603050405020304" pitchFamily="18" charset="0"/>
              </a:rPr>
              <a:t> A stand-alone laptop can be used for a presentation.</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D33762A4-62B5-928E-1486-1C75487E7CB9}"/>
              </a:ext>
            </a:extLst>
          </p:cNvPr>
          <p:cNvSpPr>
            <a:spLocks noGrp="1"/>
          </p:cNvSpPr>
          <p:nvPr>
            <p:ph type="sldNum" sz="quarter" idx="12"/>
          </p:nvPr>
        </p:nvSpPr>
        <p:spPr/>
        <p:txBody>
          <a:bodyPr/>
          <a:lstStyle/>
          <a:p>
            <a:pPr>
              <a:defRPr/>
            </a:pPr>
            <a:fld id="{30493768-A030-4E4D-AD5F-FEB6A65D35B9}" type="slidenum">
              <a:rPr lang="en-US" smtClean="0"/>
              <a:pPr>
                <a:defRPr/>
              </a:pPr>
              <a:t>7</a:t>
            </a:fld>
            <a:endParaRPr lang="en-US"/>
          </a:p>
        </p:txBody>
      </p:sp>
    </p:spTree>
    <p:extLst>
      <p:ext uri="{BB962C8B-B14F-4D97-AF65-F5344CB8AC3E}">
        <p14:creationId xmlns:p14="http://schemas.microsoft.com/office/powerpoint/2010/main" val="400088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CD300-5AA5-5500-9A41-AFBF0B367910}"/>
              </a:ext>
            </a:extLst>
          </p:cNvPr>
          <p:cNvSpPr>
            <a:spLocks noGrp="1"/>
          </p:cNvSpPr>
          <p:nvPr>
            <p:ph type="title"/>
          </p:nvPr>
        </p:nvSpPr>
        <p:spPr/>
        <p:txBody>
          <a:bodyPr/>
          <a:lstStyle/>
          <a:p>
            <a:r>
              <a:rPr lang="en-US" dirty="0"/>
              <a:t>SIC &amp; CED Tips</a:t>
            </a:r>
          </a:p>
        </p:txBody>
      </p:sp>
      <p:sp>
        <p:nvSpPr>
          <p:cNvPr id="3" name="Content Placeholder 2">
            <a:extLst>
              <a:ext uri="{FF2B5EF4-FFF2-40B4-BE49-F238E27FC236}">
                <a16:creationId xmlns:a16="http://schemas.microsoft.com/office/drawing/2014/main" id="{FAA00835-EA85-D433-C002-5A546F4CAF14}"/>
              </a:ext>
            </a:extLst>
          </p:cNvPr>
          <p:cNvSpPr>
            <a:spLocks noGrp="1"/>
          </p:cNvSpPr>
          <p:nvPr>
            <p:ph idx="1"/>
          </p:nvPr>
        </p:nvSpPr>
        <p:spPr>
          <a:xfrm>
            <a:off x="443346" y="1018808"/>
            <a:ext cx="8422358" cy="4973284"/>
          </a:xfrm>
        </p:spPr>
        <p:txBody>
          <a:bodyPr/>
          <a:lstStyle/>
          <a:p>
            <a:r>
              <a:rPr lang="en-US" dirty="0"/>
              <a:t>SAP networks (i.e. CNET, CV2, ASEP, SAV) are authorized for direct connection to the Secure Integrated Cloud (SIC)</a:t>
            </a:r>
          </a:p>
          <a:p>
            <a:pPr lvl="1"/>
            <a:r>
              <a:rPr lang="en-US" dirty="0"/>
              <a:t> If SIC is utilized via this connection, it will only give access to the programs authorized for that network (all Joint Force Integration PIDs).</a:t>
            </a:r>
          </a:p>
          <a:p>
            <a:pPr lvl="1"/>
            <a:r>
              <a:rPr lang="en-US" dirty="0"/>
              <a:t> To receive information classified as SCI, a Common Enterprise Desktop (CED) account is required.</a:t>
            </a:r>
          </a:p>
          <a:p>
            <a:pPr lvl="1"/>
            <a:r>
              <a:rPr lang="en-US" dirty="0"/>
              <a:t> If an individual only needs SIC, only one account is required.</a:t>
            </a:r>
          </a:p>
          <a:p>
            <a:r>
              <a:rPr lang="en-US" dirty="0"/>
              <a:t>SCI networks and some joint SAP/SCI networks (i.e. JWICS and PDAS) require </a:t>
            </a:r>
            <a:r>
              <a:rPr lang="en-US" u="sng" dirty="0"/>
              <a:t>both</a:t>
            </a:r>
            <a:r>
              <a:rPr lang="en-US" dirty="0"/>
              <a:t> a CED and SIC account.</a:t>
            </a:r>
          </a:p>
          <a:p>
            <a:pPr lvl="1"/>
            <a:r>
              <a:rPr lang="en-US" dirty="0"/>
              <a:t> This is two separate account requests. </a:t>
            </a:r>
          </a:p>
          <a:p>
            <a:r>
              <a:rPr lang="en-US" dirty="0"/>
              <a:t>Networks may require users to request access to the websites </a:t>
            </a:r>
            <a:r>
              <a:rPr lang="en-US" u="sng" dirty="0"/>
              <a:t>first</a:t>
            </a:r>
            <a:r>
              <a:rPr lang="en-US" dirty="0"/>
              <a:t>. This may require separate tickets through the network provider (i.e. JWICS helpdesk).</a:t>
            </a:r>
          </a:p>
        </p:txBody>
      </p:sp>
      <p:sp>
        <p:nvSpPr>
          <p:cNvPr id="4" name="Slide Number Placeholder 3">
            <a:extLst>
              <a:ext uri="{FF2B5EF4-FFF2-40B4-BE49-F238E27FC236}">
                <a16:creationId xmlns:a16="http://schemas.microsoft.com/office/drawing/2014/main" id="{90BF7BF3-6E4B-5308-0C3F-CC009D5E559E}"/>
              </a:ext>
            </a:extLst>
          </p:cNvPr>
          <p:cNvSpPr>
            <a:spLocks noGrp="1"/>
          </p:cNvSpPr>
          <p:nvPr>
            <p:ph type="sldNum" sz="quarter" idx="12"/>
          </p:nvPr>
        </p:nvSpPr>
        <p:spPr/>
        <p:txBody>
          <a:bodyPr/>
          <a:lstStyle/>
          <a:p>
            <a:pPr>
              <a:defRPr/>
            </a:pPr>
            <a:fld id="{30493768-A030-4E4D-AD5F-FEB6A65D35B9}" type="slidenum">
              <a:rPr lang="en-US" smtClean="0"/>
              <a:pPr>
                <a:defRPr/>
              </a:pPr>
              <a:t>8</a:t>
            </a:fld>
            <a:endParaRPr lang="en-US"/>
          </a:p>
        </p:txBody>
      </p:sp>
    </p:spTree>
    <p:extLst>
      <p:ext uri="{BB962C8B-B14F-4D97-AF65-F5344CB8AC3E}">
        <p14:creationId xmlns:p14="http://schemas.microsoft.com/office/powerpoint/2010/main" val="3546981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136B2-4C8B-F1A0-8AE2-87DD25198D1C}"/>
              </a:ext>
            </a:extLst>
          </p:cNvPr>
          <p:cNvSpPr>
            <a:spLocks noGrp="1"/>
          </p:cNvSpPr>
          <p:nvPr>
            <p:ph type="title"/>
          </p:nvPr>
        </p:nvSpPr>
        <p:spPr/>
        <p:txBody>
          <a:bodyPr/>
          <a:lstStyle/>
          <a:p>
            <a:r>
              <a:rPr lang="en-US" dirty="0"/>
              <a:t>SIC &amp; CED Tips Cont.</a:t>
            </a:r>
          </a:p>
        </p:txBody>
      </p:sp>
      <p:sp>
        <p:nvSpPr>
          <p:cNvPr id="3" name="Content Placeholder 2">
            <a:extLst>
              <a:ext uri="{FF2B5EF4-FFF2-40B4-BE49-F238E27FC236}">
                <a16:creationId xmlns:a16="http://schemas.microsoft.com/office/drawing/2014/main" id="{DD27D2A9-8079-B869-DFF8-45A18F406C91}"/>
              </a:ext>
            </a:extLst>
          </p:cNvPr>
          <p:cNvSpPr>
            <a:spLocks noGrp="1"/>
          </p:cNvSpPr>
          <p:nvPr>
            <p:ph idx="1"/>
          </p:nvPr>
        </p:nvSpPr>
        <p:spPr>
          <a:xfrm>
            <a:off x="437322" y="1018807"/>
            <a:ext cx="8073771" cy="5435001"/>
          </a:xfrm>
        </p:spPr>
        <p:txBody>
          <a:bodyPr/>
          <a:lstStyle/>
          <a:p>
            <a:r>
              <a:rPr lang="en-US" dirty="0"/>
              <a:t>When requesting SIC &amp; CED accounts:</a:t>
            </a:r>
          </a:p>
          <a:p>
            <a:pPr lvl="1"/>
            <a:r>
              <a:rPr lang="en-US" dirty="0"/>
              <a:t> Ensure that name/email/supported organization is correct!</a:t>
            </a:r>
          </a:p>
          <a:p>
            <a:pPr lvl="1"/>
            <a:r>
              <a:rPr lang="en-US" dirty="0"/>
              <a:t> Write a comprehensive justification. “Need for work” is NOT sufficient. </a:t>
            </a:r>
          </a:p>
          <a:p>
            <a:pPr lvl="1"/>
            <a:r>
              <a:rPr lang="en-US" dirty="0"/>
              <a:t> Be patient with account approvals – some organizations only have one Customer Account Manager (CAM).</a:t>
            </a:r>
          </a:p>
          <a:p>
            <a:r>
              <a:rPr lang="en-US" dirty="0"/>
              <a:t>Fill out a ticket when leaving the organization to request disabling of the account. </a:t>
            </a:r>
          </a:p>
          <a:p>
            <a:r>
              <a:rPr lang="en-US" dirty="0"/>
              <a:t>To enable nodes:</a:t>
            </a:r>
          </a:p>
          <a:p>
            <a:pPr lvl="1"/>
            <a:r>
              <a:rPr lang="en-US" dirty="0"/>
              <a:t> Ensure that you work with your network Service provider first! The SIC/CED website needs to load on the network. For some networks (i.e. CNET) all the nodes are already enabled.  </a:t>
            </a:r>
          </a:p>
          <a:p>
            <a:pPr lvl="1"/>
            <a:r>
              <a:rPr lang="en-US" dirty="0"/>
              <a:t> When filling out the account ticket, make sure the justification for enabling the node is clear and comprehensive. </a:t>
            </a:r>
          </a:p>
          <a:p>
            <a:pPr lvl="1"/>
            <a:r>
              <a:rPr lang="en-US" dirty="0"/>
              <a:t> Send the accreditation letter for the facility to “CESO Customer Engagement” on SIC. If no accreditation letter is received, the ticket will be cancelled in 60 days.  </a:t>
            </a:r>
          </a:p>
          <a:p>
            <a:endParaRPr lang="en-US" dirty="0"/>
          </a:p>
        </p:txBody>
      </p:sp>
      <p:sp>
        <p:nvSpPr>
          <p:cNvPr id="4" name="Slide Number Placeholder 3">
            <a:extLst>
              <a:ext uri="{FF2B5EF4-FFF2-40B4-BE49-F238E27FC236}">
                <a16:creationId xmlns:a16="http://schemas.microsoft.com/office/drawing/2014/main" id="{314479B6-1EF8-36F1-C49F-286232AFA1B9}"/>
              </a:ext>
            </a:extLst>
          </p:cNvPr>
          <p:cNvSpPr>
            <a:spLocks noGrp="1"/>
          </p:cNvSpPr>
          <p:nvPr>
            <p:ph type="sldNum" sz="quarter" idx="12"/>
          </p:nvPr>
        </p:nvSpPr>
        <p:spPr/>
        <p:txBody>
          <a:bodyPr/>
          <a:lstStyle/>
          <a:p>
            <a:pPr>
              <a:defRPr/>
            </a:pPr>
            <a:fld id="{30493768-A030-4E4D-AD5F-FEB6A65D35B9}" type="slidenum">
              <a:rPr lang="en-US" smtClean="0"/>
              <a:pPr>
                <a:defRPr/>
              </a:pPr>
              <a:t>9</a:t>
            </a:fld>
            <a:endParaRPr lang="en-US"/>
          </a:p>
        </p:txBody>
      </p:sp>
    </p:spTree>
    <p:extLst>
      <p:ext uri="{BB962C8B-B14F-4D97-AF65-F5344CB8AC3E}">
        <p14:creationId xmlns:p14="http://schemas.microsoft.com/office/powerpoint/2010/main" val="1996032670"/>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2904</TotalTime>
  <Words>1128</Words>
  <Application>Microsoft Office PowerPoint</Application>
  <PresentationFormat>On-screen Show (4:3)</PresentationFormat>
  <Paragraphs>67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1_Office Theme</vt:lpstr>
      <vt:lpstr>SAP Facility FAQs</vt:lpstr>
      <vt:lpstr>Facility Accreditation</vt:lpstr>
      <vt:lpstr>Shared Facilities</vt:lpstr>
      <vt:lpstr>Concept of Operations</vt:lpstr>
      <vt:lpstr>Co-Utilization Agreements</vt:lpstr>
      <vt:lpstr>SAP &amp; SCI</vt:lpstr>
      <vt:lpstr>SAP &amp; SCI</vt:lpstr>
      <vt:lpstr>SIC &amp; CED Tips</vt:lpstr>
      <vt:lpstr>SIC &amp; CED Tips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Alison Goldsmith</dc:creator>
  <cp:lastModifiedBy>Alison Goldsmith</cp:lastModifiedBy>
  <cp:revision>3</cp:revision>
  <dcterms:created xsi:type="dcterms:W3CDTF">2025-05-27T15:02:24Z</dcterms:created>
  <dcterms:modified xsi:type="dcterms:W3CDTF">2025-05-29T15:26:44Z</dcterms:modified>
</cp:coreProperties>
</file>