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</p:sldMasterIdLst>
  <p:notesMasterIdLst>
    <p:notesMasterId r:id="rId21"/>
  </p:notesMasterIdLst>
  <p:handoutMasterIdLst>
    <p:handoutMasterId r:id="rId22"/>
  </p:handoutMasterIdLst>
  <p:sldIdLst>
    <p:sldId id="829" r:id="rId3"/>
    <p:sldId id="830" r:id="rId4"/>
    <p:sldId id="831" r:id="rId5"/>
    <p:sldId id="832" r:id="rId6"/>
    <p:sldId id="833" r:id="rId7"/>
    <p:sldId id="804" r:id="rId8"/>
    <p:sldId id="838" r:id="rId9"/>
    <p:sldId id="814" r:id="rId10"/>
    <p:sldId id="837" r:id="rId11"/>
    <p:sldId id="834" r:id="rId12"/>
    <p:sldId id="827" r:id="rId13"/>
    <p:sldId id="835" r:id="rId14"/>
    <p:sldId id="826" r:id="rId15"/>
    <p:sldId id="836" r:id="rId16"/>
    <p:sldId id="817" r:id="rId17"/>
    <p:sldId id="819" r:id="rId18"/>
    <p:sldId id="820" r:id="rId19"/>
    <p:sldId id="813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ailey, Zaakia, CIV, DCSA" initials="BZCD" lastIdx="10" clrIdx="6">
    <p:extLst>
      <p:ext uri="{19B8F6BF-5375-455C-9EA6-DF929625EA0E}">
        <p15:presenceInfo xmlns:p15="http://schemas.microsoft.com/office/powerpoint/2012/main" userId="S-1-5-21-4200320441-888001299-2050902117-4275" providerId="AD"/>
      </p:ext>
    </p:extLst>
  </p:cmAuthor>
  <p:cmAuthor id="1" name="Rebecca Moran" initials="RM" lastIdx="3" clrIdx="0">
    <p:extLst>
      <p:ext uri="{19B8F6BF-5375-455C-9EA6-DF929625EA0E}">
        <p15:presenceInfo xmlns:p15="http://schemas.microsoft.com/office/powerpoint/2012/main" userId="S::Rebecca.Moran@barbaricum.com::8649bb43-b5c2-4a74-b65e-97f6be52fbed" providerId="AD"/>
      </p:ext>
    </p:extLst>
  </p:cmAuthor>
  <p:cmAuthor id="2" name="Karin Drinkhall" initials="KD" lastIdx="39" clrIdx="1">
    <p:extLst>
      <p:ext uri="{19B8F6BF-5375-455C-9EA6-DF929625EA0E}">
        <p15:presenceInfo xmlns:p15="http://schemas.microsoft.com/office/powerpoint/2012/main" userId="S::karin.drinkhall@barbaricum.com::c4d23764-2ccd-442c-8ab8-30ec7b3028b3" providerId="AD"/>
      </p:ext>
    </p:extLst>
  </p:cmAuthor>
  <p:cmAuthor id="3" name="Cady Susswein" initials="CS" lastIdx="16" clrIdx="2">
    <p:extLst>
      <p:ext uri="{19B8F6BF-5375-455C-9EA6-DF929625EA0E}">
        <p15:presenceInfo xmlns:p15="http://schemas.microsoft.com/office/powerpoint/2012/main" userId="S-1-5-21-1382969165-1514556056-3839793607-4237" providerId="AD"/>
      </p:ext>
    </p:extLst>
  </p:cmAuthor>
  <p:cmAuthor id="4" name="Adam Genest" initials="AG" lastIdx="4" clrIdx="3">
    <p:extLst>
      <p:ext uri="{19B8F6BF-5375-455C-9EA6-DF929625EA0E}">
        <p15:presenceInfo xmlns:p15="http://schemas.microsoft.com/office/powerpoint/2012/main" userId="S-1-5-21-1382969165-1514556056-3839793607-4246" providerId="AD"/>
      </p:ext>
    </p:extLst>
  </p:cmAuthor>
  <p:cmAuthor id="5" name="McGovern, Cindy, CIV, DSS" initials="MCCD" lastIdx="11" clrIdx="4">
    <p:extLst>
      <p:ext uri="{19B8F6BF-5375-455C-9EA6-DF929625EA0E}">
        <p15:presenceInfo xmlns:p15="http://schemas.microsoft.com/office/powerpoint/2012/main" userId="McGovern, Cindy, CIV, DSS" providerId="None"/>
      </p:ext>
    </p:extLst>
  </p:cmAuthor>
  <p:cmAuthor id="6" name="Bentley, Christopher, CIV, DCSA" initials="BCCD" lastIdx="10" clrIdx="5">
    <p:extLst>
      <p:ext uri="{19B8F6BF-5375-455C-9EA6-DF929625EA0E}">
        <p15:presenceInfo xmlns:p15="http://schemas.microsoft.com/office/powerpoint/2012/main" userId="S-1-5-21-4200320441-888001299-2050902117-68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C8F"/>
    <a:srgbClr val="B2C6CA"/>
    <a:srgbClr val="BBD1BB"/>
    <a:srgbClr val="045264"/>
    <a:srgbClr val="5A9665"/>
    <a:srgbClr val="659E65"/>
    <a:srgbClr val="1A6364"/>
    <a:srgbClr val="4F8D65"/>
    <a:srgbClr val="EA9A0D"/>
    <a:srgbClr val="EE9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6279" autoAdjust="0"/>
  </p:normalViewPr>
  <p:slideViewPr>
    <p:cSldViewPr snapToGrid="0">
      <p:cViewPr varScale="1">
        <p:scale>
          <a:sx n="109" d="100"/>
          <a:sy n="109" d="100"/>
        </p:scale>
        <p:origin x="21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liam.Thomas\AppData\Local\Microsoft\Windows\INetCache\Content.Outlook\ZKSHXK45\Metrics_Report_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[Metrics_Report_All.xlsx]Sheet1!PivotTable8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1F3B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effectLst/>
              </a:rPr>
              <a:t>Population by Department</a:t>
            </a:r>
            <a:endParaRPr lang="en-US" sz="1200" dirty="0" smtClean="0">
              <a:effectLst/>
            </a:endParaRPr>
          </a:p>
        </c:rich>
      </c:tx>
      <c:layout>
        <c:manualLayout>
          <c:xMode val="edge"/>
          <c:yMode val="edge"/>
          <c:x val="0.1722989475101134"/>
          <c:y val="2.3707024484689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baseline="0">
              <a:solidFill>
                <a:srgbClr val="001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4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2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0582579648870911"/>
          <c:y val="0.18441265006826504"/>
          <c:w val="0.65569404314682356"/>
          <c:h val="0.73196412948381451"/>
        </c:manualLayout>
      </c:layout>
      <c:pieChart>
        <c:varyColors val="1"/>
        <c:ser>
          <c:idx val="0"/>
          <c:order val="0"/>
          <c:tx>
            <c:strRef>
              <c:f>Sheet1!$B$6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A-4EF6-B050-FC40CA0BB9A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1A-4EF6-B050-FC40CA0BB9A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1A-4EF6-B050-FC40CA0BB9A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1A-4EF6-B050-FC40CA0BB9A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1A-4EF6-B050-FC40CA0BB9A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1A-4EF6-B050-FC40CA0BB9AD}"/>
              </c:ext>
            </c:extLst>
          </c:dPt>
          <c:dLbls>
            <c:dLbl>
              <c:idx val="0"/>
              <c:layout>
                <c:manualLayout>
                  <c:x val="5.1065282034942705E-2"/>
                  <c:y val="3.377772291076997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493133418932"/>
                      <c:h val="0.11768193307972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1A-4EF6-B050-FC40CA0BB9AD}"/>
                </c:ext>
              </c:extLst>
            </c:dLbl>
            <c:dLbl>
              <c:idx val="1"/>
              <c:layout>
                <c:manualLayout>
                  <c:x val="4.1923286278032518E-2"/>
                  <c:y val="0.176604785310155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1A-4EF6-B050-FC40CA0BB9AD}"/>
                </c:ext>
              </c:extLst>
            </c:dLbl>
            <c:dLbl>
              <c:idx val="2"/>
              <c:layout>
                <c:manualLayout>
                  <c:x val="4.5983273288612139E-2"/>
                  <c:y val="-9.53846337643822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1A-4EF6-B050-FC40CA0BB9AD}"/>
                </c:ext>
              </c:extLst>
            </c:dLbl>
            <c:dLbl>
              <c:idx val="3"/>
              <c:layout>
                <c:manualLayout>
                  <c:x val="-1.1757102371226392E-2"/>
                  <c:y val="2.1806980742675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4278EF-AB8B-40BB-A6E5-E8063C7FA034}" type="CATEGORYNAME">
                      <a:rPr lang="en-US"/>
                      <a:pPr>
                        <a:defRPr sz="1000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>27%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83066300884105"/>
                      <c:h val="0.179604439847120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21A-4EF6-B050-FC40CA0BB9AD}"/>
                </c:ext>
              </c:extLst>
            </c:dLbl>
            <c:dLbl>
              <c:idx val="4"/>
              <c:layout>
                <c:manualLayout>
                  <c:x val="1.0133198211937842E-2"/>
                  <c:y val="-3.27234135331908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44629173803066"/>
                      <c:h val="0.277024517919774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21A-4EF6-B050-FC40CA0BB9AD}"/>
                </c:ext>
              </c:extLst>
            </c:dLbl>
            <c:dLbl>
              <c:idx val="5"/>
              <c:layout>
                <c:manualLayout>
                  <c:x val="-1.0465865153862993E-2"/>
                  <c:y val="7.11330291532969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21A-4EF6-B050-FC40CA0BB9A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accent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Sheet1!$A$7:$A$13</c:f>
              <c:strCache>
                <c:ptCount val="6"/>
                <c:pt idx="0">
                  <c:v>4th Estate</c:v>
                </c:pt>
                <c:pt idx="1">
                  <c:v>Air Force</c:v>
                </c:pt>
                <c:pt idx="2">
                  <c:v>Army</c:v>
                </c:pt>
                <c:pt idx="3">
                  <c:v>Industry</c:v>
                </c:pt>
                <c:pt idx="4">
                  <c:v>Marine Corps</c:v>
                </c:pt>
                <c:pt idx="5">
                  <c:v>Navy</c:v>
                </c:pt>
              </c:strCache>
            </c:strRef>
          </c:cat>
          <c:val>
            <c:numRef>
              <c:f>Sheet1!$B$7:$B$13</c:f>
              <c:numCache>
                <c:formatCode>0.00%</c:formatCode>
                <c:ptCount val="6"/>
                <c:pt idx="0">
                  <c:v>3.1262969950047466E-2</c:v>
                </c:pt>
                <c:pt idx="1">
                  <c:v>0.18900072875942595</c:v>
                </c:pt>
                <c:pt idx="2">
                  <c:v>0.30521203940715658</c:v>
                </c:pt>
                <c:pt idx="3">
                  <c:v>0.24668520523467533</c:v>
                </c:pt>
                <c:pt idx="4">
                  <c:v>6.0435675885989762E-2</c:v>
                </c:pt>
                <c:pt idx="5">
                  <c:v>0.16740338076270495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1A-4EF6-B050-FC40CA0BB9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PowerPoint]Sheet1!PivotTable1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1F3B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effectLst/>
              </a:rPr>
              <a:t>Population by Eligibility</a:t>
            </a:r>
            <a:endParaRPr lang="en-US" sz="1200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baseline="0">
              <a:solidFill>
                <a:srgbClr val="001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4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8857573368683997"/>
          <c:y val="0.15591681248177311"/>
          <c:w val="0.65569404314682356"/>
          <c:h val="0.73196412948381451"/>
        </c:manualLayout>
      </c:layout>
      <c:pieChart>
        <c:varyColors val="1"/>
        <c:ser>
          <c:idx val="0"/>
          <c:order val="0"/>
          <c:tx>
            <c:strRef>
              <c:f>Sheet1!$B$5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AC-4DA7-A59F-EF704E6F95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AC-4DA7-A59F-EF704E6F95A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AC-4DA7-A59F-EF704E6F95AE}"/>
              </c:ext>
            </c:extLst>
          </c:dPt>
          <c:dLbls>
            <c:dLbl>
              <c:idx val="0"/>
              <c:layout>
                <c:manualLayout>
                  <c:x val="-0.181220095423274"/>
                  <c:y val="0.163912705356274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AC-4DA7-A59F-EF704E6F95AE}"/>
                </c:ext>
              </c:extLst>
            </c:dLbl>
            <c:dLbl>
              <c:idx val="2"/>
              <c:layout>
                <c:manualLayout>
                  <c:x val="-0.2739882251895191"/>
                  <c:y val="9.83796296296296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AC-4DA7-A59F-EF704E6F9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Sheet1!$A$6:$A$9</c:f>
              <c:strCache>
                <c:ptCount val="3"/>
                <c:pt idx="0">
                  <c:v>SCI</c:v>
                </c:pt>
                <c:pt idx="1">
                  <c:v>Secret</c:v>
                </c:pt>
                <c:pt idx="2">
                  <c:v>Top Secret</c:v>
                </c:pt>
              </c:strCache>
            </c:strRef>
          </c:cat>
          <c:val>
            <c:numRef>
              <c:f>Sheet1!$B$6:$B$9</c:f>
              <c:numCache>
                <c:formatCode>General</c:formatCode>
                <c:ptCount val="3"/>
                <c:pt idx="0">
                  <c:v>590016</c:v>
                </c:pt>
                <c:pt idx="1">
                  <c:v>1664112</c:v>
                </c:pt>
                <c:pt idx="2">
                  <c:v>140123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AC-4DA7-A59F-EF704E6F95A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A2303-A828-4868-BCD2-43E6ADBA17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65AD4-7C1C-481B-9B1B-4775FC264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41050DF1-B193-47D9-AEA7-8FA64C7DA567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6AD05-A455-4CBD-A44B-4AE539CC5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C8A2-8249-478E-A411-E502EF845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63C07AFA-A8CC-4461-899E-76FF8C518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27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DE5BC464-4157-45DD-9AF9-856C192248A6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F60B5419-D896-412E-9D97-3EB44132F0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4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4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42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Trusted Workforce is a major overhaul of the security clearance process. This initiative will improve the security clearance processes, update the policy framework, and modernize IT capabilities.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5419-D896-412E-9D97-3EB44132F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93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5419-D896-412E-9D97-3EB44132F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73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5419-D896-412E-9D97-3EB44132F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3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5419-D896-412E-9D97-3EB44132F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25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5419-D896-412E-9D97-3EB44132F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0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3DB73-E9FE-154E-884B-7F8778E9FE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2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5419-D896-412E-9D97-3EB44132F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2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5419-D896-412E-9D97-3EB44132F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5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5419-D896-412E-9D97-3EB44132F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5841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*Kristen Spida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CUI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CUI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9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April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B4935736-6DC4-47F4-9AC4-BE352C6182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53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6859B-88E1-41DF-8CBF-5A60D9285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0174"/>
            <a:ext cx="8787937" cy="20299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7A21-577F-4C10-A626-B594A5E8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36E4-9E0C-4238-87AD-489D7A19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0EE162-D9AD-4C6B-9E7C-2FCD73B3C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720" y="847587"/>
            <a:ext cx="6766560" cy="2223444"/>
          </a:xfrm>
        </p:spPr>
        <p:txBody>
          <a:bodyPr tIns="0" bIns="0" anchor="b">
            <a:normAutofit/>
          </a:bodyPr>
          <a:lstStyle>
            <a:lvl1pPr algn="ctr">
              <a:defRPr sz="6000" b="1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3A8D14-EA56-468D-844A-4A8391E378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88720" y="3063240"/>
            <a:ext cx="6765925" cy="67468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FB3A57E-8894-41D7-B2EA-DD1CE9604D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626" y="5336236"/>
            <a:ext cx="3624628" cy="67417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22B4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61936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July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4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467"/>
            <a:ext cx="7195508" cy="582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36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27D7E-6C4B-4CD6-B7AF-17E6D7F1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1C9E-E3CB-4D45-9985-F06F33E7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0DD75-7247-4D23-9BEF-6BDE3C6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B9DF-6B57-45C2-A666-B3AE8126F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FB851-1FEB-4C2B-B143-5C99021B6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2448571"/>
            <a:ext cx="6400800" cy="1292662"/>
          </a:xfrm>
        </p:spPr>
        <p:txBody>
          <a:bodyPr lIns="0" tIns="91440" rIns="0" bIns="91440" anchor="ctr" anchorCtr="1">
            <a:spAutoFit/>
          </a:bodyPr>
          <a:lstStyle>
            <a:lvl1pPr algn="ctr">
              <a:defRPr sz="4000" b="1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012A7-B79C-451F-8DE7-B2F6589664BB}"/>
              </a:ext>
            </a:extLst>
          </p:cNvPr>
          <p:cNvCxnSpPr/>
          <p:nvPr userDrawn="1"/>
        </p:nvCxnSpPr>
        <p:spPr>
          <a:xfrm>
            <a:off x="1371600" y="2277381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39FAF-1705-46C4-881C-65AB31F476D4}"/>
              </a:ext>
            </a:extLst>
          </p:cNvPr>
          <p:cNvCxnSpPr/>
          <p:nvPr userDrawn="1"/>
        </p:nvCxnSpPr>
        <p:spPr>
          <a:xfrm>
            <a:off x="1371600" y="3879735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880FBF-DEFE-4F5E-A730-26F97D705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574" y="4530707"/>
            <a:ext cx="3804194" cy="17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5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4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466"/>
            <a:ext cx="7195508" cy="1057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0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6859B-88E1-41DF-8CBF-5A60D9285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0174"/>
            <a:ext cx="8787937" cy="20299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7A21-577F-4C10-A626-B594A5E8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36E4-9E0C-4238-87AD-489D7A19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0EE162-D9AD-4C6B-9E7C-2FCD73B3C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720" y="847587"/>
            <a:ext cx="6766560" cy="2223444"/>
          </a:xfrm>
        </p:spPr>
        <p:txBody>
          <a:bodyPr tIns="0" bIns="0" anchor="b">
            <a:normAutofit/>
          </a:bodyPr>
          <a:lstStyle>
            <a:lvl1pPr algn="ctr">
              <a:defRPr sz="6000" b="1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3A8D14-EA56-468D-844A-4A8391E378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88720" y="3063240"/>
            <a:ext cx="6765925" cy="67468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FB3A57E-8894-41D7-B2EA-DD1CE9604D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626" y="5336236"/>
            <a:ext cx="3624628" cy="67417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22B4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27881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27D7E-6C4B-4CD6-B7AF-17E6D7F1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1C9E-E3CB-4D45-9985-F06F33E7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0DD75-7247-4D23-9BEF-6BDE3C6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B9DF-6B57-45C2-A666-B3AE8126F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FB851-1FEB-4C2B-B143-5C99021B6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2448571"/>
            <a:ext cx="6400800" cy="1292662"/>
          </a:xfrm>
        </p:spPr>
        <p:txBody>
          <a:bodyPr lIns="0" tIns="91440" rIns="0" bIns="91440" anchor="ctr" anchorCtr="1">
            <a:spAutoFit/>
          </a:bodyPr>
          <a:lstStyle>
            <a:lvl1pPr algn="ctr">
              <a:defRPr sz="4000" b="1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012A7-B79C-451F-8DE7-B2F6589664BB}"/>
              </a:ext>
            </a:extLst>
          </p:cNvPr>
          <p:cNvCxnSpPr/>
          <p:nvPr userDrawn="1"/>
        </p:nvCxnSpPr>
        <p:spPr>
          <a:xfrm>
            <a:off x="1371600" y="2277381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39FAF-1705-46C4-881C-65AB31F476D4}"/>
              </a:ext>
            </a:extLst>
          </p:cNvPr>
          <p:cNvCxnSpPr/>
          <p:nvPr userDrawn="1"/>
        </p:nvCxnSpPr>
        <p:spPr>
          <a:xfrm>
            <a:off x="1371600" y="3879735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880FBF-DEFE-4F5E-A730-26F97D705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574" y="4530707"/>
            <a:ext cx="3804194" cy="17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4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466"/>
            <a:ext cx="7195508" cy="1057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1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6859B-88E1-41DF-8CBF-5A60D9285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0174"/>
            <a:ext cx="8787937" cy="20299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7A21-577F-4C10-A626-B594A5E8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 FEB 2020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36E4-9E0C-4238-87AD-489D7A19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unclassified / for official use only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0EE162-D9AD-4C6B-9E7C-2FCD73B3C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720" y="847587"/>
            <a:ext cx="6766560" cy="2223444"/>
          </a:xfrm>
        </p:spPr>
        <p:txBody>
          <a:bodyPr tIns="0" bIns="0" anchor="b">
            <a:normAutofit/>
          </a:bodyPr>
          <a:lstStyle>
            <a:lvl1pPr algn="ctr">
              <a:defRPr sz="6000" b="1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3A8D14-EA56-468D-844A-4A8391E378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88720" y="3063240"/>
            <a:ext cx="6765925" cy="67468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FB3A57E-8894-41D7-B2EA-DD1CE9604D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626" y="5336236"/>
            <a:ext cx="3624628" cy="67417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22B4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D40AFB-D374-4353-9FE6-84D16B679E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76335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May 2021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UNCLASSIFIED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4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467"/>
            <a:ext cx="7195508" cy="582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42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7/23/2019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UNCLASSIFIED//FOR OFFICIAL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63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7/23/2019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UNCLASSIFIED//FOR OFFICIAL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398E5-342E-456C-ADC1-F4D256A31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37709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B4935736-6DC4-47F4-9AC4-BE352C6182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09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4"/>
            <a:ext cx="9144000" cy="108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2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April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5736-6DC4-47F4-9AC4-BE352C6182E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87033E-1393-4CBB-BF87-C285C3CAF98B}"/>
              </a:ext>
            </a:extLst>
          </p:cNvPr>
          <p:cNvCxnSpPr/>
          <p:nvPr userDrawn="1"/>
        </p:nvCxnSpPr>
        <p:spPr>
          <a:xfrm>
            <a:off x="8179055" y="6356353"/>
            <a:ext cx="0" cy="365125"/>
          </a:xfrm>
          <a:prstGeom prst="line">
            <a:avLst/>
          </a:prstGeom>
          <a:ln w="19050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26C770-4F33-47E0-97CD-FA88E8FFCC4F}"/>
              </a:ext>
            </a:extLst>
          </p:cNvPr>
          <p:cNvSpPr txBox="1"/>
          <p:nvPr userDrawn="1"/>
        </p:nvSpPr>
        <p:spPr>
          <a:xfrm>
            <a:off x="6245161" y="6292023"/>
            <a:ext cx="192011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8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COUNTERINTELLIGENCE </a:t>
            </a:r>
            <a:br>
              <a:rPr lang="en-US" sz="8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SECURITY AGENCY</a:t>
            </a:r>
          </a:p>
        </p:txBody>
      </p:sp>
    </p:spTree>
    <p:extLst>
      <p:ext uri="{BB962C8B-B14F-4D97-AF65-F5344CB8AC3E}">
        <p14:creationId xmlns:p14="http://schemas.microsoft.com/office/powerpoint/2010/main" val="34062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33" r:id="rId3"/>
    <p:sldLayoutId id="2147483834" r:id="rId4"/>
    <p:sldLayoutId id="2147483842" r:id="rId5"/>
    <p:sldLayoutId id="2147483843" r:id="rId6"/>
    <p:sldLayoutId id="2147483844" r:id="rId7"/>
    <p:sldLayoutId id="2147483845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4"/>
            <a:ext cx="9144000" cy="108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2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5736-6DC4-47F4-9AC4-BE352C6182E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87033E-1393-4CBB-BF87-C285C3CAF98B}"/>
              </a:ext>
            </a:extLst>
          </p:cNvPr>
          <p:cNvCxnSpPr/>
          <p:nvPr userDrawn="1"/>
        </p:nvCxnSpPr>
        <p:spPr>
          <a:xfrm>
            <a:off x="8179055" y="6356353"/>
            <a:ext cx="0" cy="365125"/>
          </a:xfrm>
          <a:prstGeom prst="line">
            <a:avLst/>
          </a:prstGeom>
          <a:ln w="19050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26C770-4F33-47E0-97CD-FA88E8FFCC4F}"/>
              </a:ext>
            </a:extLst>
          </p:cNvPr>
          <p:cNvSpPr txBox="1"/>
          <p:nvPr userDrawn="1"/>
        </p:nvSpPr>
        <p:spPr>
          <a:xfrm>
            <a:off x="6245161" y="6292023"/>
            <a:ext cx="192011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8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COUNTERINTELLIGENCE </a:t>
            </a:r>
            <a:br>
              <a:rPr lang="en-US" sz="8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SECURITY AGENCY</a:t>
            </a:r>
          </a:p>
        </p:txBody>
      </p:sp>
    </p:spTree>
    <p:extLst>
      <p:ext uri="{BB962C8B-B14F-4D97-AF65-F5344CB8AC3E}">
        <p14:creationId xmlns:p14="http://schemas.microsoft.com/office/powerpoint/2010/main" val="46382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SS.Stakeholders" TargetMode="External"/><Relationship Id="rId3" Type="http://schemas.openxmlformats.org/officeDocument/2006/relationships/hyperlink" Target="mailto:dcsa.ncr.dcsa-dvd.mbx.askvroc@mail.mil" TargetMode="External"/><Relationship Id="rId7" Type="http://schemas.openxmlformats.org/officeDocument/2006/relationships/hyperlink" Target="mailto:DSS.quantico.DSS-hq.mbx.policyhq@mail.m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dohastatus@ssdgc.osd.mil" TargetMode="External"/><Relationship Id="rId11" Type="http://schemas.openxmlformats.org/officeDocument/2006/relationships/hyperlink" Target="mailto:dcsa.boyers.bi.mbx.investigator-verifications@mail.mil" TargetMode="External"/><Relationship Id="rId5" Type="http://schemas.openxmlformats.org/officeDocument/2006/relationships/hyperlink" Target="mailto:dcsa.meade.dcsa-dvd.mbx.dodcaf-callcenter@mail.mil" TargetMode="External"/><Relationship Id="rId10" Type="http://schemas.openxmlformats.org/officeDocument/2006/relationships/hyperlink" Target="mailto:DCSAEqipTeam@mail.mil" TargetMode="External"/><Relationship Id="rId4" Type="http://schemas.openxmlformats.org/officeDocument/2006/relationships/hyperlink" Target="mailto:DCSAAKC@mail.mil" TargetMode="External"/><Relationship Id="rId9" Type="http://schemas.openxmlformats.org/officeDocument/2006/relationships/hyperlink" Target="https://twitter.com/DSSPublicAffai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9C4BA2E-2FE0-40C0-BCF9-DF682D0609D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209" y="2551982"/>
            <a:ext cx="8044543" cy="998127"/>
          </a:xfrm>
        </p:spPr>
        <p:txBody>
          <a:bodyPr>
            <a:noAutofit/>
          </a:bodyPr>
          <a:lstStyle/>
          <a:p>
            <a:r>
              <a:rPr lang="en-US" sz="3000" i="1" dirty="0" smtClean="0"/>
              <a:t>Continuous Vetting</a:t>
            </a:r>
            <a:endParaRPr lang="en-US" sz="3000" i="1" dirty="0"/>
          </a:p>
          <a:p>
            <a:r>
              <a:rPr lang="en-US" sz="2400" dirty="0" smtClean="0"/>
              <a:t>14 March 2023</a:t>
            </a:r>
            <a:endParaRPr lang="en-US" sz="2400" dirty="0"/>
          </a:p>
          <a:p>
            <a:endParaRPr lang="en-US" sz="3000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6276570D-32D2-4A9B-88F1-F825ED6E9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379" y="5298672"/>
            <a:ext cx="7091934" cy="10048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Stacey Williams – Sr. Personnel Security Specialist, Vetting Risk Operations</a:t>
            </a:r>
          </a:p>
          <a:p>
            <a:r>
              <a:rPr lang="en-US" dirty="0" smtClean="0"/>
              <a:t>Monica Clory – Sr. Personnel Security Specialist, Vetting Risk Operations</a:t>
            </a:r>
          </a:p>
          <a:p>
            <a:r>
              <a:rPr lang="en-US" dirty="0" smtClean="0"/>
              <a:t>Lacole Pugh – Personnel Security Specialist, Vetting Risk Operations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E9D2D9-C4F4-4F4A-B86D-07C4734495F2}"/>
              </a:ext>
            </a:extLst>
          </p:cNvPr>
          <p:cNvSpPr txBox="1">
            <a:spLocks/>
          </p:cNvSpPr>
          <p:nvPr/>
        </p:nvSpPr>
        <p:spPr>
          <a:xfrm>
            <a:off x="0" y="6303565"/>
            <a:ext cx="9144000" cy="338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7F7F7F"/>
                </a:solidFill>
                <a:latin typeface="+mn-lt"/>
              </a:rPr>
              <a:t>UNCLASSIFIED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696" y="746109"/>
            <a:ext cx="7502607" cy="1269391"/>
          </a:xfrm>
        </p:spPr>
        <p:txBody>
          <a:bodyPr>
            <a:normAutofit/>
          </a:bodyPr>
          <a:lstStyle/>
          <a:p>
            <a:r>
              <a:rPr lang="en-US" sz="4400" dirty="0"/>
              <a:t>PERSONNEL VETTING WEBINAR SERIES</a:t>
            </a:r>
            <a:r>
              <a:rPr lang="en-US" sz="4400" dirty="0" smtClean="0"/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400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Which adjudicative guideline accounts for the largest amount of CV alerts? </a:t>
            </a:r>
          </a:p>
          <a:p>
            <a:pPr marL="0" indent="0">
              <a:buNone/>
            </a:pPr>
            <a:r>
              <a:rPr lang="en-US" dirty="0"/>
              <a:t>- Financial</a:t>
            </a:r>
          </a:p>
          <a:p>
            <a:pPr marL="0" indent="0">
              <a:buNone/>
            </a:pPr>
            <a:r>
              <a:rPr lang="en-US" dirty="0"/>
              <a:t>- Criminal</a:t>
            </a:r>
          </a:p>
          <a:p>
            <a:pPr marL="0" indent="0">
              <a:buNone/>
            </a:pPr>
            <a:r>
              <a:rPr lang="en-US" dirty="0"/>
              <a:t>- Allegiance to the United States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689F68-27D7-4863-93E5-7FF7D397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CV Mission &amp;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0" y="3005666"/>
            <a:ext cx="8215190" cy="2980091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B4935736-6DC4-47F4-9AC4-BE352C6182E9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28650" y="1097280"/>
            <a:ext cx="7886700" cy="2009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Calibri Light"/>
                <a:cs typeface="+mn-cs"/>
              </a:rPr>
              <a:t>Under the CV process, trusted individuals undergo continuous review to ensure the government and public's confidence that the individual will continue to protect people, property, information, and mission</a:t>
            </a:r>
            <a:r>
              <a:rPr lang="en-US" sz="1200" dirty="0" smtClean="0">
                <a:solidFill>
                  <a:prstClr val="black"/>
                </a:solidFill>
                <a:latin typeface="Calibri Light"/>
                <a:cs typeface="+mn-cs"/>
              </a:rPr>
              <a:t>. </a:t>
            </a:r>
            <a:r>
              <a:rPr lang="en-US" sz="1200" dirty="0">
                <a:solidFill>
                  <a:prstClr val="black"/>
                </a:solidFill>
                <a:latin typeface="Calibri Light"/>
                <a:cs typeface="+mn-cs"/>
              </a:rPr>
              <a:t>CV leverages automated record checks </a:t>
            </a:r>
            <a:r>
              <a:rPr lang="en-US" sz="1200" dirty="0" smtClean="0">
                <a:solidFill>
                  <a:prstClr val="black"/>
                </a:solidFill>
                <a:latin typeface="Calibri Light"/>
                <a:cs typeface="+mn-cs"/>
              </a:rPr>
              <a:t>which include </a:t>
            </a:r>
            <a:r>
              <a:rPr lang="en-US" sz="1200" dirty="0">
                <a:solidFill>
                  <a:prstClr val="black"/>
                </a:solidFill>
                <a:latin typeface="Calibri Light"/>
                <a:cs typeface="+mn-cs"/>
              </a:rPr>
              <a:t>information from Government and commercial data sources</a:t>
            </a:r>
            <a:r>
              <a:rPr lang="en-US" sz="1200" dirty="0" smtClean="0">
                <a:solidFill>
                  <a:prstClr val="black"/>
                </a:solidFill>
                <a:latin typeface="Calibri Light"/>
                <a:cs typeface="+mn-cs"/>
              </a:rPr>
              <a:t>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 smtClean="0">
              <a:solidFill>
                <a:prstClr val="black"/>
              </a:solidFill>
              <a:latin typeface="Calibri Light"/>
              <a:cs typeface="+mn-cs"/>
            </a:endParaRPr>
          </a:p>
          <a:p>
            <a:pPr marL="396875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  <a:latin typeface="Calibri Light"/>
                <a:cs typeface="+mn-cs"/>
              </a:rPr>
              <a:t>Automated record checks pull data from criminal, terrorism, and financial databases, as well as public records, at any time during an individual’s period of eligibility. </a:t>
            </a:r>
          </a:p>
          <a:p>
            <a:pPr marL="396875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  <a:latin typeface="Calibri Light"/>
                <a:cs typeface="+mn-cs"/>
              </a:rPr>
              <a:t>When DCSA receives an alert, it assesses whether the alert is valid and meets </a:t>
            </a:r>
            <a:r>
              <a:rPr lang="en-US" sz="1200" dirty="0">
                <a:solidFill>
                  <a:prstClr val="black"/>
                </a:solidFill>
                <a:latin typeface="Calibri Light"/>
                <a:cs typeface="+mn-cs"/>
              </a:rPr>
              <a:t>certain threshold criteria for further investigation. </a:t>
            </a:r>
            <a:endParaRPr lang="en-US" sz="1200" dirty="0" smtClean="0">
              <a:solidFill>
                <a:prstClr val="black"/>
              </a:solidFill>
              <a:latin typeface="Calibri Light"/>
              <a:cs typeface="+mn-cs"/>
            </a:endParaRPr>
          </a:p>
          <a:p>
            <a:pPr marL="396875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prstClr val="black"/>
                </a:solidFill>
                <a:latin typeface="Calibri Light"/>
                <a:cs typeface="+mn-cs"/>
              </a:rPr>
              <a:t>DCSA investigators and adjudicators then gather facts and make clearance determinations. </a:t>
            </a:r>
          </a:p>
          <a:p>
            <a:pPr marL="396875" indent="-1714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prstClr val="black"/>
              </a:solidFill>
              <a:latin typeface="Calibri Light"/>
              <a:cs typeface="+mn-cs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prstClr val="black"/>
                </a:solidFill>
                <a:latin typeface="Calibri Light"/>
                <a:cs typeface="+mn-cs"/>
              </a:rPr>
              <a:t>CV helps DCSA mitigate personnel security situations before they become larger problems, either by working with the cleared individual to mitigate potential issues, or in some cases suspending or revoking clearances.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T/F: The largest population enrolled in CV is Federal Civilian.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77467"/>
            <a:ext cx="7195508" cy="635428"/>
          </a:xfrm>
        </p:spPr>
        <p:txBody>
          <a:bodyPr/>
          <a:lstStyle/>
          <a:p>
            <a:r>
              <a:rPr lang="en-US" dirty="0" smtClean="0"/>
              <a:t>Population Management in CV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7959" y="3983018"/>
            <a:ext cx="5655547" cy="1063586"/>
          </a:xfrm>
          <a:prstGeom prst="roundRect">
            <a:avLst>
              <a:gd name="adj" fmla="val 9503"/>
            </a:avLst>
          </a:prstGeom>
          <a:gradFill flip="none" rotWithShape="1">
            <a:gsLst>
              <a:gs pos="0">
                <a:srgbClr val="BBD1BB"/>
              </a:gs>
              <a:gs pos="65000">
                <a:srgbClr val="B2C6CA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Incident information is shared with the SMO for additional action as </a:t>
            </a:r>
            <a:r>
              <a:rPr lang="en-US" sz="1600" dirty="0" smtClean="0">
                <a:solidFill>
                  <a:schemeClr val="tx1"/>
                </a:solidFill>
              </a:rPr>
              <a:t>necessary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Coordinate </a:t>
            </a:r>
            <a:r>
              <a:rPr lang="en-US" sz="1600" dirty="0">
                <a:solidFill>
                  <a:schemeClr val="tx1"/>
                </a:solidFill>
              </a:rPr>
              <a:t>with insider threat hubs and send referrals to outside agencies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655" y="3977063"/>
            <a:ext cx="2743200" cy="1063586"/>
          </a:xfrm>
          <a:prstGeom prst="roundRect">
            <a:avLst>
              <a:gd name="adj" fmla="val 7114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Incident information is triaged and action is taken based on the nature &amp; severity of the adverse </a:t>
            </a:r>
            <a:r>
              <a:rPr lang="en-US" sz="1400" dirty="0" smtClean="0">
                <a:solidFill>
                  <a:schemeClr val="tx1"/>
                </a:solidFill>
              </a:rPr>
              <a:t>information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5759" y="901584"/>
            <a:ext cx="2740776" cy="43897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Military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4963" y="901584"/>
            <a:ext cx="2831569" cy="43897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Civilian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56119" y="901584"/>
            <a:ext cx="2459736" cy="43897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Industry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7960" y="1862389"/>
            <a:ext cx="2743200" cy="56250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60308" y="1862389"/>
            <a:ext cx="2743200" cy="5625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672K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655" y="1862389"/>
            <a:ext cx="2743200" cy="56250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1.1M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7959" y="2932069"/>
            <a:ext cx="8567895" cy="562507"/>
          </a:xfrm>
          <a:prstGeom prst="roundRect">
            <a:avLst/>
          </a:prstGeom>
          <a:gradFill flip="none" rotWithShape="1">
            <a:gsLst>
              <a:gs pos="0">
                <a:srgbClr val="BBD1BB"/>
              </a:gs>
              <a:gs pos="50000">
                <a:srgbClr val="B2C6CA"/>
              </a:gs>
              <a:gs pos="100000">
                <a:srgbClr val="E7CC8F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Automated Records Sources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7960" y="5571893"/>
            <a:ext cx="2743200" cy="56250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SEAD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60307" y="5565938"/>
            <a:ext cx="2743200" cy="5625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SEAD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72655" y="5565938"/>
            <a:ext cx="2743200" cy="56250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SEAD </a:t>
            </a:r>
            <a:r>
              <a:rPr lang="en-US" dirty="0" smtClean="0">
                <a:solidFill>
                  <a:schemeClr val="tx1"/>
                </a:solidFill>
              </a:rPr>
              <a:t>3 &amp; NISPOM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Military - Free professions and jobs icons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9" y="905933"/>
            <a:ext cx="495120" cy="4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vernment - Free buildings icons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4" y="905933"/>
            <a:ext cx="493776" cy="4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9231" y="907713"/>
            <a:ext cx="493776" cy="494597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347959" y="1461966"/>
            <a:ext cx="8567896" cy="3114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POPULATION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959" y="2519785"/>
            <a:ext cx="8567896" cy="3114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ALERT RECEIPT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47959" y="3583077"/>
            <a:ext cx="8567896" cy="3114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ALERT PROCESSING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7959" y="5147574"/>
            <a:ext cx="8567896" cy="3114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REPORTING REQUIREMENTS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T/F: CV and Trusted Workforce are the same thing?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 Question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Personnel Security Clearance Reform Efforts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14ED1F-5E51-4D4B-947B-F3D3D085EED8}"/>
              </a:ext>
            </a:extLst>
          </p:cNvPr>
          <p:cNvSpPr/>
          <p:nvPr/>
        </p:nvSpPr>
        <p:spPr>
          <a:xfrm>
            <a:off x="522080" y="2647506"/>
            <a:ext cx="2240166" cy="3591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82296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A vetting process to review the background of an individual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determined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to be eligible for access to classified information or to hold a sensitive position at any time during the period of eligibility. CE leverages a set of automated record checks and business rules to assist in the ongoing assessment of an individual's continued eligibility.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CE is intended to complement continuous vetting efforts.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2080" y="3102928"/>
            <a:ext cx="2219383" cy="277952"/>
            <a:chOff x="330614" y="3071841"/>
            <a:chExt cx="2605649" cy="2779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303643-553D-4473-A82F-2F10AA232D97}"/>
                </a:ext>
              </a:extLst>
            </p:cNvPr>
            <p:cNvSpPr/>
            <p:nvPr/>
          </p:nvSpPr>
          <p:spPr>
            <a:xfrm>
              <a:off x="330614" y="3071841"/>
              <a:ext cx="2605649" cy="260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Continuous Evaluation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DBE1FB-855A-4E27-A12D-AA6604EFEE52}"/>
                </a:ext>
              </a:extLst>
            </p:cNvPr>
            <p:cNvCxnSpPr>
              <a:cxnSpLocks/>
            </p:cNvCxnSpPr>
            <p:nvPr/>
          </p:nvCxnSpPr>
          <p:spPr>
            <a:xfrm>
              <a:off x="466252" y="3089653"/>
              <a:ext cx="2313933" cy="0"/>
            </a:xfrm>
            <a:prstGeom prst="line">
              <a:avLst/>
            </a:prstGeom>
            <a:ln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AD92A9-7697-4C06-8172-36C0F2D2E567}"/>
                </a:ext>
              </a:extLst>
            </p:cNvPr>
            <p:cNvCxnSpPr>
              <a:cxnSpLocks/>
            </p:cNvCxnSpPr>
            <p:nvPr/>
          </p:nvCxnSpPr>
          <p:spPr>
            <a:xfrm>
              <a:off x="466252" y="3349793"/>
              <a:ext cx="2313933" cy="0"/>
            </a:xfrm>
            <a:prstGeom prst="line">
              <a:avLst/>
            </a:prstGeom>
            <a:ln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F6BE6-647B-4CD0-AB70-48FB337A9184}"/>
              </a:ext>
            </a:extLst>
          </p:cNvPr>
          <p:cNvSpPr/>
          <p:nvPr/>
        </p:nvSpPr>
        <p:spPr>
          <a:xfrm>
            <a:off x="3387905" y="2647507"/>
            <a:ext cx="2240166" cy="355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822960" rtlCol="0" anchor="t"/>
          <a:lstStyle/>
          <a:p>
            <a:pPr lvl="0">
              <a:spcAft>
                <a:spcPts val="60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Robust and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near real-time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review of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 </a:t>
            </a:r>
            <a:r>
              <a:rPr lang="en-US" sz="1100" dirty="0">
                <a:solidFill>
                  <a:srgbClr val="001F3B">
                    <a:lumMod val="90000"/>
                    <a:lumOff val="10000"/>
                  </a:srgbClr>
                </a:solidFill>
                <a:latin typeface="Calibri"/>
                <a:cs typeface="Calibri Light" panose="020F0302020204030204" pitchFamily="34" charset="0"/>
              </a:rPr>
              <a:t>trusted individuals </a:t>
            </a:r>
            <a:r>
              <a:rPr lang="en-US" sz="1100" dirty="0" smtClean="0">
                <a:solidFill>
                  <a:srgbClr val="001F3B">
                    <a:lumMod val="90000"/>
                    <a:lumOff val="10000"/>
                  </a:srgbClr>
                </a:solidFill>
                <a:latin typeface="Calibri"/>
                <a:cs typeface="Calibri Light" panose="020F0302020204030204" pitchFamily="34" charset="0"/>
              </a:rPr>
              <a:t>to </a:t>
            </a:r>
            <a:r>
              <a:rPr lang="en-US" sz="1100" dirty="0">
                <a:solidFill>
                  <a:srgbClr val="001F3B">
                    <a:lumMod val="90000"/>
                    <a:lumOff val="10000"/>
                  </a:srgbClr>
                </a:solidFill>
                <a:latin typeface="Calibri"/>
                <a:cs typeface="Calibri Light" panose="020F0302020204030204" pitchFamily="34" charset="0"/>
              </a:rPr>
              <a:t>ensure the government and public's confidence that the individual will continue to protect people, property, information, and mission.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1F3B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Continuous vetting will replace the five- and 10-year periodic reviews with ongoing, and often automated, determinations of a person’s security risk.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A95868-1D4C-4EC5-8760-84A2FF27DA14}"/>
              </a:ext>
            </a:extLst>
          </p:cNvPr>
          <p:cNvSpPr/>
          <p:nvPr/>
        </p:nvSpPr>
        <p:spPr>
          <a:xfrm>
            <a:off x="6274513" y="2647507"/>
            <a:ext cx="2240166" cy="3591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82296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An enterprise approach to overhaul the security clearance process to get people to work faster, have more mobility and ensure they’re trusted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through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1F3B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More nimble policy making</a:t>
            </a:r>
          </a:p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Vetting tailored to mission needs</a:t>
            </a:r>
          </a:p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Aligned security, suitability and credentialing</a:t>
            </a:r>
          </a:p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Reduced number of investigative tiers</a:t>
            </a:r>
          </a:p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Expanded spectrum of investigative methods</a:t>
            </a:r>
          </a:p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1F3B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1DEEE8-5E66-4DAE-A09E-5CE3681B1DEF}"/>
              </a:ext>
            </a:extLst>
          </p:cNvPr>
          <p:cNvGrpSpPr/>
          <p:nvPr/>
        </p:nvGrpSpPr>
        <p:grpSpPr>
          <a:xfrm>
            <a:off x="6268610" y="3133126"/>
            <a:ext cx="2246068" cy="259172"/>
            <a:chOff x="730741" y="3299422"/>
            <a:chExt cx="2036399" cy="2768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760310-072D-4878-90A6-235D068D624F}"/>
                </a:ext>
              </a:extLst>
            </p:cNvPr>
            <p:cNvSpPr/>
            <p:nvPr/>
          </p:nvSpPr>
          <p:spPr>
            <a:xfrm>
              <a:off x="730741" y="3299422"/>
              <a:ext cx="2036399" cy="27689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F3B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Trusted Workforce 2.0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C48C6E-95CD-458F-B592-1F82F6BE9BEB}"/>
                </a:ext>
              </a:extLst>
            </p:cNvPr>
            <p:cNvCxnSpPr>
              <a:cxnSpLocks/>
            </p:cNvCxnSpPr>
            <p:nvPr/>
          </p:nvCxnSpPr>
          <p:spPr>
            <a:xfrm>
              <a:off x="849078" y="3299758"/>
              <a:ext cx="1804325" cy="0"/>
            </a:xfrm>
            <a:prstGeom prst="line">
              <a:avLst/>
            </a:prstGeom>
            <a:ln cmpd="dbl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80F621-3F9C-4BC7-8AE1-DD1724D88778}"/>
                </a:ext>
              </a:extLst>
            </p:cNvPr>
            <p:cNvCxnSpPr>
              <a:cxnSpLocks/>
            </p:cNvCxnSpPr>
            <p:nvPr/>
          </p:nvCxnSpPr>
          <p:spPr>
            <a:xfrm>
              <a:off x="849078" y="3575983"/>
              <a:ext cx="1804325" cy="0"/>
            </a:xfrm>
            <a:prstGeom prst="line">
              <a:avLst/>
            </a:prstGeom>
            <a:ln cmpd="dbl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hevron 18"/>
          <p:cNvSpPr/>
          <p:nvPr/>
        </p:nvSpPr>
        <p:spPr>
          <a:xfrm rot="5400000">
            <a:off x="659671" y="922349"/>
            <a:ext cx="1964983" cy="2240166"/>
          </a:xfrm>
          <a:prstGeom prst="chevron">
            <a:avLst>
              <a:gd name="adj" fmla="val 1715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5974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02784" y="3118456"/>
            <a:ext cx="2221037" cy="277952"/>
            <a:chOff x="330614" y="3071841"/>
            <a:chExt cx="2605649" cy="27795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303643-553D-4473-A82F-2F10AA232D97}"/>
                </a:ext>
              </a:extLst>
            </p:cNvPr>
            <p:cNvSpPr/>
            <p:nvPr/>
          </p:nvSpPr>
          <p:spPr>
            <a:xfrm>
              <a:off x="330614" y="3071841"/>
              <a:ext cx="2605649" cy="260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F3B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Continuous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F3B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Vetting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F3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DBE1FB-855A-4E27-A12D-AA6604EFEE52}"/>
                </a:ext>
              </a:extLst>
            </p:cNvPr>
            <p:cNvCxnSpPr>
              <a:cxnSpLocks/>
            </p:cNvCxnSpPr>
            <p:nvPr/>
          </p:nvCxnSpPr>
          <p:spPr>
            <a:xfrm>
              <a:off x="466252" y="3089653"/>
              <a:ext cx="2313933" cy="0"/>
            </a:xfrm>
            <a:prstGeom prst="line">
              <a:avLst/>
            </a:prstGeom>
            <a:ln cmpd="dbl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4AD92A9-7697-4C06-8172-36C0F2D2E567}"/>
                </a:ext>
              </a:extLst>
            </p:cNvPr>
            <p:cNvCxnSpPr>
              <a:cxnSpLocks/>
            </p:cNvCxnSpPr>
            <p:nvPr/>
          </p:nvCxnSpPr>
          <p:spPr>
            <a:xfrm>
              <a:off x="466252" y="3349793"/>
              <a:ext cx="2313933" cy="0"/>
            </a:xfrm>
            <a:prstGeom prst="line">
              <a:avLst/>
            </a:prstGeom>
            <a:ln cmpd="dbl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14" y="1406621"/>
            <a:ext cx="1223651" cy="1240886"/>
          </a:xfrm>
          <a:prstGeom prst="rect">
            <a:avLst/>
          </a:prstGeom>
        </p:spPr>
      </p:pic>
      <p:sp>
        <p:nvSpPr>
          <p:cNvPr id="28" name="Chevron 27"/>
          <p:cNvSpPr/>
          <p:nvPr/>
        </p:nvSpPr>
        <p:spPr>
          <a:xfrm rot="5400000">
            <a:off x="3526698" y="922352"/>
            <a:ext cx="1964983" cy="2240166"/>
          </a:xfrm>
          <a:prstGeom prst="chevron">
            <a:avLst>
              <a:gd name="adj" fmla="val 1715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5974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94486" y="1781715"/>
            <a:ext cx="895351" cy="721088"/>
            <a:chOff x="1152683" y="1418942"/>
            <a:chExt cx="1436018" cy="115652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683" y="1418942"/>
              <a:ext cx="1436018" cy="1156525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381207" y="1539346"/>
              <a:ext cx="499121" cy="579876"/>
              <a:chOff x="-185860" y="1064978"/>
              <a:chExt cx="574735" cy="667724"/>
            </a:xfrm>
            <a:solidFill>
              <a:srgbClr val="000000"/>
            </a:solidFill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E4A776-ADBC-46AE-B1EE-EFC6BD341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5860" y="1064978"/>
                <a:ext cx="574735" cy="667724"/>
              </a:xfrm>
              <a:custGeom>
                <a:avLst/>
                <a:gdLst>
                  <a:gd name="T0" fmla="*/ 855 w 865"/>
                  <a:gd name="T1" fmla="*/ 288 h 750"/>
                  <a:gd name="T2" fmla="*/ 823 w 865"/>
                  <a:gd name="T3" fmla="*/ 202 h 750"/>
                  <a:gd name="T4" fmla="*/ 771 w 865"/>
                  <a:gd name="T5" fmla="*/ 126 h 750"/>
                  <a:gd name="T6" fmla="*/ 701 w 865"/>
                  <a:gd name="T7" fmla="*/ 65 h 750"/>
                  <a:gd name="T8" fmla="*/ 620 w 865"/>
                  <a:gd name="T9" fmla="*/ 23 h 750"/>
                  <a:gd name="T10" fmla="*/ 531 w 865"/>
                  <a:gd name="T11" fmla="*/ 2 h 750"/>
                  <a:gd name="T12" fmla="*/ 436 w 865"/>
                  <a:gd name="T13" fmla="*/ 4 h 750"/>
                  <a:gd name="T14" fmla="*/ 343 w 865"/>
                  <a:gd name="T15" fmla="*/ 30 h 750"/>
                  <a:gd name="T16" fmla="*/ 259 w 865"/>
                  <a:gd name="T17" fmla="*/ 79 h 750"/>
                  <a:gd name="T18" fmla="*/ 191 w 865"/>
                  <a:gd name="T19" fmla="*/ 148 h 750"/>
                  <a:gd name="T20" fmla="*/ 148 w 865"/>
                  <a:gd name="T21" fmla="*/ 218 h 750"/>
                  <a:gd name="T22" fmla="*/ 121 w 865"/>
                  <a:gd name="T23" fmla="*/ 296 h 750"/>
                  <a:gd name="T24" fmla="*/ 111 w 865"/>
                  <a:gd name="T25" fmla="*/ 378 h 750"/>
                  <a:gd name="T26" fmla="*/ 18 w 865"/>
                  <a:gd name="T27" fmla="*/ 246 h 750"/>
                  <a:gd name="T28" fmla="*/ 4 w 865"/>
                  <a:gd name="T29" fmla="*/ 251 h 750"/>
                  <a:gd name="T30" fmla="*/ 0 w 865"/>
                  <a:gd name="T31" fmla="*/ 263 h 750"/>
                  <a:gd name="T32" fmla="*/ 119 w 865"/>
                  <a:gd name="T33" fmla="*/ 443 h 750"/>
                  <a:gd name="T34" fmla="*/ 124 w 865"/>
                  <a:gd name="T35" fmla="*/ 446 h 750"/>
                  <a:gd name="T36" fmla="*/ 129 w 865"/>
                  <a:gd name="T37" fmla="*/ 447 h 750"/>
                  <a:gd name="T38" fmla="*/ 132 w 865"/>
                  <a:gd name="T39" fmla="*/ 447 h 750"/>
                  <a:gd name="T40" fmla="*/ 140 w 865"/>
                  <a:gd name="T41" fmla="*/ 442 h 750"/>
                  <a:gd name="T42" fmla="*/ 276 w 865"/>
                  <a:gd name="T43" fmla="*/ 285 h 750"/>
                  <a:gd name="T44" fmla="*/ 271 w 865"/>
                  <a:gd name="T45" fmla="*/ 270 h 750"/>
                  <a:gd name="T46" fmla="*/ 257 w 865"/>
                  <a:gd name="T47" fmla="*/ 266 h 750"/>
                  <a:gd name="T48" fmla="*/ 141 w 865"/>
                  <a:gd name="T49" fmla="*/ 378 h 750"/>
                  <a:gd name="T50" fmla="*/ 151 w 865"/>
                  <a:gd name="T51" fmla="*/ 298 h 750"/>
                  <a:gd name="T52" fmla="*/ 179 w 865"/>
                  <a:gd name="T53" fmla="*/ 222 h 750"/>
                  <a:gd name="T54" fmla="*/ 225 w 865"/>
                  <a:gd name="T55" fmla="*/ 154 h 750"/>
                  <a:gd name="T56" fmla="*/ 293 w 865"/>
                  <a:gd name="T57" fmla="*/ 93 h 750"/>
                  <a:gd name="T58" fmla="*/ 372 w 865"/>
                  <a:gd name="T59" fmla="*/ 51 h 750"/>
                  <a:gd name="T60" fmla="*/ 459 w 865"/>
                  <a:gd name="T61" fmla="*/ 32 h 750"/>
                  <a:gd name="T62" fmla="*/ 545 w 865"/>
                  <a:gd name="T63" fmla="*/ 34 h 750"/>
                  <a:gd name="T64" fmla="*/ 625 w 865"/>
                  <a:gd name="T65" fmla="*/ 58 h 750"/>
                  <a:gd name="T66" fmla="*/ 698 w 865"/>
                  <a:gd name="T67" fmla="*/ 100 h 750"/>
                  <a:gd name="T68" fmla="*/ 759 w 865"/>
                  <a:gd name="T69" fmla="*/ 159 h 750"/>
                  <a:gd name="T70" fmla="*/ 803 w 865"/>
                  <a:gd name="T71" fmla="*/ 231 h 750"/>
                  <a:gd name="T72" fmla="*/ 829 w 865"/>
                  <a:gd name="T73" fmla="*/ 312 h 750"/>
                  <a:gd name="T74" fmla="*/ 834 w 865"/>
                  <a:gd name="T75" fmla="*/ 398 h 750"/>
                  <a:gd name="T76" fmla="*/ 819 w 865"/>
                  <a:gd name="T77" fmla="*/ 480 h 750"/>
                  <a:gd name="T78" fmla="*/ 784 w 865"/>
                  <a:gd name="T79" fmla="*/ 555 h 750"/>
                  <a:gd name="T80" fmla="*/ 730 w 865"/>
                  <a:gd name="T81" fmla="*/ 623 h 750"/>
                  <a:gd name="T82" fmla="*/ 663 w 865"/>
                  <a:gd name="T83" fmla="*/ 673 h 750"/>
                  <a:gd name="T84" fmla="*/ 587 w 865"/>
                  <a:gd name="T85" fmla="*/ 706 h 750"/>
                  <a:gd name="T86" fmla="*/ 502 w 865"/>
                  <a:gd name="T87" fmla="*/ 719 h 750"/>
                  <a:gd name="T88" fmla="*/ 488 w 865"/>
                  <a:gd name="T89" fmla="*/ 733 h 750"/>
                  <a:gd name="T90" fmla="*/ 492 w 865"/>
                  <a:gd name="T91" fmla="*/ 746 h 750"/>
                  <a:gd name="T92" fmla="*/ 522 w 865"/>
                  <a:gd name="T93" fmla="*/ 749 h 750"/>
                  <a:gd name="T94" fmla="*/ 612 w 865"/>
                  <a:gd name="T95" fmla="*/ 730 h 750"/>
                  <a:gd name="T96" fmla="*/ 694 w 865"/>
                  <a:gd name="T97" fmla="*/ 690 h 750"/>
                  <a:gd name="T98" fmla="*/ 765 w 865"/>
                  <a:gd name="T99" fmla="*/ 631 h 750"/>
                  <a:gd name="T100" fmla="*/ 819 w 865"/>
                  <a:gd name="T101" fmla="*/ 556 h 750"/>
                  <a:gd name="T102" fmla="*/ 853 w 865"/>
                  <a:gd name="T103" fmla="*/ 472 h 750"/>
                  <a:gd name="T104" fmla="*/ 865 w 865"/>
                  <a:gd name="T105" fmla="*/ 38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5" h="750">
                    <a:moveTo>
                      <a:pt x="864" y="361"/>
                    </a:moveTo>
                    <a:lnTo>
                      <a:pt x="863" y="343"/>
                    </a:lnTo>
                    <a:lnTo>
                      <a:pt x="861" y="325"/>
                    </a:lnTo>
                    <a:lnTo>
                      <a:pt x="859" y="306"/>
                    </a:lnTo>
                    <a:lnTo>
                      <a:pt x="855" y="288"/>
                    </a:lnTo>
                    <a:lnTo>
                      <a:pt x="850" y="270"/>
                    </a:lnTo>
                    <a:lnTo>
                      <a:pt x="845" y="253"/>
                    </a:lnTo>
                    <a:lnTo>
                      <a:pt x="839" y="236"/>
                    </a:lnTo>
                    <a:lnTo>
                      <a:pt x="831" y="218"/>
                    </a:lnTo>
                    <a:lnTo>
                      <a:pt x="823" y="202"/>
                    </a:lnTo>
                    <a:lnTo>
                      <a:pt x="814" y="186"/>
                    </a:lnTo>
                    <a:lnTo>
                      <a:pt x="804" y="171"/>
                    </a:lnTo>
                    <a:lnTo>
                      <a:pt x="795" y="155"/>
                    </a:lnTo>
                    <a:lnTo>
                      <a:pt x="783" y="141"/>
                    </a:lnTo>
                    <a:lnTo>
                      <a:pt x="771" y="126"/>
                    </a:lnTo>
                    <a:lnTo>
                      <a:pt x="758" y="113"/>
                    </a:lnTo>
                    <a:lnTo>
                      <a:pt x="745" y="99"/>
                    </a:lnTo>
                    <a:lnTo>
                      <a:pt x="731" y="88"/>
                    </a:lnTo>
                    <a:lnTo>
                      <a:pt x="716" y="76"/>
                    </a:lnTo>
                    <a:lnTo>
                      <a:pt x="701" y="65"/>
                    </a:lnTo>
                    <a:lnTo>
                      <a:pt x="686" y="55"/>
                    </a:lnTo>
                    <a:lnTo>
                      <a:pt x="670" y="46"/>
                    </a:lnTo>
                    <a:lnTo>
                      <a:pt x="654" y="37"/>
                    </a:lnTo>
                    <a:lnTo>
                      <a:pt x="637" y="30"/>
                    </a:lnTo>
                    <a:lnTo>
                      <a:pt x="620" y="23"/>
                    </a:lnTo>
                    <a:lnTo>
                      <a:pt x="603" y="17"/>
                    </a:lnTo>
                    <a:lnTo>
                      <a:pt x="585" y="11"/>
                    </a:lnTo>
                    <a:lnTo>
                      <a:pt x="567" y="8"/>
                    </a:lnTo>
                    <a:lnTo>
                      <a:pt x="550" y="4"/>
                    </a:lnTo>
                    <a:lnTo>
                      <a:pt x="531" y="2"/>
                    </a:lnTo>
                    <a:lnTo>
                      <a:pt x="513" y="1"/>
                    </a:lnTo>
                    <a:lnTo>
                      <a:pt x="494" y="0"/>
                    </a:lnTo>
                    <a:lnTo>
                      <a:pt x="475" y="1"/>
                    </a:lnTo>
                    <a:lnTo>
                      <a:pt x="456" y="2"/>
                    </a:lnTo>
                    <a:lnTo>
                      <a:pt x="436" y="4"/>
                    </a:lnTo>
                    <a:lnTo>
                      <a:pt x="417" y="7"/>
                    </a:lnTo>
                    <a:lnTo>
                      <a:pt x="399" y="11"/>
                    </a:lnTo>
                    <a:lnTo>
                      <a:pt x="380" y="17"/>
                    </a:lnTo>
                    <a:lnTo>
                      <a:pt x="361" y="22"/>
                    </a:lnTo>
                    <a:lnTo>
                      <a:pt x="343" y="30"/>
                    </a:lnTo>
                    <a:lnTo>
                      <a:pt x="326" y="38"/>
                    </a:lnTo>
                    <a:lnTo>
                      <a:pt x="309" y="47"/>
                    </a:lnTo>
                    <a:lnTo>
                      <a:pt x="292" y="56"/>
                    </a:lnTo>
                    <a:lnTo>
                      <a:pt x="276" y="68"/>
                    </a:lnTo>
                    <a:lnTo>
                      <a:pt x="259" y="79"/>
                    </a:lnTo>
                    <a:lnTo>
                      <a:pt x="244" y="92"/>
                    </a:lnTo>
                    <a:lnTo>
                      <a:pt x="229" y="106"/>
                    </a:lnTo>
                    <a:lnTo>
                      <a:pt x="215" y="120"/>
                    </a:lnTo>
                    <a:lnTo>
                      <a:pt x="202" y="135"/>
                    </a:lnTo>
                    <a:lnTo>
                      <a:pt x="191" y="148"/>
                    </a:lnTo>
                    <a:lnTo>
                      <a:pt x="181" y="160"/>
                    </a:lnTo>
                    <a:lnTo>
                      <a:pt x="171" y="174"/>
                    </a:lnTo>
                    <a:lnTo>
                      <a:pt x="163" y="188"/>
                    </a:lnTo>
                    <a:lnTo>
                      <a:pt x="155" y="203"/>
                    </a:lnTo>
                    <a:lnTo>
                      <a:pt x="148" y="218"/>
                    </a:lnTo>
                    <a:lnTo>
                      <a:pt x="140" y="233"/>
                    </a:lnTo>
                    <a:lnTo>
                      <a:pt x="135" y="248"/>
                    </a:lnTo>
                    <a:lnTo>
                      <a:pt x="130" y="263"/>
                    </a:lnTo>
                    <a:lnTo>
                      <a:pt x="124" y="280"/>
                    </a:lnTo>
                    <a:lnTo>
                      <a:pt x="121" y="296"/>
                    </a:lnTo>
                    <a:lnTo>
                      <a:pt x="118" y="312"/>
                    </a:lnTo>
                    <a:lnTo>
                      <a:pt x="115" y="328"/>
                    </a:lnTo>
                    <a:lnTo>
                      <a:pt x="113" y="345"/>
                    </a:lnTo>
                    <a:lnTo>
                      <a:pt x="111" y="361"/>
                    </a:lnTo>
                    <a:lnTo>
                      <a:pt x="111" y="378"/>
                    </a:lnTo>
                    <a:lnTo>
                      <a:pt x="28" y="253"/>
                    </a:lnTo>
                    <a:lnTo>
                      <a:pt x="26" y="251"/>
                    </a:lnTo>
                    <a:lnTo>
                      <a:pt x="23" y="248"/>
                    </a:lnTo>
                    <a:lnTo>
                      <a:pt x="20" y="247"/>
                    </a:lnTo>
                    <a:lnTo>
                      <a:pt x="18" y="246"/>
                    </a:lnTo>
                    <a:lnTo>
                      <a:pt x="15" y="246"/>
                    </a:lnTo>
                    <a:lnTo>
                      <a:pt x="12" y="246"/>
                    </a:lnTo>
                    <a:lnTo>
                      <a:pt x="10" y="247"/>
                    </a:lnTo>
                    <a:lnTo>
                      <a:pt x="6" y="248"/>
                    </a:lnTo>
                    <a:lnTo>
                      <a:pt x="4" y="251"/>
                    </a:lnTo>
                    <a:lnTo>
                      <a:pt x="2" y="253"/>
                    </a:lnTo>
                    <a:lnTo>
                      <a:pt x="1" y="255"/>
                    </a:lnTo>
                    <a:lnTo>
                      <a:pt x="0" y="258"/>
                    </a:lnTo>
                    <a:lnTo>
                      <a:pt x="0" y="261"/>
                    </a:lnTo>
                    <a:lnTo>
                      <a:pt x="0" y="263"/>
                    </a:lnTo>
                    <a:lnTo>
                      <a:pt x="1" y="267"/>
                    </a:lnTo>
                    <a:lnTo>
                      <a:pt x="2" y="270"/>
                    </a:lnTo>
                    <a:lnTo>
                      <a:pt x="116" y="439"/>
                    </a:lnTo>
                    <a:lnTo>
                      <a:pt x="117" y="442"/>
                    </a:lnTo>
                    <a:lnTo>
                      <a:pt x="119" y="443"/>
                    </a:lnTo>
                    <a:lnTo>
                      <a:pt x="119" y="444"/>
                    </a:lnTo>
                    <a:lnTo>
                      <a:pt x="120" y="445"/>
                    </a:lnTo>
                    <a:lnTo>
                      <a:pt x="122" y="445"/>
                    </a:lnTo>
                    <a:lnTo>
                      <a:pt x="123" y="446"/>
                    </a:lnTo>
                    <a:lnTo>
                      <a:pt x="124" y="446"/>
                    </a:lnTo>
                    <a:lnTo>
                      <a:pt x="126" y="447"/>
                    </a:lnTo>
                    <a:lnTo>
                      <a:pt x="128" y="447"/>
                    </a:lnTo>
                    <a:lnTo>
                      <a:pt x="128" y="447"/>
                    </a:lnTo>
                    <a:lnTo>
                      <a:pt x="129" y="447"/>
                    </a:lnTo>
                    <a:lnTo>
                      <a:pt x="129" y="447"/>
                    </a:lnTo>
                    <a:lnTo>
                      <a:pt x="130" y="447"/>
                    </a:lnTo>
                    <a:lnTo>
                      <a:pt x="130" y="447"/>
                    </a:lnTo>
                    <a:lnTo>
                      <a:pt x="130" y="447"/>
                    </a:lnTo>
                    <a:lnTo>
                      <a:pt x="131" y="447"/>
                    </a:lnTo>
                    <a:lnTo>
                      <a:pt x="132" y="447"/>
                    </a:lnTo>
                    <a:lnTo>
                      <a:pt x="134" y="446"/>
                    </a:lnTo>
                    <a:lnTo>
                      <a:pt x="134" y="446"/>
                    </a:lnTo>
                    <a:lnTo>
                      <a:pt x="135" y="446"/>
                    </a:lnTo>
                    <a:lnTo>
                      <a:pt x="138" y="444"/>
                    </a:lnTo>
                    <a:lnTo>
                      <a:pt x="140" y="442"/>
                    </a:lnTo>
                    <a:lnTo>
                      <a:pt x="140" y="442"/>
                    </a:lnTo>
                    <a:lnTo>
                      <a:pt x="140" y="442"/>
                    </a:lnTo>
                    <a:lnTo>
                      <a:pt x="141" y="442"/>
                    </a:lnTo>
                    <a:lnTo>
                      <a:pt x="273" y="290"/>
                    </a:lnTo>
                    <a:lnTo>
                      <a:pt x="276" y="285"/>
                    </a:lnTo>
                    <a:lnTo>
                      <a:pt x="277" y="280"/>
                    </a:lnTo>
                    <a:lnTo>
                      <a:pt x="277" y="276"/>
                    </a:lnTo>
                    <a:lnTo>
                      <a:pt x="276" y="274"/>
                    </a:lnTo>
                    <a:lnTo>
                      <a:pt x="273" y="272"/>
                    </a:lnTo>
                    <a:lnTo>
                      <a:pt x="271" y="270"/>
                    </a:lnTo>
                    <a:lnTo>
                      <a:pt x="269" y="268"/>
                    </a:lnTo>
                    <a:lnTo>
                      <a:pt x="266" y="267"/>
                    </a:lnTo>
                    <a:lnTo>
                      <a:pt x="264" y="266"/>
                    </a:lnTo>
                    <a:lnTo>
                      <a:pt x="261" y="266"/>
                    </a:lnTo>
                    <a:lnTo>
                      <a:pt x="257" y="266"/>
                    </a:lnTo>
                    <a:lnTo>
                      <a:pt x="255" y="267"/>
                    </a:lnTo>
                    <a:lnTo>
                      <a:pt x="252" y="268"/>
                    </a:lnTo>
                    <a:lnTo>
                      <a:pt x="250" y="270"/>
                    </a:lnTo>
                    <a:lnTo>
                      <a:pt x="141" y="394"/>
                    </a:lnTo>
                    <a:lnTo>
                      <a:pt x="141" y="378"/>
                    </a:lnTo>
                    <a:lnTo>
                      <a:pt x="141" y="361"/>
                    </a:lnTo>
                    <a:lnTo>
                      <a:pt x="143" y="345"/>
                    </a:lnTo>
                    <a:lnTo>
                      <a:pt x="145" y="329"/>
                    </a:lnTo>
                    <a:lnTo>
                      <a:pt x="148" y="313"/>
                    </a:lnTo>
                    <a:lnTo>
                      <a:pt x="151" y="298"/>
                    </a:lnTo>
                    <a:lnTo>
                      <a:pt x="155" y="282"/>
                    </a:lnTo>
                    <a:lnTo>
                      <a:pt x="161" y="267"/>
                    </a:lnTo>
                    <a:lnTo>
                      <a:pt x="166" y="252"/>
                    </a:lnTo>
                    <a:lnTo>
                      <a:pt x="173" y="237"/>
                    </a:lnTo>
                    <a:lnTo>
                      <a:pt x="179" y="222"/>
                    </a:lnTo>
                    <a:lnTo>
                      <a:pt x="188" y="208"/>
                    </a:lnTo>
                    <a:lnTo>
                      <a:pt x="195" y="194"/>
                    </a:lnTo>
                    <a:lnTo>
                      <a:pt x="205" y="180"/>
                    </a:lnTo>
                    <a:lnTo>
                      <a:pt x="214" y="167"/>
                    </a:lnTo>
                    <a:lnTo>
                      <a:pt x="225" y="154"/>
                    </a:lnTo>
                    <a:lnTo>
                      <a:pt x="237" y="140"/>
                    </a:lnTo>
                    <a:lnTo>
                      <a:pt x="250" y="127"/>
                    </a:lnTo>
                    <a:lnTo>
                      <a:pt x="264" y="114"/>
                    </a:lnTo>
                    <a:lnTo>
                      <a:pt x="278" y="104"/>
                    </a:lnTo>
                    <a:lnTo>
                      <a:pt x="293" y="93"/>
                    </a:lnTo>
                    <a:lnTo>
                      <a:pt x="308" y="82"/>
                    </a:lnTo>
                    <a:lnTo>
                      <a:pt x="323" y="74"/>
                    </a:lnTo>
                    <a:lnTo>
                      <a:pt x="339" y="65"/>
                    </a:lnTo>
                    <a:lnTo>
                      <a:pt x="355" y="58"/>
                    </a:lnTo>
                    <a:lnTo>
                      <a:pt x="372" y="51"/>
                    </a:lnTo>
                    <a:lnTo>
                      <a:pt x="388" y="45"/>
                    </a:lnTo>
                    <a:lnTo>
                      <a:pt x="405" y="40"/>
                    </a:lnTo>
                    <a:lnTo>
                      <a:pt x="424" y="36"/>
                    </a:lnTo>
                    <a:lnTo>
                      <a:pt x="441" y="34"/>
                    </a:lnTo>
                    <a:lnTo>
                      <a:pt x="459" y="32"/>
                    </a:lnTo>
                    <a:lnTo>
                      <a:pt x="476" y="31"/>
                    </a:lnTo>
                    <a:lnTo>
                      <a:pt x="494" y="30"/>
                    </a:lnTo>
                    <a:lnTo>
                      <a:pt x="511" y="31"/>
                    </a:lnTo>
                    <a:lnTo>
                      <a:pt x="528" y="32"/>
                    </a:lnTo>
                    <a:lnTo>
                      <a:pt x="545" y="34"/>
                    </a:lnTo>
                    <a:lnTo>
                      <a:pt x="562" y="37"/>
                    </a:lnTo>
                    <a:lnTo>
                      <a:pt x="578" y="40"/>
                    </a:lnTo>
                    <a:lnTo>
                      <a:pt x="594" y="46"/>
                    </a:lnTo>
                    <a:lnTo>
                      <a:pt x="610" y="51"/>
                    </a:lnTo>
                    <a:lnTo>
                      <a:pt x="625" y="58"/>
                    </a:lnTo>
                    <a:lnTo>
                      <a:pt x="640" y="64"/>
                    </a:lnTo>
                    <a:lnTo>
                      <a:pt x="655" y="71"/>
                    </a:lnTo>
                    <a:lnTo>
                      <a:pt x="670" y="80"/>
                    </a:lnTo>
                    <a:lnTo>
                      <a:pt x="684" y="90"/>
                    </a:lnTo>
                    <a:lnTo>
                      <a:pt x="698" y="100"/>
                    </a:lnTo>
                    <a:lnTo>
                      <a:pt x="712" y="111"/>
                    </a:lnTo>
                    <a:lnTo>
                      <a:pt x="725" y="122"/>
                    </a:lnTo>
                    <a:lnTo>
                      <a:pt x="737" y="135"/>
                    </a:lnTo>
                    <a:lnTo>
                      <a:pt x="749" y="147"/>
                    </a:lnTo>
                    <a:lnTo>
                      <a:pt x="759" y="159"/>
                    </a:lnTo>
                    <a:lnTo>
                      <a:pt x="770" y="173"/>
                    </a:lnTo>
                    <a:lnTo>
                      <a:pt x="780" y="187"/>
                    </a:lnTo>
                    <a:lnTo>
                      <a:pt x="788" y="201"/>
                    </a:lnTo>
                    <a:lnTo>
                      <a:pt x="797" y="216"/>
                    </a:lnTo>
                    <a:lnTo>
                      <a:pt x="803" y="231"/>
                    </a:lnTo>
                    <a:lnTo>
                      <a:pt x="811" y="246"/>
                    </a:lnTo>
                    <a:lnTo>
                      <a:pt x="816" y="262"/>
                    </a:lnTo>
                    <a:lnTo>
                      <a:pt x="821" y="278"/>
                    </a:lnTo>
                    <a:lnTo>
                      <a:pt x="826" y="295"/>
                    </a:lnTo>
                    <a:lnTo>
                      <a:pt x="829" y="312"/>
                    </a:lnTo>
                    <a:lnTo>
                      <a:pt x="832" y="329"/>
                    </a:lnTo>
                    <a:lnTo>
                      <a:pt x="833" y="346"/>
                    </a:lnTo>
                    <a:lnTo>
                      <a:pt x="834" y="363"/>
                    </a:lnTo>
                    <a:lnTo>
                      <a:pt x="834" y="380"/>
                    </a:lnTo>
                    <a:lnTo>
                      <a:pt x="834" y="398"/>
                    </a:lnTo>
                    <a:lnTo>
                      <a:pt x="833" y="414"/>
                    </a:lnTo>
                    <a:lnTo>
                      <a:pt x="830" y="431"/>
                    </a:lnTo>
                    <a:lnTo>
                      <a:pt x="828" y="447"/>
                    </a:lnTo>
                    <a:lnTo>
                      <a:pt x="824" y="464"/>
                    </a:lnTo>
                    <a:lnTo>
                      <a:pt x="819" y="480"/>
                    </a:lnTo>
                    <a:lnTo>
                      <a:pt x="814" y="495"/>
                    </a:lnTo>
                    <a:lnTo>
                      <a:pt x="807" y="511"/>
                    </a:lnTo>
                    <a:lnTo>
                      <a:pt x="800" y="526"/>
                    </a:lnTo>
                    <a:lnTo>
                      <a:pt x="792" y="541"/>
                    </a:lnTo>
                    <a:lnTo>
                      <a:pt x="784" y="555"/>
                    </a:lnTo>
                    <a:lnTo>
                      <a:pt x="774" y="570"/>
                    </a:lnTo>
                    <a:lnTo>
                      <a:pt x="765" y="584"/>
                    </a:lnTo>
                    <a:lnTo>
                      <a:pt x="754" y="597"/>
                    </a:lnTo>
                    <a:lnTo>
                      <a:pt x="742" y="610"/>
                    </a:lnTo>
                    <a:lnTo>
                      <a:pt x="730" y="623"/>
                    </a:lnTo>
                    <a:lnTo>
                      <a:pt x="717" y="633"/>
                    </a:lnTo>
                    <a:lnTo>
                      <a:pt x="705" y="645"/>
                    </a:lnTo>
                    <a:lnTo>
                      <a:pt x="692" y="655"/>
                    </a:lnTo>
                    <a:lnTo>
                      <a:pt x="678" y="665"/>
                    </a:lnTo>
                    <a:lnTo>
                      <a:pt x="663" y="673"/>
                    </a:lnTo>
                    <a:lnTo>
                      <a:pt x="649" y="682"/>
                    </a:lnTo>
                    <a:lnTo>
                      <a:pt x="634" y="689"/>
                    </a:lnTo>
                    <a:lnTo>
                      <a:pt x="618" y="696"/>
                    </a:lnTo>
                    <a:lnTo>
                      <a:pt x="602" y="701"/>
                    </a:lnTo>
                    <a:lnTo>
                      <a:pt x="587" y="706"/>
                    </a:lnTo>
                    <a:lnTo>
                      <a:pt x="569" y="711"/>
                    </a:lnTo>
                    <a:lnTo>
                      <a:pt x="553" y="714"/>
                    </a:lnTo>
                    <a:lnTo>
                      <a:pt x="536" y="717"/>
                    </a:lnTo>
                    <a:lnTo>
                      <a:pt x="519" y="719"/>
                    </a:lnTo>
                    <a:lnTo>
                      <a:pt x="502" y="719"/>
                    </a:lnTo>
                    <a:lnTo>
                      <a:pt x="496" y="721"/>
                    </a:lnTo>
                    <a:lnTo>
                      <a:pt x="491" y="726"/>
                    </a:lnTo>
                    <a:lnTo>
                      <a:pt x="490" y="728"/>
                    </a:lnTo>
                    <a:lnTo>
                      <a:pt x="489" y="730"/>
                    </a:lnTo>
                    <a:lnTo>
                      <a:pt x="488" y="733"/>
                    </a:lnTo>
                    <a:lnTo>
                      <a:pt x="488" y="736"/>
                    </a:lnTo>
                    <a:lnTo>
                      <a:pt x="488" y="739"/>
                    </a:lnTo>
                    <a:lnTo>
                      <a:pt x="489" y="742"/>
                    </a:lnTo>
                    <a:lnTo>
                      <a:pt x="490" y="744"/>
                    </a:lnTo>
                    <a:lnTo>
                      <a:pt x="492" y="746"/>
                    </a:lnTo>
                    <a:lnTo>
                      <a:pt x="496" y="749"/>
                    </a:lnTo>
                    <a:lnTo>
                      <a:pt x="503" y="750"/>
                    </a:lnTo>
                    <a:lnTo>
                      <a:pt x="503" y="750"/>
                    </a:lnTo>
                    <a:lnTo>
                      <a:pt x="503" y="750"/>
                    </a:lnTo>
                    <a:lnTo>
                      <a:pt x="522" y="749"/>
                    </a:lnTo>
                    <a:lnTo>
                      <a:pt x="540" y="747"/>
                    </a:lnTo>
                    <a:lnTo>
                      <a:pt x="559" y="744"/>
                    </a:lnTo>
                    <a:lnTo>
                      <a:pt x="577" y="741"/>
                    </a:lnTo>
                    <a:lnTo>
                      <a:pt x="594" y="735"/>
                    </a:lnTo>
                    <a:lnTo>
                      <a:pt x="612" y="730"/>
                    </a:lnTo>
                    <a:lnTo>
                      <a:pt x="629" y="725"/>
                    </a:lnTo>
                    <a:lnTo>
                      <a:pt x="646" y="717"/>
                    </a:lnTo>
                    <a:lnTo>
                      <a:pt x="663" y="709"/>
                    </a:lnTo>
                    <a:lnTo>
                      <a:pt x="679" y="700"/>
                    </a:lnTo>
                    <a:lnTo>
                      <a:pt x="694" y="690"/>
                    </a:lnTo>
                    <a:lnTo>
                      <a:pt x="709" y="681"/>
                    </a:lnTo>
                    <a:lnTo>
                      <a:pt x="724" y="669"/>
                    </a:lnTo>
                    <a:lnTo>
                      <a:pt x="738" y="657"/>
                    </a:lnTo>
                    <a:lnTo>
                      <a:pt x="752" y="644"/>
                    </a:lnTo>
                    <a:lnTo>
                      <a:pt x="765" y="631"/>
                    </a:lnTo>
                    <a:lnTo>
                      <a:pt x="777" y="617"/>
                    </a:lnTo>
                    <a:lnTo>
                      <a:pt x="788" y="602"/>
                    </a:lnTo>
                    <a:lnTo>
                      <a:pt x="800" y="587"/>
                    </a:lnTo>
                    <a:lnTo>
                      <a:pt x="810" y="571"/>
                    </a:lnTo>
                    <a:lnTo>
                      <a:pt x="819" y="556"/>
                    </a:lnTo>
                    <a:lnTo>
                      <a:pt x="827" y="539"/>
                    </a:lnTo>
                    <a:lnTo>
                      <a:pt x="835" y="523"/>
                    </a:lnTo>
                    <a:lnTo>
                      <a:pt x="842" y="506"/>
                    </a:lnTo>
                    <a:lnTo>
                      <a:pt x="847" y="489"/>
                    </a:lnTo>
                    <a:lnTo>
                      <a:pt x="853" y="472"/>
                    </a:lnTo>
                    <a:lnTo>
                      <a:pt x="857" y="453"/>
                    </a:lnTo>
                    <a:lnTo>
                      <a:pt x="860" y="435"/>
                    </a:lnTo>
                    <a:lnTo>
                      <a:pt x="862" y="417"/>
                    </a:lnTo>
                    <a:lnTo>
                      <a:pt x="864" y="399"/>
                    </a:lnTo>
                    <a:lnTo>
                      <a:pt x="865" y="380"/>
                    </a:lnTo>
                    <a:lnTo>
                      <a:pt x="864" y="36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45974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F059972-5936-4AC7-9D49-2C01126ED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8" y="1216329"/>
                <a:ext cx="146175" cy="213672"/>
              </a:xfrm>
              <a:custGeom>
                <a:avLst/>
                <a:gdLst>
                  <a:gd name="T0" fmla="*/ 15 w 219"/>
                  <a:gd name="T1" fmla="*/ 0 h 239"/>
                  <a:gd name="T2" fmla="*/ 12 w 219"/>
                  <a:gd name="T3" fmla="*/ 0 h 239"/>
                  <a:gd name="T4" fmla="*/ 9 w 219"/>
                  <a:gd name="T5" fmla="*/ 1 h 239"/>
                  <a:gd name="T6" fmla="*/ 6 w 219"/>
                  <a:gd name="T7" fmla="*/ 2 h 239"/>
                  <a:gd name="T8" fmla="*/ 4 w 219"/>
                  <a:gd name="T9" fmla="*/ 4 h 239"/>
                  <a:gd name="T10" fmla="*/ 2 w 219"/>
                  <a:gd name="T11" fmla="*/ 7 h 239"/>
                  <a:gd name="T12" fmla="*/ 1 w 219"/>
                  <a:gd name="T13" fmla="*/ 10 h 239"/>
                  <a:gd name="T14" fmla="*/ 0 w 219"/>
                  <a:gd name="T15" fmla="*/ 12 h 239"/>
                  <a:gd name="T16" fmla="*/ 0 w 219"/>
                  <a:gd name="T17" fmla="*/ 15 h 239"/>
                  <a:gd name="T18" fmla="*/ 0 w 219"/>
                  <a:gd name="T19" fmla="*/ 239 h 239"/>
                  <a:gd name="T20" fmla="*/ 204 w 219"/>
                  <a:gd name="T21" fmla="*/ 239 h 239"/>
                  <a:gd name="T22" fmla="*/ 207 w 219"/>
                  <a:gd name="T23" fmla="*/ 239 h 239"/>
                  <a:gd name="T24" fmla="*/ 210 w 219"/>
                  <a:gd name="T25" fmla="*/ 238 h 239"/>
                  <a:gd name="T26" fmla="*/ 212 w 219"/>
                  <a:gd name="T27" fmla="*/ 237 h 239"/>
                  <a:gd name="T28" fmla="*/ 215 w 219"/>
                  <a:gd name="T29" fmla="*/ 235 h 239"/>
                  <a:gd name="T30" fmla="*/ 217 w 219"/>
                  <a:gd name="T31" fmla="*/ 233 h 239"/>
                  <a:gd name="T32" fmla="*/ 218 w 219"/>
                  <a:gd name="T33" fmla="*/ 231 h 239"/>
                  <a:gd name="T34" fmla="*/ 219 w 219"/>
                  <a:gd name="T35" fmla="*/ 228 h 239"/>
                  <a:gd name="T36" fmla="*/ 219 w 219"/>
                  <a:gd name="T37" fmla="*/ 224 h 239"/>
                  <a:gd name="T38" fmla="*/ 219 w 219"/>
                  <a:gd name="T39" fmla="*/ 222 h 239"/>
                  <a:gd name="T40" fmla="*/ 218 w 219"/>
                  <a:gd name="T41" fmla="*/ 219 h 239"/>
                  <a:gd name="T42" fmla="*/ 217 w 219"/>
                  <a:gd name="T43" fmla="*/ 217 h 239"/>
                  <a:gd name="T44" fmla="*/ 215 w 219"/>
                  <a:gd name="T45" fmla="*/ 215 h 239"/>
                  <a:gd name="T46" fmla="*/ 212 w 219"/>
                  <a:gd name="T47" fmla="*/ 213 h 239"/>
                  <a:gd name="T48" fmla="*/ 210 w 219"/>
                  <a:gd name="T49" fmla="*/ 211 h 239"/>
                  <a:gd name="T50" fmla="*/ 207 w 219"/>
                  <a:gd name="T51" fmla="*/ 210 h 239"/>
                  <a:gd name="T52" fmla="*/ 204 w 219"/>
                  <a:gd name="T53" fmla="*/ 209 h 239"/>
                  <a:gd name="T54" fmla="*/ 30 w 219"/>
                  <a:gd name="T55" fmla="*/ 209 h 239"/>
                  <a:gd name="T56" fmla="*/ 30 w 219"/>
                  <a:gd name="T57" fmla="*/ 15 h 239"/>
                  <a:gd name="T58" fmla="*/ 30 w 219"/>
                  <a:gd name="T59" fmla="*/ 12 h 239"/>
                  <a:gd name="T60" fmla="*/ 29 w 219"/>
                  <a:gd name="T61" fmla="*/ 9 h 239"/>
                  <a:gd name="T62" fmla="*/ 28 w 219"/>
                  <a:gd name="T63" fmla="*/ 7 h 239"/>
                  <a:gd name="T64" fmla="*/ 26 w 219"/>
                  <a:gd name="T65" fmla="*/ 4 h 239"/>
                  <a:gd name="T66" fmla="*/ 24 w 219"/>
                  <a:gd name="T67" fmla="*/ 2 h 239"/>
                  <a:gd name="T68" fmla="*/ 20 w 219"/>
                  <a:gd name="T69" fmla="*/ 1 h 239"/>
                  <a:gd name="T70" fmla="*/ 18 w 219"/>
                  <a:gd name="T71" fmla="*/ 0 h 239"/>
                  <a:gd name="T72" fmla="*/ 15 w 219"/>
                  <a:gd name="T7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39">
                    <a:moveTo>
                      <a:pt x="15" y="0"/>
                    </a:move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39"/>
                    </a:lnTo>
                    <a:lnTo>
                      <a:pt x="204" y="239"/>
                    </a:lnTo>
                    <a:lnTo>
                      <a:pt x="207" y="239"/>
                    </a:lnTo>
                    <a:lnTo>
                      <a:pt x="210" y="238"/>
                    </a:lnTo>
                    <a:lnTo>
                      <a:pt x="212" y="237"/>
                    </a:lnTo>
                    <a:lnTo>
                      <a:pt x="215" y="235"/>
                    </a:lnTo>
                    <a:lnTo>
                      <a:pt x="217" y="233"/>
                    </a:lnTo>
                    <a:lnTo>
                      <a:pt x="218" y="231"/>
                    </a:lnTo>
                    <a:lnTo>
                      <a:pt x="219" y="228"/>
                    </a:lnTo>
                    <a:lnTo>
                      <a:pt x="219" y="224"/>
                    </a:lnTo>
                    <a:lnTo>
                      <a:pt x="219" y="222"/>
                    </a:lnTo>
                    <a:lnTo>
                      <a:pt x="218" y="219"/>
                    </a:lnTo>
                    <a:lnTo>
                      <a:pt x="217" y="217"/>
                    </a:lnTo>
                    <a:lnTo>
                      <a:pt x="215" y="215"/>
                    </a:lnTo>
                    <a:lnTo>
                      <a:pt x="212" y="213"/>
                    </a:lnTo>
                    <a:lnTo>
                      <a:pt x="210" y="211"/>
                    </a:lnTo>
                    <a:lnTo>
                      <a:pt x="207" y="210"/>
                    </a:lnTo>
                    <a:lnTo>
                      <a:pt x="204" y="209"/>
                    </a:lnTo>
                    <a:lnTo>
                      <a:pt x="30" y="209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7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45974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040E5FE7-FDB2-4E08-8B44-9068273D4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7444" y="1751431"/>
              <a:ext cx="346098" cy="508957"/>
            </a:xfrm>
            <a:custGeom>
              <a:avLst/>
              <a:gdLst>
                <a:gd name="T0" fmla="*/ 119 w 184"/>
                <a:gd name="T1" fmla="*/ 1 h 240"/>
                <a:gd name="T2" fmla="*/ 4 w 184"/>
                <a:gd name="T3" fmla="*/ 0 h 240"/>
                <a:gd name="T4" fmla="*/ 0 w 184"/>
                <a:gd name="T5" fmla="*/ 236 h 240"/>
                <a:gd name="T6" fmla="*/ 180 w 184"/>
                <a:gd name="T7" fmla="*/ 240 h 240"/>
                <a:gd name="T8" fmla="*/ 184 w 184"/>
                <a:gd name="T9" fmla="*/ 68 h 240"/>
                <a:gd name="T10" fmla="*/ 90 w 184"/>
                <a:gd name="T11" fmla="*/ 173 h 240"/>
                <a:gd name="T12" fmla="*/ 62 w 184"/>
                <a:gd name="T13" fmla="*/ 200 h 240"/>
                <a:gd name="T14" fmla="*/ 44 w 184"/>
                <a:gd name="T15" fmla="*/ 183 h 240"/>
                <a:gd name="T16" fmla="*/ 50 w 184"/>
                <a:gd name="T17" fmla="*/ 178 h 240"/>
                <a:gd name="T18" fmla="*/ 84 w 184"/>
                <a:gd name="T19" fmla="*/ 168 h 240"/>
                <a:gd name="T20" fmla="*/ 90 w 184"/>
                <a:gd name="T21" fmla="*/ 173 h 240"/>
                <a:gd name="T22" fmla="*/ 65 w 184"/>
                <a:gd name="T23" fmla="*/ 153 h 240"/>
                <a:gd name="T24" fmla="*/ 59 w 184"/>
                <a:gd name="T25" fmla="*/ 153 h 240"/>
                <a:gd name="T26" fmla="*/ 44 w 184"/>
                <a:gd name="T27" fmla="*/ 132 h 240"/>
                <a:gd name="T28" fmla="*/ 62 w 184"/>
                <a:gd name="T29" fmla="*/ 145 h 240"/>
                <a:gd name="T30" fmla="*/ 90 w 184"/>
                <a:gd name="T31" fmla="*/ 122 h 240"/>
                <a:gd name="T32" fmla="*/ 90 w 184"/>
                <a:gd name="T33" fmla="*/ 82 h 240"/>
                <a:gd name="T34" fmla="*/ 62 w 184"/>
                <a:gd name="T35" fmla="*/ 109 h 240"/>
                <a:gd name="T36" fmla="*/ 44 w 184"/>
                <a:gd name="T37" fmla="*/ 93 h 240"/>
                <a:gd name="T38" fmla="*/ 50 w 184"/>
                <a:gd name="T39" fmla="*/ 87 h 240"/>
                <a:gd name="T40" fmla="*/ 84 w 184"/>
                <a:gd name="T41" fmla="*/ 77 h 240"/>
                <a:gd name="T42" fmla="*/ 90 w 184"/>
                <a:gd name="T43" fmla="*/ 82 h 240"/>
                <a:gd name="T44" fmla="*/ 107 w 184"/>
                <a:gd name="T45" fmla="*/ 192 h 240"/>
                <a:gd name="T46" fmla="*/ 107 w 184"/>
                <a:gd name="T47" fmla="*/ 184 h 240"/>
                <a:gd name="T48" fmla="*/ 152 w 184"/>
                <a:gd name="T49" fmla="*/ 188 h 240"/>
                <a:gd name="T50" fmla="*/ 148 w 184"/>
                <a:gd name="T51" fmla="*/ 144 h 240"/>
                <a:gd name="T52" fmla="*/ 103 w 184"/>
                <a:gd name="T53" fmla="*/ 140 h 240"/>
                <a:gd name="T54" fmla="*/ 148 w 184"/>
                <a:gd name="T55" fmla="*/ 136 h 240"/>
                <a:gd name="T56" fmla="*/ 148 w 184"/>
                <a:gd name="T57" fmla="*/ 144 h 240"/>
                <a:gd name="T58" fmla="*/ 107 w 184"/>
                <a:gd name="T59" fmla="*/ 104 h 240"/>
                <a:gd name="T60" fmla="*/ 107 w 184"/>
                <a:gd name="T61" fmla="*/ 96 h 240"/>
                <a:gd name="T62" fmla="*/ 152 w 184"/>
                <a:gd name="T63" fmla="*/ 100 h 240"/>
                <a:gd name="T64" fmla="*/ 116 w 184"/>
                <a:gd name="T65" fmla="*/ 68 h 240"/>
                <a:gd name="T66" fmla="*/ 180 w 184"/>
                <a:gd name="T67" fmla="*/ 6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40">
                  <a:moveTo>
                    <a:pt x="183" y="65"/>
                  </a:moveTo>
                  <a:cubicBezTo>
                    <a:pt x="119" y="1"/>
                    <a:pt x="119" y="1"/>
                    <a:pt x="119" y="1"/>
                  </a:cubicBezTo>
                  <a:cubicBezTo>
                    <a:pt x="118" y="0"/>
                    <a:pt x="117" y="0"/>
                    <a:pt x="1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8"/>
                    <a:pt x="2" y="240"/>
                    <a:pt x="4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82" y="240"/>
                    <a:pt x="184" y="238"/>
                    <a:pt x="184" y="236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7"/>
                    <a:pt x="184" y="66"/>
                    <a:pt x="183" y="65"/>
                  </a:cubicBezTo>
                  <a:close/>
                  <a:moveTo>
                    <a:pt x="90" y="173"/>
                  </a:moveTo>
                  <a:cubicBezTo>
                    <a:pt x="65" y="198"/>
                    <a:pt x="65" y="198"/>
                    <a:pt x="65" y="198"/>
                  </a:cubicBezTo>
                  <a:cubicBezTo>
                    <a:pt x="64" y="199"/>
                    <a:pt x="63" y="200"/>
                    <a:pt x="62" y="200"/>
                  </a:cubicBezTo>
                  <a:cubicBezTo>
                    <a:pt x="61" y="200"/>
                    <a:pt x="60" y="199"/>
                    <a:pt x="59" y="198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2" y="182"/>
                    <a:pt x="42" y="179"/>
                    <a:pt x="44" y="178"/>
                  </a:cubicBezTo>
                  <a:cubicBezTo>
                    <a:pt x="46" y="176"/>
                    <a:pt x="48" y="176"/>
                    <a:pt x="50" y="178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66"/>
                    <a:pt x="88" y="166"/>
                    <a:pt x="90" y="168"/>
                  </a:cubicBezTo>
                  <a:cubicBezTo>
                    <a:pt x="92" y="169"/>
                    <a:pt x="92" y="172"/>
                    <a:pt x="90" y="173"/>
                  </a:cubicBezTo>
                  <a:close/>
                  <a:moveTo>
                    <a:pt x="90" y="128"/>
                  </a:moveTo>
                  <a:cubicBezTo>
                    <a:pt x="65" y="153"/>
                    <a:pt x="65" y="153"/>
                    <a:pt x="65" y="153"/>
                  </a:cubicBezTo>
                  <a:cubicBezTo>
                    <a:pt x="64" y="154"/>
                    <a:pt x="63" y="154"/>
                    <a:pt x="62" y="154"/>
                  </a:cubicBezTo>
                  <a:cubicBezTo>
                    <a:pt x="61" y="154"/>
                    <a:pt x="60" y="154"/>
                    <a:pt x="59" y="153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2" y="136"/>
                    <a:pt x="42" y="134"/>
                    <a:pt x="44" y="132"/>
                  </a:cubicBezTo>
                  <a:cubicBezTo>
                    <a:pt x="46" y="131"/>
                    <a:pt x="48" y="131"/>
                    <a:pt x="50" y="132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6" y="121"/>
                    <a:pt x="88" y="121"/>
                    <a:pt x="90" y="122"/>
                  </a:cubicBezTo>
                  <a:cubicBezTo>
                    <a:pt x="92" y="124"/>
                    <a:pt x="92" y="126"/>
                    <a:pt x="90" y="128"/>
                  </a:cubicBezTo>
                  <a:close/>
                  <a:moveTo>
                    <a:pt x="90" y="82"/>
                  </a:moveTo>
                  <a:cubicBezTo>
                    <a:pt x="65" y="108"/>
                    <a:pt x="65" y="108"/>
                    <a:pt x="65" y="108"/>
                  </a:cubicBezTo>
                  <a:cubicBezTo>
                    <a:pt x="64" y="108"/>
                    <a:pt x="63" y="109"/>
                    <a:pt x="62" y="109"/>
                  </a:cubicBezTo>
                  <a:cubicBezTo>
                    <a:pt x="61" y="109"/>
                    <a:pt x="60" y="108"/>
                    <a:pt x="59" y="108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2" y="91"/>
                    <a:pt x="42" y="88"/>
                    <a:pt x="44" y="87"/>
                  </a:cubicBezTo>
                  <a:cubicBezTo>
                    <a:pt x="46" y="85"/>
                    <a:pt x="48" y="85"/>
                    <a:pt x="50" y="87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6" y="75"/>
                    <a:pt x="88" y="75"/>
                    <a:pt x="90" y="77"/>
                  </a:cubicBezTo>
                  <a:cubicBezTo>
                    <a:pt x="92" y="78"/>
                    <a:pt x="92" y="81"/>
                    <a:pt x="90" y="82"/>
                  </a:cubicBezTo>
                  <a:close/>
                  <a:moveTo>
                    <a:pt x="148" y="192"/>
                  </a:moveTo>
                  <a:cubicBezTo>
                    <a:pt x="107" y="192"/>
                    <a:pt x="107" y="192"/>
                    <a:pt x="107" y="192"/>
                  </a:cubicBezTo>
                  <a:cubicBezTo>
                    <a:pt x="105" y="192"/>
                    <a:pt x="103" y="190"/>
                    <a:pt x="103" y="188"/>
                  </a:cubicBezTo>
                  <a:cubicBezTo>
                    <a:pt x="103" y="186"/>
                    <a:pt x="105" y="184"/>
                    <a:pt x="107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50" y="184"/>
                    <a:pt x="152" y="186"/>
                    <a:pt x="152" y="188"/>
                  </a:cubicBezTo>
                  <a:cubicBezTo>
                    <a:pt x="152" y="190"/>
                    <a:pt x="150" y="192"/>
                    <a:pt x="148" y="192"/>
                  </a:cubicBezTo>
                  <a:close/>
                  <a:moveTo>
                    <a:pt x="148" y="144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5" y="144"/>
                    <a:pt x="103" y="142"/>
                    <a:pt x="103" y="140"/>
                  </a:cubicBezTo>
                  <a:cubicBezTo>
                    <a:pt x="103" y="138"/>
                    <a:pt x="105" y="136"/>
                    <a:pt x="107" y="136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50" y="136"/>
                    <a:pt x="152" y="138"/>
                    <a:pt x="152" y="140"/>
                  </a:cubicBezTo>
                  <a:cubicBezTo>
                    <a:pt x="152" y="142"/>
                    <a:pt x="150" y="144"/>
                    <a:pt x="148" y="144"/>
                  </a:cubicBezTo>
                  <a:close/>
                  <a:moveTo>
                    <a:pt x="148" y="104"/>
                  </a:moveTo>
                  <a:cubicBezTo>
                    <a:pt x="107" y="104"/>
                    <a:pt x="107" y="104"/>
                    <a:pt x="107" y="104"/>
                  </a:cubicBezTo>
                  <a:cubicBezTo>
                    <a:pt x="105" y="104"/>
                    <a:pt x="103" y="102"/>
                    <a:pt x="103" y="100"/>
                  </a:cubicBezTo>
                  <a:cubicBezTo>
                    <a:pt x="103" y="98"/>
                    <a:pt x="105" y="96"/>
                    <a:pt x="107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0" y="96"/>
                    <a:pt x="152" y="98"/>
                    <a:pt x="152" y="100"/>
                  </a:cubicBezTo>
                  <a:cubicBezTo>
                    <a:pt x="152" y="102"/>
                    <a:pt x="150" y="104"/>
                    <a:pt x="148" y="104"/>
                  </a:cubicBezTo>
                  <a:close/>
                  <a:moveTo>
                    <a:pt x="116" y="68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80" y="68"/>
                    <a:pt x="180" y="68"/>
                    <a:pt x="180" y="68"/>
                  </a:cubicBezTo>
                  <a:lnTo>
                    <a:pt x="116" y="6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45974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5" name="Chevron 34"/>
          <p:cNvSpPr/>
          <p:nvPr/>
        </p:nvSpPr>
        <p:spPr>
          <a:xfrm rot="5400000">
            <a:off x="6412776" y="922350"/>
            <a:ext cx="1964982" cy="2240166"/>
          </a:xfrm>
          <a:prstGeom prst="chevron">
            <a:avLst>
              <a:gd name="adj" fmla="val 1715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5974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10" y="1787765"/>
            <a:ext cx="1287067" cy="715037"/>
          </a:xfrm>
          <a:prstGeom prst="rect">
            <a:avLst/>
          </a:prstGeom>
        </p:spPr>
      </p:pic>
      <p:pic>
        <p:nvPicPr>
          <p:cNvPr id="38" name="Graphic 17">
            <a:extLst>
              <a:ext uri="{FF2B5EF4-FFF2-40B4-BE49-F238E27FC236}">
                <a16:creationId xmlns:a16="http://schemas.microsoft.com/office/drawing/2014/main" id="{E58D80FD-AB1A-4A8B-82ED-81170BE6D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45582" y="1597108"/>
            <a:ext cx="1033857" cy="966063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UNCLASSIFIED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70BC25-BDCA-45B3-975E-66E1801B81C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The Future of Personnel Security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33E60B-10B6-4E32-9457-FEB48C4A62D1}"/>
              </a:ext>
            </a:extLst>
          </p:cNvPr>
          <p:cNvSpPr txBox="1"/>
          <p:nvPr/>
        </p:nvSpPr>
        <p:spPr>
          <a:xfrm>
            <a:off x="3704208" y="3105296"/>
            <a:ext cx="14630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UPGRADING VETTING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Will offer a more seamless approach to upgrading security clearance levels as needed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4D4444-519C-4534-80BB-35543C5FC3A1}"/>
              </a:ext>
            </a:extLst>
          </p:cNvPr>
          <p:cNvSpPr txBox="1"/>
          <p:nvPr/>
        </p:nvSpPr>
        <p:spPr>
          <a:xfrm>
            <a:off x="6449360" y="3105296"/>
            <a:ext cx="146304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TRANSFER OF TRUST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Reciprocity, as we know it today, will be revamped to make for a smoother transition from one government agency to another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F79893-8968-4D12-A39A-41385A70A77E}"/>
              </a:ext>
            </a:extLst>
          </p:cNvPr>
          <p:cNvSpPr txBox="1"/>
          <p:nvPr/>
        </p:nvSpPr>
        <p:spPr>
          <a:xfrm>
            <a:off x="2331633" y="3105296"/>
            <a:ext cx="1463040" cy="2892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CONTINUOUS VETTING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9E1B"/>
              </a:solidFill>
              <a:effectLst/>
              <a:uLnTx/>
              <a:uFillTx/>
              <a:latin typeface="Calibri Light"/>
              <a:ea typeface="+mn-ea"/>
              <a:cs typeface="+mn-cs"/>
              <a:sym typeface="Wingdings 2" panose="050201020105070707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E1B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Wingdings 2" panose="05020102010507070707" pitchFamily="18" charset="2"/>
              </a:rPr>
              <a:t>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9E1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Has replace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five- and 10-year periodic reviews with ongoing, and often automated, determinations of a person’s security risk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Individual is enrolled into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CV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program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Checks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 pre-determined schedule based on risk in person and position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Initial output of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CV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Automated Records Checks sets baseline for individual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A6FEA3-6881-494A-96E8-F8D66B3AE00D}"/>
              </a:ext>
            </a:extLst>
          </p:cNvPr>
          <p:cNvSpPr txBox="1"/>
          <p:nvPr/>
        </p:nvSpPr>
        <p:spPr>
          <a:xfrm>
            <a:off x="5076783" y="3105296"/>
            <a:ext cx="14630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RE-ESTABLISHING TRUST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Re-establishment of a clearance after a lapse in continuous vetting, currently known as a “Break in Access”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EBB5D1-2B6F-4155-8DF4-A748962DFEFE}"/>
              </a:ext>
            </a:extLst>
          </p:cNvPr>
          <p:cNvSpPr txBox="1"/>
          <p:nvPr/>
        </p:nvSpPr>
        <p:spPr>
          <a:xfrm>
            <a:off x="959058" y="3105296"/>
            <a:ext cx="1463040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INITIAL VETTING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E70A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VRO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processes initial eQIP for NISP individuals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E70A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Individual is enrolled in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CV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6739114-6FF7-40A2-97F3-16F26C1BB6DA}"/>
              </a:ext>
            </a:extLst>
          </p:cNvPr>
          <p:cNvSpPr txBox="1"/>
          <p:nvPr/>
        </p:nvSpPr>
        <p:spPr>
          <a:xfrm>
            <a:off x="1072845" y="1225535"/>
            <a:ext cx="13360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77AA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Establish Trust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13DB672-D034-4D49-90DA-C5B493CAEB61}"/>
              </a:ext>
            </a:extLst>
          </p:cNvPr>
          <p:cNvSpPr txBox="1"/>
          <p:nvPr/>
        </p:nvSpPr>
        <p:spPr>
          <a:xfrm>
            <a:off x="3700289" y="1180573"/>
            <a:ext cx="13461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D3E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Maintain Trust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4CABB4-5C9C-4AEF-8585-9ED232969344}"/>
              </a:ext>
            </a:extLst>
          </p:cNvPr>
          <p:cNvSpPr txBox="1"/>
          <p:nvPr/>
        </p:nvSpPr>
        <p:spPr>
          <a:xfrm>
            <a:off x="6196778" y="1162825"/>
            <a:ext cx="16012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E324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Re-Establish Trust</a:t>
            </a:r>
          </a:p>
        </p:txBody>
      </p: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A7D5AFC3-EB38-476A-A1BD-4934AA8A5A6E}"/>
              </a:ext>
            </a:extLst>
          </p:cNvPr>
          <p:cNvGrpSpPr/>
          <p:nvPr/>
        </p:nvGrpSpPr>
        <p:grpSpPr>
          <a:xfrm>
            <a:off x="959058" y="1418582"/>
            <a:ext cx="6925927" cy="1775056"/>
            <a:chOff x="839512" y="4311431"/>
            <a:chExt cx="5723906" cy="1466988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3F5ADD33-4496-44DA-880D-9C346ADB2B45}"/>
                </a:ext>
              </a:extLst>
            </p:cNvPr>
            <p:cNvSpPr/>
            <p:nvPr/>
          </p:nvSpPr>
          <p:spPr>
            <a:xfrm rot="11969517">
              <a:off x="3017357" y="4397854"/>
              <a:ext cx="1260327" cy="1261067"/>
            </a:xfrm>
            <a:prstGeom prst="blockArc">
              <a:avLst>
                <a:gd name="adj1" fmla="val 20314449"/>
                <a:gd name="adj2" fmla="val 10800000"/>
                <a:gd name="adj3" fmla="val 1274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513145C1-B473-4ADF-A7D7-7B42CB0D3B15}"/>
                </a:ext>
              </a:extLst>
            </p:cNvPr>
            <p:cNvSpPr/>
            <p:nvPr/>
          </p:nvSpPr>
          <p:spPr>
            <a:xfrm rot="11969517">
              <a:off x="5200995" y="4405379"/>
              <a:ext cx="1260327" cy="1261067"/>
            </a:xfrm>
            <a:prstGeom prst="blockArc">
              <a:avLst>
                <a:gd name="adj1" fmla="val 20314449"/>
                <a:gd name="adj2" fmla="val 10800000"/>
                <a:gd name="adj3" fmla="val 1274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69931BE7-E619-481E-83C5-24B18F673182}"/>
                </a:ext>
              </a:extLst>
            </p:cNvPr>
            <p:cNvSpPr/>
            <p:nvPr/>
          </p:nvSpPr>
          <p:spPr>
            <a:xfrm rot="9630483" flipV="1">
              <a:off x="1943277" y="4417078"/>
              <a:ext cx="1260327" cy="1261067"/>
            </a:xfrm>
            <a:prstGeom prst="blockArc">
              <a:avLst>
                <a:gd name="adj1" fmla="val 20314449"/>
                <a:gd name="adj2" fmla="val 10800000"/>
                <a:gd name="adj3" fmla="val 1274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B9622BD9-A742-4167-B671-93CDA1407604}"/>
                </a:ext>
              </a:extLst>
            </p:cNvPr>
            <p:cNvSpPr/>
            <p:nvPr/>
          </p:nvSpPr>
          <p:spPr>
            <a:xfrm rot="9630483" flipV="1">
              <a:off x="4118025" y="4409363"/>
              <a:ext cx="1260327" cy="1261067"/>
            </a:xfrm>
            <a:prstGeom prst="blockArc">
              <a:avLst>
                <a:gd name="adj1" fmla="val 20314449"/>
                <a:gd name="adj2" fmla="val 10800000"/>
                <a:gd name="adj3" fmla="val 1274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159BF61F-B343-4022-8EB0-CD4369D0164D}"/>
                </a:ext>
              </a:extLst>
            </p:cNvPr>
            <p:cNvSpPr/>
            <p:nvPr/>
          </p:nvSpPr>
          <p:spPr>
            <a:xfrm rot="5400000">
              <a:off x="839882" y="4410085"/>
              <a:ext cx="1260327" cy="1261067"/>
            </a:xfrm>
            <a:prstGeom prst="blockArc">
              <a:avLst>
                <a:gd name="adj1" fmla="val 15713980"/>
                <a:gd name="adj2" fmla="val 10800000"/>
                <a:gd name="adj3" fmla="val 12740"/>
              </a:avLst>
            </a:prstGeom>
            <a:solidFill>
              <a:srgbClr val="7FC0D4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98FD8853-1B99-43E4-9357-94A12B1A07E4}"/>
                </a:ext>
              </a:extLst>
            </p:cNvPr>
            <p:cNvSpPr/>
            <p:nvPr/>
          </p:nvSpPr>
          <p:spPr>
            <a:xfrm rot="20861159" flipV="1">
              <a:off x="1929073" y="4404784"/>
              <a:ext cx="1260327" cy="1261067"/>
            </a:xfrm>
            <a:prstGeom prst="blockArc">
              <a:avLst>
                <a:gd name="adj1" fmla="val 20314449"/>
                <a:gd name="adj2" fmla="val 10800000"/>
                <a:gd name="adj3" fmla="val 12740"/>
              </a:avLst>
            </a:prstGeom>
            <a:solidFill>
              <a:srgbClr val="7FC0D4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95492F5F-605F-43FE-9006-842A61D6780F}"/>
                </a:ext>
              </a:extLst>
            </p:cNvPr>
            <p:cNvSpPr/>
            <p:nvPr/>
          </p:nvSpPr>
          <p:spPr>
            <a:xfrm rot="9630483" flipV="1">
              <a:off x="3017611" y="4410842"/>
              <a:ext cx="1260327" cy="1261067"/>
            </a:xfrm>
            <a:prstGeom prst="blockArc">
              <a:avLst>
                <a:gd name="adj1" fmla="val 20314449"/>
                <a:gd name="adj2" fmla="val 10226644"/>
                <a:gd name="adj3" fmla="val 11527"/>
              </a:avLst>
            </a:prstGeom>
            <a:solidFill>
              <a:srgbClr val="7FC0D4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2D6FC48-25A8-4348-B082-4C84F4638B28}"/>
                </a:ext>
              </a:extLst>
            </p:cNvPr>
            <p:cNvSpPr/>
            <p:nvPr/>
          </p:nvSpPr>
          <p:spPr>
            <a:xfrm rot="20861159" flipV="1">
              <a:off x="4095878" y="4403698"/>
              <a:ext cx="1288370" cy="1261067"/>
            </a:xfrm>
            <a:prstGeom prst="blockArc">
              <a:avLst>
                <a:gd name="adj1" fmla="val 20041267"/>
                <a:gd name="adj2" fmla="val 10800000"/>
                <a:gd name="adj3" fmla="val 12740"/>
              </a:avLst>
            </a:prstGeom>
            <a:solidFill>
              <a:srgbClr val="7FC0D4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8C0FA6-C768-4ECE-AC41-C4FE7533FC5A}"/>
                </a:ext>
              </a:extLst>
            </p:cNvPr>
            <p:cNvSpPr/>
            <p:nvPr/>
          </p:nvSpPr>
          <p:spPr>
            <a:xfrm>
              <a:off x="5378784" y="4570967"/>
              <a:ext cx="932688" cy="9326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2" name="Arrow: Circular 41">
              <a:extLst>
                <a:ext uri="{FF2B5EF4-FFF2-40B4-BE49-F238E27FC236}">
                  <a16:creationId xmlns:a16="http://schemas.microsoft.com/office/drawing/2014/main" id="{2AEE0431-6803-4C64-8579-5F9DB451C7F1}"/>
                </a:ext>
              </a:extLst>
            </p:cNvPr>
            <p:cNvSpPr/>
            <p:nvPr/>
          </p:nvSpPr>
          <p:spPr>
            <a:xfrm rot="14768714" flipH="1">
              <a:off x="5096394" y="4311394"/>
              <a:ext cx="1466988" cy="1467061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5317763"/>
                <a:gd name="adj5" fmla="val 12500"/>
              </a:avLst>
            </a:prstGeom>
            <a:solidFill>
              <a:srgbClr val="7FC0D4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6948CAD9-9EB2-4721-8375-704D48A37510}"/>
                </a:ext>
              </a:extLst>
            </p:cNvPr>
            <p:cNvGrpSpPr/>
            <p:nvPr/>
          </p:nvGrpSpPr>
          <p:grpSpPr>
            <a:xfrm>
              <a:off x="1009200" y="4570967"/>
              <a:ext cx="932688" cy="932688"/>
              <a:chOff x="1009200" y="4570967"/>
              <a:chExt cx="932688" cy="93268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C15A1D-351D-49FC-A516-021713CC52A2}"/>
                  </a:ext>
                </a:extLst>
              </p:cNvPr>
              <p:cNvSpPr/>
              <p:nvPr/>
            </p:nvSpPr>
            <p:spPr>
              <a:xfrm>
                <a:off x="1009200" y="4570967"/>
                <a:ext cx="932688" cy="932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7052ED2-75D5-454A-BE8F-FE0407B809E9}"/>
                  </a:ext>
                </a:extLst>
              </p:cNvPr>
              <p:cNvGrpSpPr/>
              <p:nvPr/>
            </p:nvGrpSpPr>
            <p:grpSpPr>
              <a:xfrm>
                <a:off x="1246944" y="4808711"/>
                <a:ext cx="457200" cy="457200"/>
                <a:chOff x="1036295" y="3915492"/>
                <a:chExt cx="457200" cy="457200"/>
              </a:xfrm>
            </p:grpSpPr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08043DB0-27F4-443D-AB7B-CB66298CC4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6295" y="3915492"/>
                  <a:ext cx="457200" cy="457200"/>
                </a:xfrm>
                <a:custGeom>
                  <a:avLst/>
                  <a:gdLst>
                    <a:gd name="T0" fmla="*/ 253 w 255"/>
                    <a:gd name="T1" fmla="*/ 124 h 255"/>
                    <a:gd name="T2" fmla="*/ 248 w 255"/>
                    <a:gd name="T3" fmla="*/ 108 h 255"/>
                    <a:gd name="T4" fmla="*/ 246 w 255"/>
                    <a:gd name="T5" fmla="*/ 96 h 255"/>
                    <a:gd name="T6" fmla="*/ 244 w 255"/>
                    <a:gd name="T7" fmla="*/ 80 h 255"/>
                    <a:gd name="T8" fmla="*/ 221 w 255"/>
                    <a:gd name="T9" fmla="*/ 78 h 255"/>
                    <a:gd name="T10" fmla="*/ 230 w 255"/>
                    <a:gd name="T11" fmla="*/ 52 h 255"/>
                    <a:gd name="T12" fmla="*/ 203 w 255"/>
                    <a:gd name="T13" fmla="*/ 54 h 255"/>
                    <a:gd name="T14" fmla="*/ 209 w 255"/>
                    <a:gd name="T15" fmla="*/ 31 h 255"/>
                    <a:gd name="T16" fmla="*/ 193 w 255"/>
                    <a:gd name="T17" fmla="*/ 24 h 255"/>
                    <a:gd name="T18" fmla="*/ 183 w 255"/>
                    <a:gd name="T19" fmla="*/ 18 h 255"/>
                    <a:gd name="T20" fmla="*/ 170 w 255"/>
                    <a:gd name="T21" fmla="*/ 9 h 255"/>
                    <a:gd name="T22" fmla="*/ 153 w 255"/>
                    <a:gd name="T23" fmla="*/ 25 h 255"/>
                    <a:gd name="T24" fmla="*/ 141 w 255"/>
                    <a:gd name="T25" fmla="*/ 0 h 255"/>
                    <a:gd name="T26" fmla="*/ 127 w 255"/>
                    <a:gd name="T27" fmla="*/ 22 h 255"/>
                    <a:gd name="T28" fmla="*/ 114 w 255"/>
                    <a:gd name="T29" fmla="*/ 0 h 255"/>
                    <a:gd name="T30" fmla="*/ 102 w 255"/>
                    <a:gd name="T31" fmla="*/ 25 h 255"/>
                    <a:gd name="T32" fmla="*/ 85 w 255"/>
                    <a:gd name="T33" fmla="*/ 9 h 255"/>
                    <a:gd name="T34" fmla="*/ 71 w 255"/>
                    <a:gd name="T35" fmla="*/ 18 h 255"/>
                    <a:gd name="T36" fmla="*/ 61 w 255"/>
                    <a:gd name="T37" fmla="*/ 24 h 255"/>
                    <a:gd name="T38" fmla="*/ 46 w 255"/>
                    <a:gd name="T39" fmla="*/ 31 h 255"/>
                    <a:gd name="T40" fmla="*/ 51 w 255"/>
                    <a:gd name="T41" fmla="*/ 54 h 255"/>
                    <a:gd name="T42" fmla="*/ 24 w 255"/>
                    <a:gd name="T43" fmla="*/ 52 h 255"/>
                    <a:gd name="T44" fmla="*/ 34 w 255"/>
                    <a:gd name="T45" fmla="*/ 78 h 255"/>
                    <a:gd name="T46" fmla="*/ 11 w 255"/>
                    <a:gd name="T47" fmla="*/ 80 h 255"/>
                    <a:gd name="T48" fmla="*/ 9 w 255"/>
                    <a:gd name="T49" fmla="*/ 96 h 255"/>
                    <a:gd name="T50" fmla="*/ 6 w 255"/>
                    <a:gd name="T51" fmla="*/ 108 h 255"/>
                    <a:gd name="T52" fmla="*/ 1 w 255"/>
                    <a:gd name="T53" fmla="*/ 124 h 255"/>
                    <a:gd name="T54" fmla="*/ 22 w 255"/>
                    <a:gd name="T55" fmla="*/ 135 h 255"/>
                    <a:gd name="T56" fmla="*/ 3 w 255"/>
                    <a:gd name="T57" fmla="*/ 154 h 255"/>
                    <a:gd name="T58" fmla="*/ 28 w 255"/>
                    <a:gd name="T59" fmla="*/ 164 h 255"/>
                    <a:gd name="T60" fmla="*/ 14 w 255"/>
                    <a:gd name="T61" fmla="*/ 182 h 255"/>
                    <a:gd name="T62" fmla="*/ 25 w 255"/>
                    <a:gd name="T63" fmla="*/ 195 h 255"/>
                    <a:gd name="T64" fmla="*/ 32 w 255"/>
                    <a:gd name="T65" fmla="*/ 204 h 255"/>
                    <a:gd name="T66" fmla="*/ 40 w 255"/>
                    <a:gd name="T67" fmla="*/ 219 h 255"/>
                    <a:gd name="T68" fmla="*/ 62 w 255"/>
                    <a:gd name="T69" fmla="*/ 211 h 255"/>
                    <a:gd name="T70" fmla="*/ 63 w 255"/>
                    <a:gd name="T71" fmla="*/ 238 h 255"/>
                    <a:gd name="T72" fmla="*/ 88 w 255"/>
                    <a:gd name="T73" fmla="*/ 226 h 255"/>
                    <a:gd name="T74" fmla="*/ 92 w 255"/>
                    <a:gd name="T75" fmla="*/ 249 h 255"/>
                    <a:gd name="T76" fmla="*/ 109 w 255"/>
                    <a:gd name="T77" fmla="*/ 249 h 255"/>
                    <a:gd name="T78" fmla="*/ 120 w 255"/>
                    <a:gd name="T79" fmla="*/ 250 h 255"/>
                    <a:gd name="T80" fmla="*/ 134 w 255"/>
                    <a:gd name="T81" fmla="*/ 250 h 255"/>
                    <a:gd name="T82" fmla="*/ 146 w 255"/>
                    <a:gd name="T83" fmla="*/ 249 h 255"/>
                    <a:gd name="T84" fmla="*/ 163 w 255"/>
                    <a:gd name="T85" fmla="*/ 249 h 255"/>
                    <a:gd name="T86" fmla="*/ 167 w 255"/>
                    <a:gd name="T87" fmla="*/ 226 h 255"/>
                    <a:gd name="T88" fmla="*/ 191 w 255"/>
                    <a:gd name="T89" fmla="*/ 238 h 255"/>
                    <a:gd name="T90" fmla="*/ 192 w 255"/>
                    <a:gd name="T91" fmla="*/ 211 h 255"/>
                    <a:gd name="T92" fmla="*/ 214 w 255"/>
                    <a:gd name="T93" fmla="*/ 219 h 255"/>
                    <a:gd name="T94" fmla="*/ 223 w 255"/>
                    <a:gd name="T95" fmla="*/ 204 h 255"/>
                    <a:gd name="T96" fmla="*/ 230 w 255"/>
                    <a:gd name="T97" fmla="*/ 195 h 255"/>
                    <a:gd name="T98" fmla="*/ 241 w 255"/>
                    <a:gd name="T99" fmla="*/ 182 h 255"/>
                    <a:gd name="T100" fmla="*/ 227 w 255"/>
                    <a:gd name="T101" fmla="*/ 164 h 255"/>
                    <a:gd name="T102" fmla="*/ 252 w 255"/>
                    <a:gd name="T103" fmla="*/ 154 h 255"/>
                    <a:gd name="T104" fmla="*/ 233 w 255"/>
                    <a:gd name="T105" fmla="*/ 135 h 255"/>
                    <a:gd name="T106" fmla="*/ 127 w 255"/>
                    <a:gd name="T107" fmla="*/ 148 h 255"/>
                    <a:gd name="T108" fmla="*/ 117 w 255"/>
                    <a:gd name="T109" fmla="*/ 44 h 255"/>
                    <a:gd name="T110" fmla="*/ 50 w 255"/>
                    <a:gd name="T111" fmla="*/ 160 h 255"/>
                    <a:gd name="T112" fmla="*/ 72 w 255"/>
                    <a:gd name="T113" fmla="*/ 171 h 255"/>
                    <a:gd name="T114" fmla="*/ 127 w 255"/>
                    <a:gd name="T115" fmla="*/ 212 h 255"/>
                    <a:gd name="T116" fmla="*/ 137 w 255"/>
                    <a:gd name="T117" fmla="*/ 5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55" h="255">
                      <a:moveTo>
                        <a:pt x="250" y="133"/>
                      </a:moveTo>
                      <a:cubicBezTo>
                        <a:pt x="251" y="133"/>
                        <a:pt x="252" y="132"/>
                        <a:pt x="253" y="131"/>
                      </a:cubicBezTo>
                      <a:cubicBezTo>
                        <a:pt x="254" y="130"/>
                        <a:pt x="255" y="129"/>
                        <a:pt x="255" y="127"/>
                      </a:cubicBezTo>
                      <a:cubicBezTo>
                        <a:pt x="255" y="126"/>
                        <a:pt x="254" y="125"/>
                        <a:pt x="253" y="124"/>
                      </a:cubicBezTo>
                      <a:cubicBezTo>
                        <a:pt x="252" y="123"/>
                        <a:pt x="251" y="122"/>
                        <a:pt x="250" y="122"/>
                      </a:cubicBezTo>
                      <a:cubicBezTo>
                        <a:pt x="248" y="122"/>
                        <a:pt x="240" y="121"/>
                        <a:pt x="233" y="120"/>
                      </a:cubicBezTo>
                      <a:cubicBezTo>
                        <a:pt x="232" y="118"/>
                        <a:pt x="232" y="115"/>
                        <a:pt x="232" y="113"/>
                      </a:cubicBezTo>
                      <a:cubicBezTo>
                        <a:pt x="239" y="111"/>
                        <a:pt x="247" y="108"/>
                        <a:pt x="248" y="108"/>
                      </a:cubicBezTo>
                      <a:cubicBezTo>
                        <a:pt x="250" y="107"/>
                        <a:pt x="251" y="106"/>
                        <a:pt x="251" y="105"/>
                      </a:cubicBezTo>
                      <a:cubicBezTo>
                        <a:pt x="252" y="104"/>
                        <a:pt x="252" y="102"/>
                        <a:pt x="252" y="101"/>
                      </a:cubicBezTo>
                      <a:cubicBezTo>
                        <a:pt x="252" y="99"/>
                        <a:pt x="251" y="98"/>
                        <a:pt x="250" y="97"/>
                      </a:cubicBezTo>
                      <a:cubicBezTo>
                        <a:pt x="249" y="97"/>
                        <a:pt x="247" y="96"/>
                        <a:pt x="246" y="96"/>
                      </a:cubicBezTo>
                      <a:cubicBezTo>
                        <a:pt x="244" y="96"/>
                        <a:pt x="236" y="97"/>
                        <a:pt x="229" y="98"/>
                      </a:cubicBezTo>
                      <a:cubicBezTo>
                        <a:pt x="228" y="96"/>
                        <a:pt x="227" y="94"/>
                        <a:pt x="227" y="91"/>
                      </a:cubicBezTo>
                      <a:cubicBezTo>
                        <a:pt x="233" y="88"/>
                        <a:pt x="240" y="84"/>
                        <a:pt x="241" y="83"/>
                      </a:cubicBezTo>
                      <a:cubicBezTo>
                        <a:pt x="243" y="82"/>
                        <a:pt x="244" y="81"/>
                        <a:pt x="244" y="80"/>
                      </a:cubicBezTo>
                      <a:cubicBezTo>
                        <a:pt x="244" y="78"/>
                        <a:pt x="244" y="77"/>
                        <a:pt x="244" y="76"/>
                      </a:cubicBezTo>
                      <a:cubicBezTo>
                        <a:pt x="243" y="74"/>
                        <a:pt x="242" y="73"/>
                        <a:pt x="241" y="73"/>
                      </a:cubicBezTo>
                      <a:cubicBezTo>
                        <a:pt x="240" y="72"/>
                        <a:pt x="238" y="72"/>
                        <a:pt x="237" y="72"/>
                      </a:cubicBezTo>
                      <a:cubicBezTo>
                        <a:pt x="235" y="73"/>
                        <a:pt x="227" y="75"/>
                        <a:pt x="221" y="78"/>
                      </a:cubicBezTo>
                      <a:cubicBezTo>
                        <a:pt x="219" y="76"/>
                        <a:pt x="218" y="73"/>
                        <a:pt x="217" y="71"/>
                      </a:cubicBezTo>
                      <a:cubicBezTo>
                        <a:pt x="222" y="67"/>
                        <a:pt x="228" y="61"/>
                        <a:pt x="230" y="60"/>
                      </a:cubicBezTo>
                      <a:cubicBezTo>
                        <a:pt x="231" y="59"/>
                        <a:pt x="231" y="58"/>
                        <a:pt x="231" y="56"/>
                      </a:cubicBezTo>
                      <a:cubicBezTo>
                        <a:pt x="232" y="55"/>
                        <a:pt x="231" y="54"/>
                        <a:pt x="230" y="52"/>
                      </a:cubicBezTo>
                      <a:cubicBezTo>
                        <a:pt x="229" y="51"/>
                        <a:pt x="228" y="50"/>
                        <a:pt x="227" y="50"/>
                      </a:cubicBezTo>
                      <a:cubicBezTo>
                        <a:pt x="226" y="50"/>
                        <a:pt x="224" y="50"/>
                        <a:pt x="223" y="51"/>
                      </a:cubicBezTo>
                      <a:cubicBezTo>
                        <a:pt x="221" y="52"/>
                        <a:pt x="214" y="56"/>
                        <a:pt x="208" y="59"/>
                      </a:cubicBezTo>
                      <a:cubicBezTo>
                        <a:pt x="207" y="58"/>
                        <a:pt x="205" y="56"/>
                        <a:pt x="203" y="54"/>
                      </a:cubicBezTo>
                      <a:cubicBezTo>
                        <a:pt x="208" y="48"/>
                        <a:pt x="212" y="41"/>
                        <a:pt x="213" y="40"/>
                      </a:cubicBezTo>
                      <a:cubicBezTo>
                        <a:pt x="214" y="39"/>
                        <a:pt x="215" y="38"/>
                        <a:pt x="214" y="36"/>
                      </a:cubicBezTo>
                      <a:cubicBezTo>
                        <a:pt x="214" y="35"/>
                        <a:pt x="214" y="34"/>
                        <a:pt x="212" y="33"/>
                      </a:cubicBezTo>
                      <a:cubicBezTo>
                        <a:pt x="211" y="32"/>
                        <a:pt x="210" y="31"/>
                        <a:pt x="209" y="31"/>
                      </a:cubicBezTo>
                      <a:cubicBezTo>
                        <a:pt x="207" y="31"/>
                        <a:pt x="206" y="31"/>
                        <a:pt x="205" y="32"/>
                      </a:cubicBezTo>
                      <a:cubicBezTo>
                        <a:pt x="204" y="34"/>
                        <a:pt x="198" y="39"/>
                        <a:pt x="192" y="44"/>
                      </a:cubicBezTo>
                      <a:cubicBezTo>
                        <a:pt x="190" y="43"/>
                        <a:pt x="188" y="41"/>
                        <a:pt x="186" y="40"/>
                      </a:cubicBezTo>
                      <a:cubicBezTo>
                        <a:pt x="189" y="33"/>
                        <a:pt x="193" y="26"/>
                        <a:pt x="193" y="24"/>
                      </a:cubicBezTo>
                      <a:cubicBezTo>
                        <a:pt x="194" y="23"/>
                        <a:pt x="194" y="21"/>
                        <a:pt x="194" y="20"/>
                      </a:cubicBezTo>
                      <a:cubicBezTo>
                        <a:pt x="193" y="19"/>
                        <a:pt x="192" y="18"/>
                        <a:pt x="191" y="17"/>
                      </a:cubicBezTo>
                      <a:cubicBezTo>
                        <a:pt x="190" y="16"/>
                        <a:pt x="188" y="16"/>
                        <a:pt x="187" y="16"/>
                      </a:cubicBezTo>
                      <a:cubicBezTo>
                        <a:pt x="186" y="16"/>
                        <a:pt x="184" y="17"/>
                        <a:pt x="183" y="18"/>
                      </a:cubicBezTo>
                      <a:cubicBezTo>
                        <a:pt x="182" y="20"/>
                        <a:pt x="178" y="26"/>
                        <a:pt x="174" y="32"/>
                      </a:cubicBezTo>
                      <a:cubicBezTo>
                        <a:pt x="171" y="31"/>
                        <a:pt x="169" y="30"/>
                        <a:pt x="167" y="29"/>
                      </a:cubicBezTo>
                      <a:cubicBezTo>
                        <a:pt x="168" y="22"/>
                        <a:pt x="170" y="14"/>
                        <a:pt x="171" y="13"/>
                      </a:cubicBezTo>
                      <a:cubicBezTo>
                        <a:pt x="171" y="11"/>
                        <a:pt x="171" y="10"/>
                        <a:pt x="170" y="9"/>
                      </a:cubicBezTo>
                      <a:cubicBezTo>
                        <a:pt x="169" y="7"/>
                        <a:pt x="168" y="6"/>
                        <a:pt x="167" y="6"/>
                      </a:cubicBezTo>
                      <a:cubicBezTo>
                        <a:pt x="165" y="6"/>
                        <a:pt x="164" y="6"/>
                        <a:pt x="163" y="6"/>
                      </a:cubicBezTo>
                      <a:cubicBezTo>
                        <a:pt x="161" y="7"/>
                        <a:pt x="160" y="8"/>
                        <a:pt x="160" y="9"/>
                      </a:cubicBezTo>
                      <a:cubicBezTo>
                        <a:pt x="159" y="11"/>
                        <a:pt x="156" y="18"/>
                        <a:pt x="153" y="25"/>
                      </a:cubicBezTo>
                      <a:cubicBezTo>
                        <a:pt x="150" y="24"/>
                        <a:pt x="148" y="24"/>
                        <a:pt x="146" y="23"/>
                      </a:cubicBezTo>
                      <a:cubicBezTo>
                        <a:pt x="146" y="16"/>
                        <a:pt x="146" y="8"/>
                        <a:pt x="146" y="6"/>
                      </a:cubicBezTo>
                      <a:cubicBezTo>
                        <a:pt x="146" y="5"/>
                        <a:pt x="145" y="3"/>
                        <a:pt x="144" y="2"/>
                      </a:cubicBezTo>
                      <a:cubicBezTo>
                        <a:pt x="143" y="1"/>
                        <a:pt x="142" y="1"/>
                        <a:pt x="141" y="0"/>
                      </a:cubicBezTo>
                      <a:cubicBezTo>
                        <a:pt x="139" y="0"/>
                        <a:pt x="138" y="1"/>
                        <a:pt x="137" y="1"/>
                      </a:cubicBezTo>
                      <a:cubicBezTo>
                        <a:pt x="135" y="2"/>
                        <a:pt x="135" y="3"/>
                        <a:pt x="134" y="5"/>
                      </a:cubicBezTo>
                      <a:cubicBezTo>
                        <a:pt x="134" y="6"/>
                        <a:pt x="132" y="14"/>
                        <a:pt x="131" y="22"/>
                      </a:cubicBezTo>
                      <a:cubicBezTo>
                        <a:pt x="130" y="22"/>
                        <a:pt x="128" y="22"/>
                        <a:pt x="127" y="22"/>
                      </a:cubicBezTo>
                      <a:cubicBezTo>
                        <a:pt x="126" y="22"/>
                        <a:pt x="125" y="22"/>
                        <a:pt x="124" y="22"/>
                      </a:cubicBezTo>
                      <a:cubicBezTo>
                        <a:pt x="122" y="14"/>
                        <a:pt x="120" y="6"/>
                        <a:pt x="120" y="5"/>
                      </a:cubicBezTo>
                      <a:cubicBezTo>
                        <a:pt x="120" y="3"/>
                        <a:pt x="119" y="2"/>
                        <a:pt x="118" y="1"/>
                      </a:cubicBezTo>
                      <a:cubicBezTo>
                        <a:pt x="117" y="1"/>
                        <a:pt x="115" y="0"/>
                        <a:pt x="114" y="0"/>
                      </a:cubicBezTo>
                      <a:cubicBezTo>
                        <a:pt x="112" y="1"/>
                        <a:pt x="111" y="1"/>
                        <a:pt x="110" y="2"/>
                      </a:cubicBezTo>
                      <a:cubicBezTo>
                        <a:pt x="109" y="3"/>
                        <a:pt x="109" y="5"/>
                        <a:pt x="109" y="6"/>
                      </a:cubicBezTo>
                      <a:cubicBezTo>
                        <a:pt x="109" y="8"/>
                        <a:pt x="109" y="16"/>
                        <a:pt x="109" y="23"/>
                      </a:cubicBezTo>
                      <a:cubicBezTo>
                        <a:pt x="106" y="24"/>
                        <a:pt x="104" y="24"/>
                        <a:pt x="102" y="25"/>
                      </a:cubicBezTo>
                      <a:cubicBezTo>
                        <a:pt x="99" y="18"/>
                        <a:pt x="95" y="11"/>
                        <a:pt x="95" y="9"/>
                      </a:cubicBezTo>
                      <a:cubicBezTo>
                        <a:pt x="94" y="8"/>
                        <a:pt x="93" y="7"/>
                        <a:pt x="92" y="6"/>
                      </a:cubicBezTo>
                      <a:cubicBezTo>
                        <a:pt x="91" y="6"/>
                        <a:pt x="89" y="6"/>
                        <a:pt x="88" y="6"/>
                      </a:cubicBezTo>
                      <a:cubicBezTo>
                        <a:pt x="86" y="6"/>
                        <a:pt x="85" y="7"/>
                        <a:pt x="85" y="9"/>
                      </a:cubicBezTo>
                      <a:cubicBezTo>
                        <a:pt x="84" y="10"/>
                        <a:pt x="84" y="11"/>
                        <a:pt x="84" y="13"/>
                      </a:cubicBezTo>
                      <a:cubicBezTo>
                        <a:pt x="84" y="14"/>
                        <a:pt x="86" y="22"/>
                        <a:pt x="88" y="29"/>
                      </a:cubicBezTo>
                      <a:cubicBezTo>
                        <a:pt x="85" y="30"/>
                        <a:pt x="83" y="31"/>
                        <a:pt x="81" y="32"/>
                      </a:cubicBezTo>
                      <a:cubicBezTo>
                        <a:pt x="77" y="26"/>
                        <a:pt x="72" y="20"/>
                        <a:pt x="71" y="18"/>
                      </a:cubicBezTo>
                      <a:cubicBezTo>
                        <a:pt x="70" y="17"/>
                        <a:pt x="69" y="16"/>
                        <a:pt x="68" y="16"/>
                      </a:cubicBezTo>
                      <a:cubicBezTo>
                        <a:pt x="66" y="16"/>
                        <a:pt x="65" y="16"/>
                        <a:pt x="63" y="17"/>
                      </a:cubicBezTo>
                      <a:cubicBezTo>
                        <a:pt x="62" y="18"/>
                        <a:pt x="61" y="19"/>
                        <a:pt x="61" y="20"/>
                      </a:cubicBezTo>
                      <a:cubicBezTo>
                        <a:pt x="60" y="21"/>
                        <a:pt x="60" y="23"/>
                        <a:pt x="61" y="24"/>
                      </a:cubicBezTo>
                      <a:cubicBezTo>
                        <a:pt x="62" y="26"/>
                        <a:pt x="65" y="33"/>
                        <a:pt x="68" y="40"/>
                      </a:cubicBezTo>
                      <a:cubicBezTo>
                        <a:pt x="66" y="41"/>
                        <a:pt x="64" y="43"/>
                        <a:pt x="62" y="44"/>
                      </a:cubicBezTo>
                      <a:cubicBezTo>
                        <a:pt x="57" y="39"/>
                        <a:pt x="51" y="34"/>
                        <a:pt x="50" y="32"/>
                      </a:cubicBezTo>
                      <a:cubicBezTo>
                        <a:pt x="48" y="31"/>
                        <a:pt x="47" y="31"/>
                        <a:pt x="46" y="31"/>
                      </a:cubicBezTo>
                      <a:cubicBezTo>
                        <a:pt x="44" y="31"/>
                        <a:pt x="43" y="32"/>
                        <a:pt x="42" y="33"/>
                      </a:cubicBezTo>
                      <a:cubicBezTo>
                        <a:pt x="41" y="34"/>
                        <a:pt x="40" y="35"/>
                        <a:pt x="40" y="36"/>
                      </a:cubicBezTo>
                      <a:cubicBezTo>
                        <a:pt x="40" y="38"/>
                        <a:pt x="40" y="39"/>
                        <a:pt x="41" y="40"/>
                      </a:cubicBezTo>
                      <a:cubicBezTo>
                        <a:pt x="42" y="41"/>
                        <a:pt x="47" y="48"/>
                        <a:pt x="51" y="54"/>
                      </a:cubicBezTo>
                      <a:cubicBezTo>
                        <a:pt x="49" y="56"/>
                        <a:pt x="48" y="58"/>
                        <a:pt x="46" y="59"/>
                      </a:cubicBezTo>
                      <a:cubicBezTo>
                        <a:pt x="40" y="56"/>
                        <a:pt x="33" y="52"/>
                        <a:pt x="32" y="51"/>
                      </a:cubicBezTo>
                      <a:cubicBezTo>
                        <a:pt x="30" y="50"/>
                        <a:pt x="29" y="50"/>
                        <a:pt x="27" y="50"/>
                      </a:cubicBezTo>
                      <a:cubicBezTo>
                        <a:pt x="26" y="50"/>
                        <a:pt x="25" y="51"/>
                        <a:pt x="24" y="52"/>
                      </a:cubicBezTo>
                      <a:cubicBezTo>
                        <a:pt x="23" y="54"/>
                        <a:pt x="23" y="55"/>
                        <a:pt x="23" y="56"/>
                      </a:cubicBezTo>
                      <a:cubicBezTo>
                        <a:pt x="23" y="58"/>
                        <a:pt x="24" y="59"/>
                        <a:pt x="25" y="60"/>
                      </a:cubicBezTo>
                      <a:cubicBezTo>
                        <a:pt x="26" y="61"/>
                        <a:pt x="32" y="67"/>
                        <a:pt x="38" y="71"/>
                      </a:cubicBezTo>
                      <a:cubicBezTo>
                        <a:pt x="36" y="73"/>
                        <a:pt x="35" y="76"/>
                        <a:pt x="34" y="78"/>
                      </a:cubicBezTo>
                      <a:cubicBezTo>
                        <a:pt x="27" y="75"/>
                        <a:pt x="19" y="73"/>
                        <a:pt x="18" y="72"/>
                      </a:cubicBezTo>
                      <a:cubicBezTo>
                        <a:pt x="16" y="72"/>
                        <a:pt x="15" y="72"/>
                        <a:pt x="14" y="73"/>
                      </a:cubicBezTo>
                      <a:cubicBezTo>
                        <a:pt x="12" y="73"/>
                        <a:pt x="11" y="74"/>
                        <a:pt x="11" y="76"/>
                      </a:cubicBezTo>
                      <a:cubicBezTo>
                        <a:pt x="10" y="77"/>
                        <a:pt x="10" y="78"/>
                        <a:pt x="11" y="80"/>
                      </a:cubicBezTo>
                      <a:cubicBezTo>
                        <a:pt x="11" y="81"/>
                        <a:pt x="12" y="82"/>
                        <a:pt x="13" y="83"/>
                      </a:cubicBezTo>
                      <a:cubicBezTo>
                        <a:pt x="14" y="84"/>
                        <a:pt x="22" y="88"/>
                        <a:pt x="28" y="91"/>
                      </a:cubicBezTo>
                      <a:cubicBezTo>
                        <a:pt x="27" y="94"/>
                        <a:pt x="26" y="96"/>
                        <a:pt x="26" y="98"/>
                      </a:cubicBezTo>
                      <a:cubicBezTo>
                        <a:pt x="18" y="97"/>
                        <a:pt x="10" y="96"/>
                        <a:pt x="9" y="96"/>
                      </a:cubicBezTo>
                      <a:cubicBezTo>
                        <a:pt x="7" y="96"/>
                        <a:pt x="6" y="97"/>
                        <a:pt x="5" y="97"/>
                      </a:cubicBezTo>
                      <a:cubicBezTo>
                        <a:pt x="4" y="98"/>
                        <a:pt x="3" y="99"/>
                        <a:pt x="3" y="101"/>
                      </a:cubicBezTo>
                      <a:cubicBezTo>
                        <a:pt x="2" y="102"/>
                        <a:pt x="2" y="104"/>
                        <a:pt x="3" y="105"/>
                      </a:cubicBezTo>
                      <a:cubicBezTo>
                        <a:pt x="4" y="106"/>
                        <a:pt x="5" y="107"/>
                        <a:pt x="6" y="108"/>
                      </a:cubicBezTo>
                      <a:cubicBezTo>
                        <a:pt x="8" y="108"/>
                        <a:pt x="16" y="111"/>
                        <a:pt x="23" y="113"/>
                      </a:cubicBezTo>
                      <a:cubicBezTo>
                        <a:pt x="22" y="115"/>
                        <a:pt x="22" y="118"/>
                        <a:pt x="22" y="120"/>
                      </a:cubicBezTo>
                      <a:cubicBezTo>
                        <a:pt x="15" y="121"/>
                        <a:pt x="6" y="122"/>
                        <a:pt x="5" y="122"/>
                      </a:cubicBezTo>
                      <a:cubicBezTo>
                        <a:pt x="3" y="122"/>
                        <a:pt x="2" y="123"/>
                        <a:pt x="1" y="124"/>
                      </a:cubicBezTo>
                      <a:cubicBezTo>
                        <a:pt x="0" y="125"/>
                        <a:pt x="0" y="126"/>
                        <a:pt x="0" y="127"/>
                      </a:cubicBezTo>
                      <a:cubicBezTo>
                        <a:pt x="0" y="129"/>
                        <a:pt x="0" y="130"/>
                        <a:pt x="1" y="131"/>
                      </a:cubicBezTo>
                      <a:cubicBezTo>
                        <a:pt x="2" y="132"/>
                        <a:pt x="3" y="133"/>
                        <a:pt x="5" y="133"/>
                      </a:cubicBezTo>
                      <a:cubicBezTo>
                        <a:pt x="6" y="133"/>
                        <a:pt x="15" y="134"/>
                        <a:pt x="22" y="135"/>
                      </a:cubicBezTo>
                      <a:cubicBezTo>
                        <a:pt x="22" y="137"/>
                        <a:pt x="22" y="140"/>
                        <a:pt x="23" y="142"/>
                      </a:cubicBezTo>
                      <a:cubicBezTo>
                        <a:pt x="16" y="144"/>
                        <a:pt x="8" y="147"/>
                        <a:pt x="6" y="147"/>
                      </a:cubicBezTo>
                      <a:cubicBezTo>
                        <a:pt x="5" y="148"/>
                        <a:pt x="4" y="149"/>
                        <a:pt x="3" y="150"/>
                      </a:cubicBezTo>
                      <a:cubicBezTo>
                        <a:pt x="2" y="151"/>
                        <a:pt x="2" y="153"/>
                        <a:pt x="3" y="154"/>
                      </a:cubicBezTo>
                      <a:cubicBezTo>
                        <a:pt x="3" y="155"/>
                        <a:pt x="4" y="157"/>
                        <a:pt x="5" y="157"/>
                      </a:cubicBezTo>
                      <a:cubicBezTo>
                        <a:pt x="6" y="158"/>
                        <a:pt x="7" y="159"/>
                        <a:pt x="9" y="159"/>
                      </a:cubicBezTo>
                      <a:cubicBezTo>
                        <a:pt x="10" y="158"/>
                        <a:pt x="18" y="157"/>
                        <a:pt x="26" y="157"/>
                      </a:cubicBezTo>
                      <a:cubicBezTo>
                        <a:pt x="26" y="159"/>
                        <a:pt x="27" y="161"/>
                        <a:pt x="28" y="164"/>
                      </a:cubicBezTo>
                      <a:cubicBezTo>
                        <a:pt x="22" y="167"/>
                        <a:pt x="14" y="171"/>
                        <a:pt x="13" y="172"/>
                      </a:cubicBezTo>
                      <a:cubicBezTo>
                        <a:pt x="12" y="173"/>
                        <a:pt x="11" y="174"/>
                        <a:pt x="11" y="175"/>
                      </a:cubicBezTo>
                      <a:cubicBezTo>
                        <a:pt x="10" y="177"/>
                        <a:pt x="10" y="178"/>
                        <a:pt x="11" y="179"/>
                      </a:cubicBezTo>
                      <a:cubicBezTo>
                        <a:pt x="11" y="181"/>
                        <a:pt x="12" y="182"/>
                        <a:pt x="14" y="182"/>
                      </a:cubicBezTo>
                      <a:cubicBezTo>
                        <a:pt x="15" y="183"/>
                        <a:pt x="16" y="183"/>
                        <a:pt x="18" y="183"/>
                      </a:cubicBezTo>
                      <a:cubicBezTo>
                        <a:pt x="19" y="182"/>
                        <a:pt x="27" y="179"/>
                        <a:pt x="34" y="177"/>
                      </a:cubicBezTo>
                      <a:cubicBezTo>
                        <a:pt x="35" y="179"/>
                        <a:pt x="36" y="181"/>
                        <a:pt x="38" y="184"/>
                      </a:cubicBezTo>
                      <a:cubicBezTo>
                        <a:pt x="32" y="188"/>
                        <a:pt x="26" y="194"/>
                        <a:pt x="25" y="195"/>
                      </a:cubicBezTo>
                      <a:cubicBezTo>
                        <a:pt x="24" y="196"/>
                        <a:pt x="23" y="197"/>
                        <a:pt x="23" y="199"/>
                      </a:cubicBezTo>
                      <a:cubicBezTo>
                        <a:pt x="23" y="200"/>
                        <a:pt x="23" y="201"/>
                        <a:pt x="24" y="202"/>
                      </a:cubicBezTo>
                      <a:cubicBezTo>
                        <a:pt x="25" y="204"/>
                        <a:pt x="26" y="204"/>
                        <a:pt x="27" y="205"/>
                      </a:cubicBezTo>
                      <a:cubicBezTo>
                        <a:pt x="29" y="205"/>
                        <a:pt x="30" y="205"/>
                        <a:pt x="32" y="204"/>
                      </a:cubicBezTo>
                      <a:cubicBezTo>
                        <a:pt x="33" y="203"/>
                        <a:pt x="40" y="199"/>
                        <a:pt x="46" y="195"/>
                      </a:cubicBezTo>
                      <a:cubicBezTo>
                        <a:pt x="48" y="197"/>
                        <a:pt x="49" y="199"/>
                        <a:pt x="51" y="201"/>
                      </a:cubicBezTo>
                      <a:cubicBezTo>
                        <a:pt x="47" y="207"/>
                        <a:pt x="42" y="213"/>
                        <a:pt x="41" y="215"/>
                      </a:cubicBezTo>
                      <a:cubicBezTo>
                        <a:pt x="40" y="216"/>
                        <a:pt x="40" y="217"/>
                        <a:pt x="40" y="219"/>
                      </a:cubicBezTo>
                      <a:cubicBezTo>
                        <a:pt x="40" y="220"/>
                        <a:pt x="41" y="221"/>
                        <a:pt x="42" y="222"/>
                      </a:cubicBezTo>
                      <a:cubicBezTo>
                        <a:pt x="43" y="223"/>
                        <a:pt x="44" y="224"/>
                        <a:pt x="46" y="224"/>
                      </a:cubicBezTo>
                      <a:cubicBezTo>
                        <a:pt x="47" y="224"/>
                        <a:pt x="48" y="223"/>
                        <a:pt x="50" y="222"/>
                      </a:cubicBezTo>
                      <a:cubicBezTo>
                        <a:pt x="51" y="221"/>
                        <a:pt x="57" y="216"/>
                        <a:pt x="62" y="211"/>
                      </a:cubicBezTo>
                      <a:cubicBezTo>
                        <a:pt x="64" y="212"/>
                        <a:pt x="66" y="214"/>
                        <a:pt x="68" y="215"/>
                      </a:cubicBezTo>
                      <a:cubicBezTo>
                        <a:pt x="65" y="222"/>
                        <a:pt x="62" y="229"/>
                        <a:pt x="61" y="231"/>
                      </a:cubicBezTo>
                      <a:cubicBezTo>
                        <a:pt x="60" y="232"/>
                        <a:pt x="60" y="234"/>
                        <a:pt x="61" y="235"/>
                      </a:cubicBezTo>
                      <a:cubicBezTo>
                        <a:pt x="61" y="236"/>
                        <a:pt x="62" y="237"/>
                        <a:pt x="63" y="238"/>
                      </a:cubicBezTo>
                      <a:cubicBezTo>
                        <a:pt x="65" y="239"/>
                        <a:pt x="66" y="239"/>
                        <a:pt x="68" y="239"/>
                      </a:cubicBezTo>
                      <a:cubicBezTo>
                        <a:pt x="69" y="238"/>
                        <a:pt x="70" y="238"/>
                        <a:pt x="71" y="237"/>
                      </a:cubicBezTo>
                      <a:cubicBezTo>
                        <a:pt x="72" y="235"/>
                        <a:pt x="77" y="229"/>
                        <a:pt x="81" y="223"/>
                      </a:cubicBezTo>
                      <a:cubicBezTo>
                        <a:pt x="83" y="224"/>
                        <a:pt x="85" y="225"/>
                        <a:pt x="88" y="226"/>
                      </a:cubicBezTo>
                      <a:cubicBezTo>
                        <a:pt x="86" y="233"/>
                        <a:pt x="84" y="241"/>
                        <a:pt x="84" y="242"/>
                      </a:cubicBezTo>
                      <a:cubicBezTo>
                        <a:pt x="84" y="244"/>
                        <a:pt x="84" y="245"/>
                        <a:pt x="85" y="246"/>
                      </a:cubicBezTo>
                      <a:cubicBezTo>
                        <a:pt x="85" y="247"/>
                        <a:pt x="86" y="248"/>
                        <a:pt x="88" y="249"/>
                      </a:cubicBezTo>
                      <a:cubicBezTo>
                        <a:pt x="89" y="249"/>
                        <a:pt x="91" y="249"/>
                        <a:pt x="92" y="249"/>
                      </a:cubicBezTo>
                      <a:cubicBezTo>
                        <a:pt x="93" y="248"/>
                        <a:pt x="94" y="247"/>
                        <a:pt x="95" y="246"/>
                      </a:cubicBezTo>
                      <a:cubicBezTo>
                        <a:pt x="95" y="244"/>
                        <a:pt x="99" y="237"/>
                        <a:pt x="102" y="230"/>
                      </a:cubicBezTo>
                      <a:cubicBezTo>
                        <a:pt x="104" y="231"/>
                        <a:pt x="106" y="231"/>
                        <a:pt x="109" y="232"/>
                      </a:cubicBezTo>
                      <a:cubicBezTo>
                        <a:pt x="109" y="239"/>
                        <a:pt x="109" y="247"/>
                        <a:pt x="109" y="249"/>
                      </a:cubicBezTo>
                      <a:cubicBezTo>
                        <a:pt x="109" y="250"/>
                        <a:pt x="109" y="252"/>
                        <a:pt x="110" y="253"/>
                      </a:cubicBezTo>
                      <a:cubicBezTo>
                        <a:pt x="111" y="254"/>
                        <a:pt x="112" y="254"/>
                        <a:pt x="114" y="254"/>
                      </a:cubicBezTo>
                      <a:cubicBezTo>
                        <a:pt x="115" y="255"/>
                        <a:pt x="117" y="254"/>
                        <a:pt x="118" y="253"/>
                      </a:cubicBezTo>
                      <a:cubicBezTo>
                        <a:pt x="119" y="253"/>
                        <a:pt x="120" y="251"/>
                        <a:pt x="120" y="250"/>
                      </a:cubicBezTo>
                      <a:cubicBezTo>
                        <a:pt x="120" y="248"/>
                        <a:pt x="122" y="240"/>
                        <a:pt x="124" y="233"/>
                      </a:cubicBezTo>
                      <a:cubicBezTo>
                        <a:pt x="125" y="233"/>
                        <a:pt x="126" y="233"/>
                        <a:pt x="127" y="233"/>
                      </a:cubicBezTo>
                      <a:cubicBezTo>
                        <a:pt x="128" y="233"/>
                        <a:pt x="130" y="233"/>
                        <a:pt x="131" y="233"/>
                      </a:cubicBezTo>
                      <a:cubicBezTo>
                        <a:pt x="132" y="240"/>
                        <a:pt x="134" y="248"/>
                        <a:pt x="134" y="250"/>
                      </a:cubicBezTo>
                      <a:cubicBezTo>
                        <a:pt x="135" y="251"/>
                        <a:pt x="135" y="253"/>
                        <a:pt x="137" y="253"/>
                      </a:cubicBezTo>
                      <a:cubicBezTo>
                        <a:pt x="138" y="254"/>
                        <a:pt x="139" y="255"/>
                        <a:pt x="141" y="254"/>
                      </a:cubicBezTo>
                      <a:cubicBezTo>
                        <a:pt x="142" y="254"/>
                        <a:pt x="143" y="254"/>
                        <a:pt x="144" y="253"/>
                      </a:cubicBezTo>
                      <a:cubicBezTo>
                        <a:pt x="145" y="252"/>
                        <a:pt x="146" y="250"/>
                        <a:pt x="146" y="249"/>
                      </a:cubicBezTo>
                      <a:cubicBezTo>
                        <a:pt x="146" y="247"/>
                        <a:pt x="146" y="239"/>
                        <a:pt x="146" y="232"/>
                      </a:cubicBezTo>
                      <a:cubicBezTo>
                        <a:pt x="148" y="231"/>
                        <a:pt x="150" y="231"/>
                        <a:pt x="153" y="230"/>
                      </a:cubicBezTo>
                      <a:cubicBezTo>
                        <a:pt x="156" y="237"/>
                        <a:pt x="159" y="244"/>
                        <a:pt x="160" y="246"/>
                      </a:cubicBezTo>
                      <a:cubicBezTo>
                        <a:pt x="160" y="247"/>
                        <a:pt x="161" y="248"/>
                        <a:pt x="163" y="249"/>
                      </a:cubicBezTo>
                      <a:cubicBezTo>
                        <a:pt x="164" y="249"/>
                        <a:pt x="165" y="249"/>
                        <a:pt x="167" y="249"/>
                      </a:cubicBezTo>
                      <a:cubicBezTo>
                        <a:pt x="168" y="248"/>
                        <a:pt x="169" y="247"/>
                        <a:pt x="170" y="246"/>
                      </a:cubicBezTo>
                      <a:cubicBezTo>
                        <a:pt x="171" y="245"/>
                        <a:pt x="171" y="244"/>
                        <a:pt x="171" y="242"/>
                      </a:cubicBezTo>
                      <a:cubicBezTo>
                        <a:pt x="170" y="241"/>
                        <a:pt x="168" y="233"/>
                        <a:pt x="167" y="226"/>
                      </a:cubicBezTo>
                      <a:cubicBezTo>
                        <a:pt x="169" y="225"/>
                        <a:pt x="171" y="224"/>
                        <a:pt x="174" y="223"/>
                      </a:cubicBezTo>
                      <a:cubicBezTo>
                        <a:pt x="178" y="229"/>
                        <a:pt x="182" y="235"/>
                        <a:pt x="183" y="237"/>
                      </a:cubicBezTo>
                      <a:cubicBezTo>
                        <a:pt x="184" y="238"/>
                        <a:pt x="186" y="238"/>
                        <a:pt x="187" y="239"/>
                      </a:cubicBezTo>
                      <a:cubicBezTo>
                        <a:pt x="188" y="239"/>
                        <a:pt x="190" y="239"/>
                        <a:pt x="191" y="238"/>
                      </a:cubicBezTo>
                      <a:cubicBezTo>
                        <a:pt x="192" y="237"/>
                        <a:pt x="193" y="236"/>
                        <a:pt x="194" y="235"/>
                      </a:cubicBezTo>
                      <a:cubicBezTo>
                        <a:pt x="194" y="234"/>
                        <a:pt x="194" y="232"/>
                        <a:pt x="193" y="231"/>
                      </a:cubicBezTo>
                      <a:cubicBezTo>
                        <a:pt x="193" y="229"/>
                        <a:pt x="189" y="222"/>
                        <a:pt x="186" y="215"/>
                      </a:cubicBezTo>
                      <a:cubicBezTo>
                        <a:pt x="188" y="214"/>
                        <a:pt x="190" y="212"/>
                        <a:pt x="192" y="211"/>
                      </a:cubicBezTo>
                      <a:cubicBezTo>
                        <a:pt x="198" y="216"/>
                        <a:pt x="204" y="221"/>
                        <a:pt x="205" y="222"/>
                      </a:cubicBezTo>
                      <a:cubicBezTo>
                        <a:pt x="206" y="223"/>
                        <a:pt x="207" y="224"/>
                        <a:pt x="209" y="224"/>
                      </a:cubicBezTo>
                      <a:cubicBezTo>
                        <a:pt x="210" y="224"/>
                        <a:pt x="211" y="223"/>
                        <a:pt x="212" y="222"/>
                      </a:cubicBezTo>
                      <a:cubicBezTo>
                        <a:pt x="214" y="221"/>
                        <a:pt x="214" y="220"/>
                        <a:pt x="214" y="219"/>
                      </a:cubicBezTo>
                      <a:cubicBezTo>
                        <a:pt x="215" y="217"/>
                        <a:pt x="214" y="216"/>
                        <a:pt x="213" y="215"/>
                      </a:cubicBezTo>
                      <a:cubicBezTo>
                        <a:pt x="212" y="213"/>
                        <a:pt x="208" y="207"/>
                        <a:pt x="203" y="201"/>
                      </a:cubicBezTo>
                      <a:cubicBezTo>
                        <a:pt x="205" y="199"/>
                        <a:pt x="207" y="197"/>
                        <a:pt x="208" y="195"/>
                      </a:cubicBezTo>
                      <a:cubicBezTo>
                        <a:pt x="214" y="199"/>
                        <a:pt x="221" y="203"/>
                        <a:pt x="223" y="204"/>
                      </a:cubicBezTo>
                      <a:cubicBezTo>
                        <a:pt x="224" y="205"/>
                        <a:pt x="226" y="205"/>
                        <a:pt x="227" y="205"/>
                      </a:cubicBezTo>
                      <a:cubicBezTo>
                        <a:pt x="228" y="204"/>
                        <a:pt x="229" y="204"/>
                        <a:pt x="230" y="202"/>
                      </a:cubicBezTo>
                      <a:cubicBezTo>
                        <a:pt x="231" y="201"/>
                        <a:pt x="232" y="200"/>
                        <a:pt x="231" y="199"/>
                      </a:cubicBezTo>
                      <a:cubicBezTo>
                        <a:pt x="231" y="197"/>
                        <a:pt x="231" y="196"/>
                        <a:pt x="230" y="195"/>
                      </a:cubicBezTo>
                      <a:cubicBezTo>
                        <a:pt x="228" y="194"/>
                        <a:pt x="222" y="188"/>
                        <a:pt x="217" y="184"/>
                      </a:cubicBezTo>
                      <a:cubicBezTo>
                        <a:pt x="218" y="181"/>
                        <a:pt x="219" y="179"/>
                        <a:pt x="221" y="177"/>
                      </a:cubicBezTo>
                      <a:cubicBezTo>
                        <a:pt x="227" y="179"/>
                        <a:pt x="235" y="182"/>
                        <a:pt x="237" y="183"/>
                      </a:cubicBezTo>
                      <a:cubicBezTo>
                        <a:pt x="238" y="183"/>
                        <a:pt x="240" y="183"/>
                        <a:pt x="241" y="182"/>
                      </a:cubicBezTo>
                      <a:cubicBezTo>
                        <a:pt x="242" y="182"/>
                        <a:pt x="243" y="181"/>
                        <a:pt x="244" y="179"/>
                      </a:cubicBezTo>
                      <a:cubicBezTo>
                        <a:pt x="244" y="178"/>
                        <a:pt x="244" y="177"/>
                        <a:pt x="244" y="175"/>
                      </a:cubicBezTo>
                      <a:cubicBezTo>
                        <a:pt x="244" y="174"/>
                        <a:pt x="243" y="173"/>
                        <a:pt x="241" y="172"/>
                      </a:cubicBezTo>
                      <a:cubicBezTo>
                        <a:pt x="240" y="171"/>
                        <a:pt x="233" y="167"/>
                        <a:pt x="227" y="164"/>
                      </a:cubicBezTo>
                      <a:cubicBezTo>
                        <a:pt x="227" y="161"/>
                        <a:pt x="228" y="159"/>
                        <a:pt x="229" y="157"/>
                      </a:cubicBezTo>
                      <a:cubicBezTo>
                        <a:pt x="236" y="157"/>
                        <a:pt x="244" y="158"/>
                        <a:pt x="246" y="159"/>
                      </a:cubicBezTo>
                      <a:cubicBezTo>
                        <a:pt x="247" y="159"/>
                        <a:pt x="249" y="158"/>
                        <a:pt x="250" y="157"/>
                      </a:cubicBezTo>
                      <a:cubicBezTo>
                        <a:pt x="251" y="157"/>
                        <a:pt x="252" y="155"/>
                        <a:pt x="252" y="154"/>
                      </a:cubicBezTo>
                      <a:cubicBezTo>
                        <a:pt x="252" y="153"/>
                        <a:pt x="252" y="151"/>
                        <a:pt x="251" y="150"/>
                      </a:cubicBezTo>
                      <a:cubicBezTo>
                        <a:pt x="251" y="149"/>
                        <a:pt x="250" y="148"/>
                        <a:pt x="248" y="147"/>
                      </a:cubicBezTo>
                      <a:cubicBezTo>
                        <a:pt x="247" y="147"/>
                        <a:pt x="239" y="144"/>
                        <a:pt x="232" y="142"/>
                      </a:cubicBezTo>
                      <a:cubicBezTo>
                        <a:pt x="232" y="140"/>
                        <a:pt x="232" y="137"/>
                        <a:pt x="233" y="135"/>
                      </a:cubicBezTo>
                      <a:cubicBezTo>
                        <a:pt x="240" y="134"/>
                        <a:pt x="248" y="133"/>
                        <a:pt x="250" y="133"/>
                      </a:cubicBezTo>
                      <a:close/>
                      <a:moveTo>
                        <a:pt x="127" y="107"/>
                      </a:moveTo>
                      <a:cubicBezTo>
                        <a:pt x="139" y="107"/>
                        <a:pt x="148" y="116"/>
                        <a:pt x="148" y="127"/>
                      </a:cubicBezTo>
                      <a:cubicBezTo>
                        <a:pt x="148" y="139"/>
                        <a:pt x="139" y="148"/>
                        <a:pt x="127" y="148"/>
                      </a:cubicBezTo>
                      <a:cubicBezTo>
                        <a:pt x="116" y="148"/>
                        <a:pt x="106" y="139"/>
                        <a:pt x="106" y="127"/>
                      </a:cubicBezTo>
                      <a:cubicBezTo>
                        <a:pt x="106" y="116"/>
                        <a:pt x="116" y="107"/>
                        <a:pt x="127" y="107"/>
                      </a:cubicBezTo>
                      <a:close/>
                      <a:moveTo>
                        <a:pt x="43" y="127"/>
                      </a:moveTo>
                      <a:cubicBezTo>
                        <a:pt x="43" y="84"/>
                        <a:pt x="75" y="49"/>
                        <a:pt x="117" y="44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83" y="62"/>
                        <a:pt x="57" y="92"/>
                        <a:pt x="57" y="127"/>
                      </a:cubicBezTo>
                      <a:cubicBezTo>
                        <a:pt x="57" y="137"/>
                        <a:pt x="59" y="145"/>
                        <a:pt x="62" y="154"/>
                      </a:cubicBezTo>
                      <a:cubicBezTo>
                        <a:pt x="50" y="160"/>
                        <a:pt x="50" y="160"/>
                        <a:pt x="50" y="160"/>
                      </a:cubicBezTo>
                      <a:cubicBezTo>
                        <a:pt x="45" y="150"/>
                        <a:pt x="43" y="139"/>
                        <a:pt x="43" y="127"/>
                      </a:cubicBezTo>
                      <a:close/>
                      <a:moveTo>
                        <a:pt x="127" y="212"/>
                      </a:moveTo>
                      <a:cubicBezTo>
                        <a:pt x="99" y="212"/>
                        <a:pt x="75" y="198"/>
                        <a:pt x="59" y="178"/>
                      </a:cubicBezTo>
                      <a:cubicBezTo>
                        <a:pt x="72" y="171"/>
                        <a:pt x="72" y="171"/>
                        <a:pt x="72" y="171"/>
                      </a:cubicBezTo>
                      <a:cubicBezTo>
                        <a:pt x="84" y="187"/>
                        <a:pt x="105" y="198"/>
                        <a:pt x="127" y="198"/>
                      </a:cubicBezTo>
                      <a:cubicBezTo>
                        <a:pt x="150" y="198"/>
                        <a:pt x="170" y="187"/>
                        <a:pt x="183" y="171"/>
                      </a:cubicBezTo>
                      <a:cubicBezTo>
                        <a:pt x="195" y="178"/>
                        <a:pt x="195" y="178"/>
                        <a:pt x="195" y="178"/>
                      </a:cubicBezTo>
                      <a:cubicBezTo>
                        <a:pt x="179" y="198"/>
                        <a:pt x="155" y="212"/>
                        <a:pt x="127" y="212"/>
                      </a:cubicBezTo>
                      <a:close/>
                      <a:moveTo>
                        <a:pt x="205" y="161"/>
                      </a:moveTo>
                      <a:cubicBezTo>
                        <a:pt x="193" y="154"/>
                        <a:pt x="193" y="154"/>
                        <a:pt x="193" y="154"/>
                      </a:cubicBezTo>
                      <a:cubicBezTo>
                        <a:pt x="196" y="146"/>
                        <a:pt x="198" y="137"/>
                        <a:pt x="198" y="127"/>
                      </a:cubicBezTo>
                      <a:cubicBezTo>
                        <a:pt x="198" y="92"/>
                        <a:pt x="171" y="62"/>
                        <a:pt x="137" y="58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79" y="49"/>
                        <a:pt x="211" y="84"/>
                        <a:pt x="211" y="127"/>
                      </a:cubicBezTo>
                      <a:cubicBezTo>
                        <a:pt x="211" y="139"/>
                        <a:pt x="209" y="150"/>
                        <a:pt x="205" y="161"/>
                      </a:cubicBezTo>
                      <a:close/>
                    </a:path>
                  </a:pathLst>
                </a:custGeom>
                <a:solidFill>
                  <a:srgbClr val="7FC0D4"/>
                </a:solidFill>
                <a:ln>
                  <a:noFill/>
                </a:ln>
                <a:effectLst>
                  <a:outerShdw blurRad="25400" dist="38100" dir="2400000" algn="ctr" rotWithShape="0">
                    <a:srgbClr val="000000">
                      <a:alpha val="1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12F461E8-A71D-479E-B878-129EA73609F2}"/>
                    </a:ext>
                  </a:extLst>
                </p:cNvPr>
                <p:cNvSpPr/>
                <p:nvPr/>
              </p:nvSpPr>
              <p:spPr>
                <a:xfrm>
                  <a:off x="1102903" y="3982100"/>
                  <a:ext cx="323984" cy="323984"/>
                </a:xfrm>
                <a:prstGeom prst="ellipse">
                  <a:avLst/>
                </a:prstGeom>
                <a:solidFill>
                  <a:srgbClr val="7FC0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pic>
              <p:nvPicPr>
                <p:cNvPr id="67" name="Picture 2" descr="Image result for process start  icon">
                  <a:extLst>
                    <a:ext uri="{FF2B5EF4-FFF2-40B4-BE49-F238E27FC236}">
                      <a16:creationId xmlns:a16="http://schemas.microsoft.com/office/drawing/2014/main" id="{F490DCB0-D9E7-4A19-A139-76F2BBDB6F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9839" y="4009258"/>
                  <a:ext cx="251710" cy="2517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051" name="Group 2050">
              <a:extLst>
                <a:ext uri="{FF2B5EF4-FFF2-40B4-BE49-F238E27FC236}">
                  <a16:creationId xmlns:a16="http://schemas.microsoft.com/office/drawing/2014/main" id="{D4B277E7-D0C0-4977-9C80-4793387A634E}"/>
                </a:ext>
              </a:extLst>
            </p:cNvPr>
            <p:cNvGrpSpPr/>
            <p:nvPr/>
          </p:nvGrpSpPr>
          <p:grpSpPr>
            <a:xfrm>
              <a:off x="3179694" y="4570967"/>
              <a:ext cx="932688" cy="932688"/>
              <a:chOff x="3179694" y="4570967"/>
              <a:chExt cx="932688" cy="932688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BF6AEF6-3452-48C3-83B2-BEC4D9850398}"/>
                  </a:ext>
                </a:extLst>
              </p:cNvPr>
              <p:cNvSpPr/>
              <p:nvPr/>
            </p:nvSpPr>
            <p:spPr>
              <a:xfrm>
                <a:off x="3179694" y="4570967"/>
                <a:ext cx="932688" cy="932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A280B42-4464-40FE-9D95-20D15756410E}"/>
                  </a:ext>
                </a:extLst>
              </p:cNvPr>
              <p:cNvGrpSpPr/>
              <p:nvPr/>
            </p:nvGrpSpPr>
            <p:grpSpPr>
              <a:xfrm>
                <a:off x="3376774" y="4705963"/>
                <a:ext cx="538528" cy="662696"/>
                <a:chOff x="4140581" y="1715665"/>
                <a:chExt cx="538528" cy="662696"/>
              </a:xfrm>
              <a:solidFill>
                <a:srgbClr val="7FC0D4"/>
              </a:solidFill>
            </p:grpSpPr>
            <p:sp>
              <p:nvSpPr>
                <p:cNvPr id="71" name="Arrow: Down 70">
                  <a:extLst>
                    <a:ext uri="{FF2B5EF4-FFF2-40B4-BE49-F238E27FC236}">
                      <a16:creationId xmlns:a16="http://schemas.microsoft.com/office/drawing/2014/main" id="{55DC8A69-7C99-4459-B14D-F6146B383E2A}"/>
                    </a:ext>
                  </a:extLst>
                </p:cNvPr>
                <p:cNvSpPr/>
                <p:nvPr/>
              </p:nvSpPr>
              <p:spPr>
                <a:xfrm flipV="1">
                  <a:off x="4140581" y="1715665"/>
                  <a:ext cx="538528" cy="544604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C5FF42FC-42C3-4B49-854B-E9DD3CA40E82}"/>
                    </a:ext>
                  </a:extLst>
                </p:cNvPr>
                <p:cNvCxnSpPr/>
                <p:nvPr/>
              </p:nvCxnSpPr>
              <p:spPr>
                <a:xfrm>
                  <a:off x="4307021" y="2305059"/>
                  <a:ext cx="205649" cy="0"/>
                </a:xfrm>
                <a:prstGeom prst="line">
                  <a:avLst/>
                </a:prstGeom>
                <a:grpFill/>
                <a:ln w="5715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10A4B4B-8903-47EE-80B0-2B2CE0BA183C}"/>
                    </a:ext>
                  </a:extLst>
                </p:cNvPr>
                <p:cNvCxnSpPr/>
                <p:nvPr/>
              </p:nvCxnSpPr>
              <p:spPr>
                <a:xfrm>
                  <a:off x="4332592" y="2378361"/>
                  <a:ext cx="154507" cy="0"/>
                </a:xfrm>
                <a:prstGeom prst="line">
                  <a:avLst/>
                </a:prstGeom>
                <a:grpFill/>
                <a:ln w="57150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" name="Group 2052">
              <a:extLst>
                <a:ext uri="{FF2B5EF4-FFF2-40B4-BE49-F238E27FC236}">
                  <a16:creationId xmlns:a16="http://schemas.microsoft.com/office/drawing/2014/main" id="{0C42B87B-46CB-43B4-9632-A0A18912CE68}"/>
                </a:ext>
              </a:extLst>
            </p:cNvPr>
            <p:cNvGrpSpPr/>
            <p:nvPr/>
          </p:nvGrpSpPr>
          <p:grpSpPr>
            <a:xfrm>
              <a:off x="4272569" y="4570967"/>
              <a:ext cx="932688" cy="932688"/>
              <a:chOff x="4272569" y="4570967"/>
              <a:chExt cx="932688" cy="93268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E0942ED-95BE-45A9-96FE-0A6D024508D8}"/>
                  </a:ext>
                </a:extLst>
              </p:cNvPr>
              <p:cNvSpPr/>
              <p:nvPr/>
            </p:nvSpPr>
            <p:spPr>
              <a:xfrm>
                <a:off x="4272569" y="4570967"/>
                <a:ext cx="932688" cy="932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9222F59-063A-452C-B575-B9905CA65B1F}"/>
                  </a:ext>
                </a:extLst>
              </p:cNvPr>
              <p:cNvGrpSpPr/>
              <p:nvPr/>
            </p:nvGrpSpPr>
            <p:grpSpPr>
              <a:xfrm>
                <a:off x="4473033" y="4785910"/>
                <a:ext cx="531760" cy="502802"/>
                <a:chOff x="6274588" y="1953671"/>
                <a:chExt cx="584936" cy="553082"/>
              </a:xfrm>
            </p:grpSpPr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E80698D0-2B59-4CB7-B769-D07ECAD7C202}"/>
                    </a:ext>
                  </a:extLst>
                </p:cNvPr>
                <p:cNvSpPr/>
                <p:nvPr/>
              </p:nvSpPr>
              <p:spPr>
                <a:xfrm>
                  <a:off x="6310884" y="1958113"/>
                  <a:ext cx="548640" cy="548640"/>
                </a:xfrm>
                <a:prstGeom prst="arc">
                  <a:avLst>
                    <a:gd name="adj1" fmla="val 16200000"/>
                    <a:gd name="adj2" fmla="val 4293893"/>
                  </a:avLst>
                </a:prstGeom>
                <a:ln w="38100">
                  <a:solidFill>
                    <a:schemeClr val="bg1">
                      <a:lumMod val="75000"/>
                    </a:schemeClr>
                  </a:solidFill>
                  <a:headEnd type="oval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Arc 77">
                  <a:extLst>
                    <a:ext uri="{FF2B5EF4-FFF2-40B4-BE49-F238E27FC236}">
                      <a16:creationId xmlns:a16="http://schemas.microsoft.com/office/drawing/2014/main" id="{D35CD484-37B5-4DD7-BF59-7783AC1BACFB}"/>
                    </a:ext>
                  </a:extLst>
                </p:cNvPr>
                <p:cNvSpPr/>
                <p:nvPr/>
              </p:nvSpPr>
              <p:spPr>
                <a:xfrm rot="10800000">
                  <a:off x="6274588" y="1953671"/>
                  <a:ext cx="548640" cy="548640"/>
                </a:xfrm>
                <a:prstGeom prst="arc">
                  <a:avLst>
                    <a:gd name="adj1" fmla="val 16200000"/>
                    <a:gd name="adj2" fmla="val 4293893"/>
                  </a:avLst>
                </a:prstGeom>
                <a:ln w="38100">
                  <a:solidFill>
                    <a:srgbClr val="7FC0D4"/>
                  </a:solidFill>
                  <a:headEnd type="oval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3C4005DE-2258-42C8-A9EE-CAE227854CAC}"/>
                </a:ext>
              </a:extLst>
            </p:cNvPr>
            <p:cNvGrpSpPr/>
            <p:nvPr/>
          </p:nvGrpSpPr>
          <p:grpSpPr>
            <a:xfrm>
              <a:off x="2101736" y="4570967"/>
              <a:ext cx="932688" cy="932688"/>
              <a:chOff x="2101736" y="4570967"/>
              <a:chExt cx="932688" cy="93268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B4133A3-2547-46E8-80C3-C020DEA1BCB9}"/>
                  </a:ext>
                </a:extLst>
              </p:cNvPr>
              <p:cNvSpPr/>
              <p:nvPr/>
            </p:nvSpPr>
            <p:spPr>
              <a:xfrm>
                <a:off x="2101736" y="4570967"/>
                <a:ext cx="932688" cy="932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AA691B46-9433-44DC-A858-4A5F0B28A55D}"/>
                  </a:ext>
                </a:extLst>
              </p:cNvPr>
              <p:cNvGrpSpPr/>
              <p:nvPr/>
            </p:nvGrpSpPr>
            <p:grpSpPr>
              <a:xfrm>
                <a:off x="2232056" y="4709591"/>
                <a:ext cx="672048" cy="655441"/>
                <a:chOff x="2244400" y="2274558"/>
                <a:chExt cx="672048" cy="655441"/>
              </a:xfrm>
              <a:solidFill>
                <a:schemeClr val="bg1">
                  <a:lumMod val="75000"/>
                </a:schemeClr>
              </a:solidFill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E48376E3-E142-4421-8934-8C8FF7F65E32}"/>
                    </a:ext>
                  </a:extLst>
                </p:cNvPr>
                <p:cNvGrpSpPr/>
                <p:nvPr/>
              </p:nvGrpSpPr>
              <p:grpSpPr>
                <a:xfrm>
                  <a:off x="2244400" y="2274558"/>
                  <a:ext cx="672048" cy="655441"/>
                  <a:chOff x="4094812" y="2959014"/>
                  <a:chExt cx="3088041" cy="2737939"/>
                </a:xfrm>
                <a:grpFill/>
              </p:grpSpPr>
              <p:grpSp>
                <p:nvGrpSpPr>
                  <p:cNvPr id="87" name="Group 4">
                    <a:extLst>
                      <a:ext uri="{FF2B5EF4-FFF2-40B4-BE49-F238E27FC236}">
                        <a16:creationId xmlns:a16="http://schemas.microsoft.com/office/drawing/2014/main" id="{03855C96-BA91-4393-B3DE-7F5989C8FC2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94812" y="2959014"/>
                    <a:ext cx="3088041" cy="2737939"/>
                    <a:chOff x="1747" y="277"/>
                    <a:chExt cx="3909" cy="3552"/>
                  </a:xfrm>
                  <a:grpFill/>
                  <a:effectLst>
                    <a:outerShdw blurRad="317500" dist="38100" dir="8100000" sx="105000" sy="105000" algn="tr" rotWithShape="0">
                      <a:prstClr val="black">
                        <a:alpha val="20000"/>
                      </a:prstClr>
                    </a:outerShdw>
                  </a:effectLst>
                </p:grpSpPr>
                <p:sp>
                  <p:nvSpPr>
                    <p:cNvPr id="91" name="Freeform 5">
                      <a:extLst>
                        <a:ext uri="{FF2B5EF4-FFF2-40B4-BE49-F238E27FC236}">
                          <a16:creationId xmlns:a16="http://schemas.microsoft.com/office/drawing/2014/main" id="{8EBE180A-FA04-40E2-899F-159753C165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32" y="2425"/>
                      <a:ext cx="291" cy="300"/>
                    </a:xfrm>
                    <a:custGeom>
                      <a:avLst/>
                      <a:gdLst>
                        <a:gd name="T0" fmla="*/ 291 w 291"/>
                        <a:gd name="T1" fmla="*/ 97 h 300"/>
                        <a:gd name="T2" fmla="*/ 108 w 291"/>
                        <a:gd name="T3" fmla="*/ 300 h 300"/>
                        <a:gd name="T4" fmla="*/ 0 w 291"/>
                        <a:gd name="T5" fmla="*/ 203 h 300"/>
                        <a:gd name="T6" fmla="*/ 183 w 291"/>
                        <a:gd name="T7" fmla="*/ 0 h 300"/>
                        <a:gd name="T8" fmla="*/ 291 w 291"/>
                        <a:gd name="T9" fmla="*/ 97 h 3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1" h="300">
                          <a:moveTo>
                            <a:pt x="291" y="97"/>
                          </a:moveTo>
                          <a:lnTo>
                            <a:pt x="108" y="300"/>
                          </a:lnTo>
                          <a:lnTo>
                            <a:pt x="0" y="203"/>
                          </a:lnTo>
                          <a:lnTo>
                            <a:pt x="183" y="0"/>
                          </a:lnTo>
                          <a:lnTo>
                            <a:pt x="291" y="9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 6">
                      <a:extLst>
                        <a:ext uri="{FF2B5EF4-FFF2-40B4-BE49-F238E27FC236}">
                          <a16:creationId xmlns:a16="http://schemas.microsoft.com/office/drawing/2014/main" id="{86A04E94-6E75-45A3-B694-08EFBE1EBB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07" y="2487"/>
                      <a:ext cx="288" cy="307"/>
                    </a:xfrm>
                    <a:custGeom>
                      <a:avLst/>
                      <a:gdLst>
                        <a:gd name="T0" fmla="*/ 288 w 288"/>
                        <a:gd name="T1" fmla="*/ 52 h 307"/>
                        <a:gd name="T2" fmla="*/ 58 w 288"/>
                        <a:gd name="T3" fmla="*/ 307 h 307"/>
                        <a:gd name="T4" fmla="*/ 0 w 288"/>
                        <a:gd name="T5" fmla="*/ 254 h 307"/>
                        <a:gd name="T6" fmla="*/ 228 w 288"/>
                        <a:gd name="T7" fmla="*/ 0 h 307"/>
                        <a:gd name="T8" fmla="*/ 288 w 288"/>
                        <a:gd name="T9" fmla="*/ 52 h 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8" h="307">
                          <a:moveTo>
                            <a:pt x="288" y="52"/>
                          </a:moveTo>
                          <a:lnTo>
                            <a:pt x="58" y="307"/>
                          </a:lnTo>
                          <a:lnTo>
                            <a:pt x="0" y="254"/>
                          </a:lnTo>
                          <a:lnTo>
                            <a:pt x="228" y="0"/>
                          </a:lnTo>
                          <a:lnTo>
                            <a:pt x="288" y="5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Freeform 7">
                      <a:extLst>
                        <a:ext uri="{FF2B5EF4-FFF2-40B4-BE49-F238E27FC236}">
                          <a16:creationId xmlns:a16="http://schemas.microsoft.com/office/drawing/2014/main" id="{F3E01D8E-F819-4C41-8749-1CB48A4E1B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97" y="2473"/>
                      <a:ext cx="1459" cy="1356"/>
                    </a:xfrm>
                    <a:custGeom>
                      <a:avLst/>
                      <a:gdLst>
                        <a:gd name="T0" fmla="*/ 813 w 852"/>
                        <a:gd name="T1" fmla="*/ 579 h 795"/>
                        <a:gd name="T2" fmla="*/ 821 w 852"/>
                        <a:gd name="T3" fmla="*/ 697 h 795"/>
                        <a:gd name="T4" fmla="*/ 766 w 852"/>
                        <a:gd name="T5" fmla="*/ 759 h 795"/>
                        <a:gd name="T6" fmla="*/ 648 w 852"/>
                        <a:gd name="T7" fmla="*/ 764 h 795"/>
                        <a:gd name="T8" fmla="*/ 35 w 852"/>
                        <a:gd name="T9" fmla="*/ 216 h 795"/>
                        <a:gd name="T10" fmla="*/ 63 w 852"/>
                        <a:gd name="T11" fmla="*/ 130 h 795"/>
                        <a:gd name="T12" fmla="*/ 118 w 852"/>
                        <a:gd name="T13" fmla="*/ 68 h 795"/>
                        <a:gd name="T14" fmla="*/ 200 w 852"/>
                        <a:gd name="T15" fmla="*/ 31 h 795"/>
                        <a:gd name="T16" fmla="*/ 813 w 852"/>
                        <a:gd name="T17" fmla="*/ 579 h 7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852" h="795">
                          <a:moveTo>
                            <a:pt x="813" y="579"/>
                          </a:moveTo>
                          <a:cubicBezTo>
                            <a:pt x="848" y="610"/>
                            <a:pt x="852" y="663"/>
                            <a:pt x="821" y="697"/>
                          </a:cubicBezTo>
                          <a:cubicBezTo>
                            <a:pt x="766" y="759"/>
                            <a:pt x="766" y="759"/>
                            <a:pt x="766" y="759"/>
                          </a:cubicBezTo>
                          <a:cubicBezTo>
                            <a:pt x="736" y="793"/>
                            <a:pt x="683" y="795"/>
                            <a:pt x="648" y="764"/>
                          </a:cubicBezTo>
                          <a:cubicBezTo>
                            <a:pt x="35" y="216"/>
                            <a:pt x="35" y="216"/>
                            <a:pt x="35" y="216"/>
                          </a:cubicBezTo>
                          <a:cubicBezTo>
                            <a:pt x="0" y="184"/>
                            <a:pt x="32" y="164"/>
                            <a:pt x="63" y="130"/>
                          </a:cubicBezTo>
                          <a:cubicBezTo>
                            <a:pt x="118" y="68"/>
                            <a:pt x="118" y="68"/>
                            <a:pt x="118" y="68"/>
                          </a:cubicBezTo>
                          <a:cubicBezTo>
                            <a:pt x="148" y="34"/>
                            <a:pt x="165" y="0"/>
                            <a:pt x="200" y="31"/>
                          </a:cubicBezTo>
                          <a:lnTo>
                            <a:pt x="813" y="57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Freeform 8">
                      <a:extLst>
                        <a:ext uri="{FF2B5EF4-FFF2-40B4-BE49-F238E27FC236}">
                          <a16:creationId xmlns:a16="http://schemas.microsoft.com/office/drawing/2014/main" id="{AAF45CD5-DFA3-47A3-B7FD-75A635AD60A4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47" y="277"/>
                      <a:ext cx="2962" cy="2950"/>
                    </a:xfrm>
                    <a:custGeom>
                      <a:avLst/>
                      <a:gdLst>
                        <a:gd name="T0" fmla="*/ 286 w 1730"/>
                        <a:gd name="T1" fmla="*/ 347 h 1730"/>
                        <a:gd name="T2" fmla="*/ 347 w 1730"/>
                        <a:gd name="T3" fmla="*/ 1444 h 1730"/>
                        <a:gd name="T4" fmla="*/ 1444 w 1730"/>
                        <a:gd name="T5" fmla="*/ 1383 h 1730"/>
                        <a:gd name="T6" fmla="*/ 1382 w 1730"/>
                        <a:gd name="T7" fmla="*/ 286 h 1730"/>
                        <a:gd name="T8" fmla="*/ 286 w 1730"/>
                        <a:gd name="T9" fmla="*/ 347 h 1730"/>
                        <a:gd name="T10" fmla="*/ 1344 w 1730"/>
                        <a:gd name="T11" fmla="*/ 1293 h 1730"/>
                        <a:gd name="T12" fmla="*/ 436 w 1730"/>
                        <a:gd name="T13" fmla="*/ 1344 h 1730"/>
                        <a:gd name="T14" fmla="*/ 386 w 1730"/>
                        <a:gd name="T15" fmla="*/ 436 h 1730"/>
                        <a:gd name="T16" fmla="*/ 1293 w 1730"/>
                        <a:gd name="T17" fmla="*/ 386 h 1730"/>
                        <a:gd name="T18" fmla="*/ 1344 w 1730"/>
                        <a:gd name="T19" fmla="*/ 1293 h 17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730" h="1730">
                          <a:moveTo>
                            <a:pt x="286" y="347"/>
                          </a:moveTo>
                          <a:cubicBezTo>
                            <a:pt x="0" y="667"/>
                            <a:pt x="27" y="1158"/>
                            <a:pt x="347" y="1444"/>
                          </a:cubicBezTo>
                          <a:cubicBezTo>
                            <a:pt x="667" y="1730"/>
                            <a:pt x="1158" y="1702"/>
                            <a:pt x="1444" y="1383"/>
                          </a:cubicBezTo>
                          <a:cubicBezTo>
                            <a:pt x="1730" y="1063"/>
                            <a:pt x="1702" y="572"/>
                            <a:pt x="1382" y="286"/>
                          </a:cubicBezTo>
                          <a:cubicBezTo>
                            <a:pt x="1063" y="0"/>
                            <a:pt x="572" y="27"/>
                            <a:pt x="286" y="347"/>
                          </a:cubicBezTo>
                          <a:moveTo>
                            <a:pt x="1344" y="1293"/>
                          </a:moveTo>
                          <a:cubicBezTo>
                            <a:pt x="1107" y="1558"/>
                            <a:pt x="701" y="1581"/>
                            <a:pt x="436" y="1344"/>
                          </a:cubicBezTo>
                          <a:cubicBezTo>
                            <a:pt x="172" y="1107"/>
                            <a:pt x="149" y="701"/>
                            <a:pt x="386" y="436"/>
                          </a:cubicBezTo>
                          <a:cubicBezTo>
                            <a:pt x="622" y="172"/>
                            <a:pt x="1029" y="149"/>
                            <a:pt x="1293" y="386"/>
                          </a:cubicBezTo>
                          <a:cubicBezTo>
                            <a:pt x="1558" y="622"/>
                            <a:pt x="1581" y="1029"/>
                            <a:pt x="1344" y="129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8" name="Group 19">
                    <a:extLst>
                      <a:ext uri="{FF2B5EF4-FFF2-40B4-BE49-F238E27FC236}">
                        <a16:creationId xmlns:a16="http://schemas.microsoft.com/office/drawing/2014/main" id="{54B2912C-2DEE-4DE7-ACC4-ABB028E4B19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98783" y="3438605"/>
                    <a:ext cx="1333436" cy="1332517"/>
                    <a:chOff x="2387" y="721"/>
                    <a:chExt cx="2901" cy="2899"/>
                  </a:xfrm>
                  <a:grpFill/>
                </p:grpSpPr>
                <p:sp>
                  <p:nvSpPr>
                    <p:cNvPr id="89" name="Freeform 21">
                      <a:extLst>
                        <a:ext uri="{FF2B5EF4-FFF2-40B4-BE49-F238E27FC236}">
                          <a16:creationId xmlns:a16="http://schemas.microsoft.com/office/drawing/2014/main" id="{90BDFFF3-F06B-4BDB-B9CE-039A7C7221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87" y="721"/>
                      <a:ext cx="2901" cy="2899"/>
                    </a:xfrm>
                    <a:custGeom>
                      <a:avLst/>
                      <a:gdLst>
                        <a:gd name="T0" fmla="*/ 2532 w 4359"/>
                        <a:gd name="T1" fmla="*/ 28 h 4354"/>
                        <a:gd name="T2" fmla="*/ 2983 w 4359"/>
                        <a:gd name="T3" fmla="*/ 153 h 4354"/>
                        <a:gd name="T4" fmla="*/ 3234 w 4359"/>
                        <a:gd name="T5" fmla="*/ 286 h 4354"/>
                        <a:gd name="T6" fmla="*/ 3237 w 4359"/>
                        <a:gd name="T7" fmla="*/ 381 h 4354"/>
                        <a:gd name="T8" fmla="*/ 3156 w 4359"/>
                        <a:gd name="T9" fmla="*/ 432 h 4354"/>
                        <a:gd name="T10" fmla="*/ 2888 w 4359"/>
                        <a:gd name="T11" fmla="*/ 322 h 4354"/>
                        <a:gd name="T12" fmla="*/ 2420 w 4359"/>
                        <a:gd name="T13" fmla="*/ 206 h 4354"/>
                        <a:gd name="T14" fmla="*/ 1921 w 4359"/>
                        <a:gd name="T15" fmla="*/ 208 h 4354"/>
                        <a:gd name="T16" fmla="*/ 1435 w 4359"/>
                        <a:gd name="T17" fmla="*/ 335 h 4354"/>
                        <a:gd name="T18" fmla="*/ 1006 w 4359"/>
                        <a:gd name="T19" fmla="*/ 575 h 4354"/>
                        <a:gd name="T20" fmla="*/ 651 w 4359"/>
                        <a:gd name="T21" fmla="*/ 908 h 4354"/>
                        <a:gd name="T22" fmla="*/ 387 w 4359"/>
                        <a:gd name="T23" fmla="*/ 1320 h 4354"/>
                        <a:gd name="T24" fmla="*/ 230 w 4359"/>
                        <a:gd name="T25" fmla="*/ 1792 h 4354"/>
                        <a:gd name="T26" fmla="*/ 196 w 4359"/>
                        <a:gd name="T27" fmla="*/ 2308 h 4354"/>
                        <a:gd name="T28" fmla="*/ 293 w 4359"/>
                        <a:gd name="T29" fmla="*/ 2804 h 4354"/>
                        <a:gd name="T30" fmla="*/ 506 w 4359"/>
                        <a:gd name="T31" fmla="*/ 3248 h 4354"/>
                        <a:gd name="T32" fmla="*/ 818 w 4359"/>
                        <a:gd name="T33" fmla="*/ 3623 h 4354"/>
                        <a:gd name="T34" fmla="*/ 1213 w 4359"/>
                        <a:gd name="T35" fmla="*/ 3911 h 4354"/>
                        <a:gd name="T36" fmla="*/ 1672 w 4359"/>
                        <a:gd name="T37" fmla="*/ 4096 h 4354"/>
                        <a:gd name="T38" fmla="*/ 2179 w 4359"/>
                        <a:gd name="T39" fmla="*/ 4162 h 4354"/>
                        <a:gd name="T40" fmla="*/ 2686 w 4359"/>
                        <a:gd name="T41" fmla="*/ 4096 h 4354"/>
                        <a:gd name="T42" fmla="*/ 3146 w 4359"/>
                        <a:gd name="T43" fmla="*/ 3911 h 4354"/>
                        <a:gd name="T44" fmla="*/ 3541 w 4359"/>
                        <a:gd name="T45" fmla="*/ 3623 h 4354"/>
                        <a:gd name="T46" fmla="*/ 3852 w 4359"/>
                        <a:gd name="T47" fmla="*/ 3248 h 4354"/>
                        <a:gd name="T48" fmla="*/ 4064 w 4359"/>
                        <a:gd name="T49" fmla="*/ 2804 h 4354"/>
                        <a:gd name="T50" fmla="*/ 4162 w 4359"/>
                        <a:gd name="T51" fmla="*/ 2308 h 4354"/>
                        <a:gd name="T52" fmla="*/ 4195 w 4359"/>
                        <a:gd name="T53" fmla="*/ 2109 h 4354"/>
                        <a:gd name="T54" fmla="*/ 4289 w 4359"/>
                        <a:gd name="T55" fmla="*/ 2085 h 4354"/>
                        <a:gd name="T56" fmla="*/ 4355 w 4359"/>
                        <a:gd name="T57" fmla="*/ 2151 h 4354"/>
                        <a:gd name="T58" fmla="*/ 4321 w 4359"/>
                        <a:gd name="T59" fmla="*/ 2583 h 4354"/>
                        <a:gd name="T60" fmla="*/ 4161 w 4359"/>
                        <a:gd name="T61" fmla="*/ 3083 h 4354"/>
                        <a:gd name="T62" fmla="*/ 3891 w 4359"/>
                        <a:gd name="T63" fmla="*/ 3523 h 4354"/>
                        <a:gd name="T64" fmla="*/ 3527 w 4359"/>
                        <a:gd name="T65" fmla="*/ 3887 h 4354"/>
                        <a:gd name="T66" fmla="*/ 3087 w 4359"/>
                        <a:gd name="T67" fmla="*/ 4157 h 4354"/>
                        <a:gd name="T68" fmla="*/ 2586 w 4359"/>
                        <a:gd name="T69" fmla="*/ 4316 h 4354"/>
                        <a:gd name="T70" fmla="*/ 2042 w 4359"/>
                        <a:gd name="T71" fmla="*/ 4350 h 4354"/>
                        <a:gd name="T72" fmla="*/ 1516 w 4359"/>
                        <a:gd name="T73" fmla="*/ 4251 h 4354"/>
                        <a:gd name="T74" fmla="*/ 1044 w 4359"/>
                        <a:gd name="T75" fmla="*/ 4035 h 4354"/>
                        <a:gd name="T76" fmla="*/ 639 w 4359"/>
                        <a:gd name="T77" fmla="*/ 3715 h 4354"/>
                        <a:gd name="T78" fmla="*/ 320 w 4359"/>
                        <a:gd name="T79" fmla="*/ 3311 h 4354"/>
                        <a:gd name="T80" fmla="*/ 103 w 4359"/>
                        <a:gd name="T81" fmla="*/ 2839 h 4354"/>
                        <a:gd name="T82" fmla="*/ 4 w 4359"/>
                        <a:gd name="T83" fmla="*/ 2314 h 4354"/>
                        <a:gd name="T84" fmla="*/ 16 w 4359"/>
                        <a:gd name="T85" fmla="*/ 1904 h 4354"/>
                        <a:gd name="T86" fmla="*/ 146 w 4359"/>
                        <a:gd name="T87" fmla="*/ 1391 h 4354"/>
                        <a:gd name="T88" fmla="*/ 391 w 4359"/>
                        <a:gd name="T89" fmla="*/ 934 h 4354"/>
                        <a:gd name="T90" fmla="*/ 732 w 4359"/>
                        <a:gd name="T91" fmla="*/ 550 h 4354"/>
                        <a:gd name="T92" fmla="*/ 1155 w 4359"/>
                        <a:gd name="T93" fmla="*/ 255 h 4354"/>
                        <a:gd name="T94" fmla="*/ 1643 w 4359"/>
                        <a:gd name="T95" fmla="*/ 67 h 4354"/>
                        <a:gd name="T96" fmla="*/ 2179 w 4359"/>
                        <a:gd name="T97" fmla="*/ 0 h 43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4359" h="4354">
                          <a:moveTo>
                            <a:pt x="2179" y="0"/>
                          </a:moveTo>
                          <a:lnTo>
                            <a:pt x="2297" y="2"/>
                          </a:lnTo>
                          <a:lnTo>
                            <a:pt x="2415" y="12"/>
                          </a:lnTo>
                          <a:lnTo>
                            <a:pt x="2532" y="28"/>
                          </a:lnTo>
                          <a:lnTo>
                            <a:pt x="2647" y="51"/>
                          </a:lnTo>
                          <a:lnTo>
                            <a:pt x="2762" y="79"/>
                          </a:lnTo>
                          <a:lnTo>
                            <a:pt x="2873" y="112"/>
                          </a:lnTo>
                          <a:lnTo>
                            <a:pt x="2983" y="153"/>
                          </a:lnTo>
                          <a:lnTo>
                            <a:pt x="3092" y="200"/>
                          </a:lnTo>
                          <a:lnTo>
                            <a:pt x="3197" y="251"/>
                          </a:lnTo>
                          <a:lnTo>
                            <a:pt x="3218" y="267"/>
                          </a:lnTo>
                          <a:lnTo>
                            <a:pt x="3234" y="286"/>
                          </a:lnTo>
                          <a:lnTo>
                            <a:pt x="3244" y="307"/>
                          </a:lnTo>
                          <a:lnTo>
                            <a:pt x="3248" y="332"/>
                          </a:lnTo>
                          <a:lnTo>
                            <a:pt x="3246" y="357"/>
                          </a:lnTo>
                          <a:lnTo>
                            <a:pt x="3237" y="381"/>
                          </a:lnTo>
                          <a:lnTo>
                            <a:pt x="3222" y="402"/>
                          </a:lnTo>
                          <a:lnTo>
                            <a:pt x="3202" y="417"/>
                          </a:lnTo>
                          <a:lnTo>
                            <a:pt x="3181" y="428"/>
                          </a:lnTo>
                          <a:lnTo>
                            <a:pt x="3156" y="432"/>
                          </a:lnTo>
                          <a:lnTo>
                            <a:pt x="3131" y="429"/>
                          </a:lnTo>
                          <a:lnTo>
                            <a:pt x="3107" y="421"/>
                          </a:lnTo>
                          <a:lnTo>
                            <a:pt x="2999" y="367"/>
                          </a:lnTo>
                          <a:lnTo>
                            <a:pt x="2888" y="322"/>
                          </a:lnTo>
                          <a:lnTo>
                            <a:pt x="2774" y="283"/>
                          </a:lnTo>
                          <a:lnTo>
                            <a:pt x="2658" y="249"/>
                          </a:lnTo>
                          <a:lnTo>
                            <a:pt x="2540" y="224"/>
                          </a:lnTo>
                          <a:lnTo>
                            <a:pt x="2420" y="206"/>
                          </a:lnTo>
                          <a:lnTo>
                            <a:pt x="2301" y="196"/>
                          </a:lnTo>
                          <a:lnTo>
                            <a:pt x="2179" y="192"/>
                          </a:lnTo>
                          <a:lnTo>
                            <a:pt x="2048" y="196"/>
                          </a:lnTo>
                          <a:lnTo>
                            <a:pt x="1921" y="208"/>
                          </a:lnTo>
                          <a:lnTo>
                            <a:pt x="1794" y="229"/>
                          </a:lnTo>
                          <a:lnTo>
                            <a:pt x="1672" y="257"/>
                          </a:lnTo>
                          <a:lnTo>
                            <a:pt x="1551" y="292"/>
                          </a:lnTo>
                          <a:lnTo>
                            <a:pt x="1435" y="335"/>
                          </a:lnTo>
                          <a:lnTo>
                            <a:pt x="1322" y="386"/>
                          </a:lnTo>
                          <a:lnTo>
                            <a:pt x="1213" y="442"/>
                          </a:lnTo>
                          <a:lnTo>
                            <a:pt x="1107" y="506"/>
                          </a:lnTo>
                          <a:lnTo>
                            <a:pt x="1006" y="575"/>
                          </a:lnTo>
                          <a:lnTo>
                            <a:pt x="909" y="650"/>
                          </a:lnTo>
                          <a:lnTo>
                            <a:pt x="818" y="731"/>
                          </a:lnTo>
                          <a:lnTo>
                            <a:pt x="732" y="817"/>
                          </a:lnTo>
                          <a:lnTo>
                            <a:pt x="651" y="908"/>
                          </a:lnTo>
                          <a:lnTo>
                            <a:pt x="576" y="1005"/>
                          </a:lnTo>
                          <a:lnTo>
                            <a:pt x="506" y="1105"/>
                          </a:lnTo>
                          <a:lnTo>
                            <a:pt x="443" y="1211"/>
                          </a:lnTo>
                          <a:lnTo>
                            <a:pt x="387" y="1320"/>
                          </a:lnTo>
                          <a:lnTo>
                            <a:pt x="336" y="1433"/>
                          </a:lnTo>
                          <a:lnTo>
                            <a:pt x="293" y="1549"/>
                          </a:lnTo>
                          <a:lnTo>
                            <a:pt x="258" y="1670"/>
                          </a:lnTo>
                          <a:lnTo>
                            <a:pt x="230" y="1792"/>
                          </a:lnTo>
                          <a:lnTo>
                            <a:pt x="208" y="1918"/>
                          </a:lnTo>
                          <a:lnTo>
                            <a:pt x="196" y="2046"/>
                          </a:lnTo>
                          <a:lnTo>
                            <a:pt x="192" y="2176"/>
                          </a:lnTo>
                          <a:lnTo>
                            <a:pt x="196" y="2308"/>
                          </a:lnTo>
                          <a:lnTo>
                            <a:pt x="208" y="2435"/>
                          </a:lnTo>
                          <a:lnTo>
                            <a:pt x="230" y="2561"/>
                          </a:lnTo>
                          <a:lnTo>
                            <a:pt x="258" y="2683"/>
                          </a:lnTo>
                          <a:lnTo>
                            <a:pt x="293" y="2804"/>
                          </a:lnTo>
                          <a:lnTo>
                            <a:pt x="336" y="2921"/>
                          </a:lnTo>
                          <a:lnTo>
                            <a:pt x="387" y="3034"/>
                          </a:lnTo>
                          <a:lnTo>
                            <a:pt x="443" y="3142"/>
                          </a:lnTo>
                          <a:lnTo>
                            <a:pt x="506" y="3248"/>
                          </a:lnTo>
                          <a:lnTo>
                            <a:pt x="576" y="3349"/>
                          </a:lnTo>
                          <a:lnTo>
                            <a:pt x="651" y="3445"/>
                          </a:lnTo>
                          <a:lnTo>
                            <a:pt x="732" y="3537"/>
                          </a:lnTo>
                          <a:lnTo>
                            <a:pt x="818" y="3623"/>
                          </a:lnTo>
                          <a:lnTo>
                            <a:pt x="909" y="3703"/>
                          </a:lnTo>
                          <a:lnTo>
                            <a:pt x="1006" y="3778"/>
                          </a:lnTo>
                          <a:lnTo>
                            <a:pt x="1107" y="3848"/>
                          </a:lnTo>
                          <a:lnTo>
                            <a:pt x="1213" y="3911"/>
                          </a:lnTo>
                          <a:lnTo>
                            <a:pt x="1322" y="3967"/>
                          </a:lnTo>
                          <a:lnTo>
                            <a:pt x="1435" y="4018"/>
                          </a:lnTo>
                          <a:lnTo>
                            <a:pt x="1551" y="4061"/>
                          </a:lnTo>
                          <a:lnTo>
                            <a:pt x="1672" y="4096"/>
                          </a:lnTo>
                          <a:lnTo>
                            <a:pt x="1794" y="4124"/>
                          </a:lnTo>
                          <a:lnTo>
                            <a:pt x="1921" y="4146"/>
                          </a:lnTo>
                          <a:lnTo>
                            <a:pt x="2048" y="4158"/>
                          </a:lnTo>
                          <a:lnTo>
                            <a:pt x="2179" y="4162"/>
                          </a:lnTo>
                          <a:lnTo>
                            <a:pt x="2310" y="4158"/>
                          </a:lnTo>
                          <a:lnTo>
                            <a:pt x="2438" y="4146"/>
                          </a:lnTo>
                          <a:lnTo>
                            <a:pt x="2564" y="4124"/>
                          </a:lnTo>
                          <a:lnTo>
                            <a:pt x="2686" y="4096"/>
                          </a:lnTo>
                          <a:lnTo>
                            <a:pt x="2807" y="4061"/>
                          </a:lnTo>
                          <a:lnTo>
                            <a:pt x="2923" y="4018"/>
                          </a:lnTo>
                          <a:lnTo>
                            <a:pt x="3037" y="3967"/>
                          </a:lnTo>
                          <a:lnTo>
                            <a:pt x="3146" y="3911"/>
                          </a:lnTo>
                          <a:lnTo>
                            <a:pt x="3252" y="3848"/>
                          </a:lnTo>
                          <a:lnTo>
                            <a:pt x="3353" y="3778"/>
                          </a:lnTo>
                          <a:lnTo>
                            <a:pt x="3448" y="3703"/>
                          </a:lnTo>
                          <a:lnTo>
                            <a:pt x="3541" y="3623"/>
                          </a:lnTo>
                          <a:lnTo>
                            <a:pt x="3627" y="3537"/>
                          </a:lnTo>
                          <a:lnTo>
                            <a:pt x="3707" y="3445"/>
                          </a:lnTo>
                          <a:lnTo>
                            <a:pt x="3782" y="3349"/>
                          </a:lnTo>
                          <a:lnTo>
                            <a:pt x="3852" y="3248"/>
                          </a:lnTo>
                          <a:lnTo>
                            <a:pt x="3915" y="3142"/>
                          </a:lnTo>
                          <a:lnTo>
                            <a:pt x="3972" y="3034"/>
                          </a:lnTo>
                          <a:lnTo>
                            <a:pt x="4021" y="2921"/>
                          </a:lnTo>
                          <a:lnTo>
                            <a:pt x="4064" y="2804"/>
                          </a:lnTo>
                          <a:lnTo>
                            <a:pt x="4101" y="2683"/>
                          </a:lnTo>
                          <a:lnTo>
                            <a:pt x="4129" y="2561"/>
                          </a:lnTo>
                          <a:lnTo>
                            <a:pt x="4150" y="2435"/>
                          </a:lnTo>
                          <a:lnTo>
                            <a:pt x="4162" y="2308"/>
                          </a:lnTo>
                          <a:lnTo>
                            <a:pt x="4167" y="2176"/>
                          </a:lnTo>
                          <a:lnTo>
                            <a:pt x="4171" y="2151"/>
                          </a:lnTo>
                          <a:lnTo>
                            <a:pt x="4180" y="2128"/>
                          </a:lnTo>
                          <a:lnTo>
                            <a:pt x="4195" y="2109"/>
                          </a:lnTo>
                          <a:lnTo>
                            <a:pt x="4214" y="2094"/>
                          </a:lnTo>
                          <a:lnTo>
                            <a:pt x="4238" y="2085"/>
                          </a:lnTo>
                          <a:lnTo>
                            <a:pt x="4263" y="2081"/>
                          </a:lnTo>
                          <a:lnTo>
                            <a:pt x="4289" y="2085"/>
                          </a:lnTo>
                          <a:lnTo>
                            <a:pt x="4312" y="2094"/>
                          </a:lnTo>
                          <a:lnTo>
                            <a:pt x="4330" y="2109"/>
                          </a:lnTo>
                          <a:lnTo>
                            <a:pt x="4345" y="2128"/>
                          </a:lnTo>
                          <a:lnTo>
                            <a:pt x="4355" y="2151"/>
                          </a:lnTo>
                          <a:lnTo>
                            <a:pt x="4359" y="2176"/>
                          </a:lnTo>
                          <a:lnTo>
                            <a:pt x="4355" y="2314"/>
                          </a:lnTo>
                          <a:lnTo>
                            <a:pt x="4341" y="2450"/>
                          </a:lnTo>
                          <a:lnTo>
                            <a:pt x="4321" y="2583"/>
                          </a:lnTo>
                          <a:lnTo>
                            <a:pt x="4291" y="2713"/>
                          </a:lnTo>
                          <a:lnTo>
                            <a:pt x="4255" y="2839"/>
                          </a:lnTo>
                          <a:lnTo>
                            <a:pt x="4212" y="2962"/>
                          </a:lnTo>
                          <a:lnTo>
                            <a:pt x="4161" y="3083"/>
                          </a:lnTo>
                          <a:lnTo>
                            <a:pt x="4103" y="3200"/>
                          </a:lnTo>
                          <a:lnTo>
                            <a:pt x="4039" y="3311"/>
                          </a:lnTo>
                          <a:lnTo>
                            <a:pt x="3968" y="3420"/>
                          </a:lnTo>
                          <a:lnTo>
                            <a:pt x="3891" y="3523"/>
                          </a:lnTo>
                          <a:lnTo>
                            <a:pt x="3808" y="3623"/>
                          </a:lnTo>
                          <a:lnTo>
                            <a:pt x="3719" y="3715"/>
                          </a:lnTo>
                          <a:lnTo>
                            <a:pt x="3625" y="3804"/>
                          </a:lnTo>
                          <a:lnTo>
                            <a:pt x="3527" y="3887"/>
                          </a:lnTo>
                          <a:lnTo>
                            <a:pt x="3424" y="3963"/>
                          </a:lnTo>
                          <a:lnTo>
                            <a:pt x="3315" y="4035"/>
                          </a:lnTo>
                          <a:lnTo>
                            <a:pt x="3203" y="4099"/>
                          </a:lnTo>
                          <a:lnTo>
                            <a:pt x="3087" y="4157"/>
                          </a:lnTo>
                          <a:lnTo>
                            <a:pt x="2966" y="4208"/>
                          </a:lnTo>
                          <a:lnTo>
                            <a:pt x="2842" y="4251"/>
                          </a:lnTo>
                          <a:lnTo>
                            <a:pt x="2715" y="4287"/>
                          </a:lnTo>
                          <a:lnTo>
                            <a:pt x="2586" y="4316"/>
                          </a:lnTo>
                          <a:lnTo>
                            <a:pt x="2453" y="4336"/>
                          </a:lnTo>
                          <a:lnTo>
                            <a:pt x="2317" y="4350"/>
                          </a:lnTo>
                          <a:lnTo>
                            <a:pt x="2179" y="4354"/>
                          </a:lnTo>
                          <a:lnTo>
                            <a:pt x="2042" y="4350"/>
                          </a:lnTo>
                          <a:lnTo>
                            <a:pt x="1906" y="4336"/>
                          </a:lnTo>
                          <a:lnTo>
                            <a:pt x="1773" y="4316"/>
                          </a:lnTo>
                          <a:lnTo>
                            <a:pt x="1643" y="4287"/>
                          </a:lnTo>
                          <a:lnTo>
                            <a:pt x="1516" y="4251"/>
                          </a:lnTo>
                          <a:lnTo>
                            <a:pt x="1393" y="4208"/>
                          </a:lnTo>
                          <a:lnTo>
                            <a:pt x="1272" y="4157"/>
                          </a:lnTo>
                          <a:lnTo>
                            <a:pt x="1155" y="4099"/>
                          </a:lnTo>
                          <a:lnTo>
                            <a:pt x="1044" y="4035"/>
                          </a:lnTo>
                          <a:lnTo>
                            <a:pt x="935" y="3963"/>
                          </a:lnTo>
                          <a:lnTo>
                            <a:pt x="831" y="3887"/>
                          </a:lnTo>
                          <a:lnTo>
                            <a:pt x="732" y="3804"/>
                          </a:lnTo>
                          <a:lnTo>
                            <a:pt x="639" y="3715"/>
                          </a:lnTo>
                          <a:lnTo>
                            <a:pt x="551" y="3623"/>
                          </a:lnTo>
                          <a:lnTo>
                            <a:pt x="467" y="3523"/>
                          </a:lnTo>
                          <a:lnTo>
                            <a:pt x="391" y="3420"/>
                          </a:lnTo>
                          <a:lnTo>
                            <a:pt x="320" y="3311"/>
                          </a:lnTo>
                          <a:lnTo>
                            <a:pt x="255" y="3200"/>
                          </a:lnTo>
                          <a:lnTo>
                            <a:pt x="197" y="3083"/>
                          </a:lnTo>
                          <a:lnTo>
                            <a:pt x="146" y="2962"/>
                          </a:lnTo>
                          <a:lnTo>
                            <a:pt x="103" y="2839"/>
                          </a:lnTo>
                          <a:lnTo>
                            <a:pt x="66" y="2713"/>
                          </a:lnTo>
                          <a:lnTo>
                            <a:pt x="38" y="2583"/>
                          </a:lnTo>
                          <a:lnTo>
                            <a:pt x="16" y="2450"/>
                          </a:lnTo>
                          <a:lnTo>
                            <a:pt x="4" y="2314"/>
                          </a:lnTo>
                          <a:lnTo>
                            <a:pt x="0" y="2177"/>
                          </a:lnTo>
                          <a:lnTo>
                            <a:pt x="0" y="2176"/>
                          </a:lnTo>
                          <a:lnTo>
                            <a:pt x="4" y="2039"/>
                          </a:lnTo>
                          <a:lnTo>
                            <a:pt x="16" y="1904"/>
                          </a:lnTo>
                          <a:lnTo>
                            <a:pt x="38" y="1771"/>
                          </a:lnTo>
                          <a:lnTo>
                            <a:pt x="66" y="1641"/>
                          </a:lnTo>
                          <a:lnTo>
                            <a:pt x="103" y="1515"/>
                          </a:lnTo>
                          <a:lnTo>
                            <a:pt x="146" y="1391"/>
                          </a:lnTo>
                          <a:lnTo>
                            <a:pt x="197" y="1270"/>
                          </a:lnTo>
                          <a:lnTo>
                            <a:pt x="255" y="1154"/>
                          </a:lnTo>
                          <a:lnTo>
                            <a:pt x="320" y="1042"/>
                          </a:lnTo>
                          <a:lnTo>
                            <a:pt x="391" y="934"/>
                          </a:lnTo>
                          <a:lnTo>
                            <a:pt x="467" y="830"/>
                          </a:lnTo>
                          <a:lnTo>
                            <a:pt x="551" y="731"/>
                          </a:lnTo>
                          <a:lnTo>
                            <a:pt x="639" y="638"/>
                          </a:lnTo>
                          <a:lnTo>
                            <a:pt x="732" y="550"/>
                          </a:lnTo>
                          <a:lnTo>
                            <a:pt x="831" y="467"/>
                          </a:lnTo>
                          <a:lnTo>
                            <a:pt x="935" y="390"/>
                          </a:lnTo>
                          <a:lnTo>
                            <a:pt x="1044" y="319"/>
                          </a:lnTo>
                          <a:lnTo>
                            <a:pt x="1155" y="255"/>
                          </a:lnTo>
                          <a:lnTo>
                            <a:pt x="1272" y="197"/>
                          </a:lnTo>
                          <a:lnTo>
                            <a:pt x="1393" y="146"/>
                          </a:lnTo>
                          <a:lnTo>
                            <a:pt x="1516" y="103"/>
                          </a:lnTo>
                          <a:lnTo>
                            <a:pt x="1643" y="67"/>
                          </a:lnTo>
                          <a:lnTo>
                            <a:pt x="1773" y="37"/>
                          </a:lnTo>
                          <a:lnTo>
                            <a:pt x="1906" y="17"/>
                          </a:lnTo>
                          <a:lnTo>
                            <a:pt x="2042" y="4"/>
                          </a:lnTo>
                          <a:lnTo>
                            <a:pt x="2179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" name="Freeform 22">
                      <a:extLst>
                        <a:ext uri="{FF2B5EF4-FFF2-40B4-BE49-F238E27FC236}">
                          <a16:creationId xmlns:a16="http://schemas.microsoft.com/office/drawing/2014/main" id="{1CF0BD8B-A06E-4BAB-8E57-DFCB25678E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64" y="818"/>
                      <a:ext cx="448" cy="455"/>
                    </a:xfrm>
                    <a:custGeom>
                      <a:avLst/>
                      <a:gdLst>
                        <a:gd name="T0" fmla="*/ 783 w 896"/>
                        <a:gd name="T1" fmla="*/ 0 h 910"/>
                        <a:gd name="T2" fmla="*/ 808 w 896"/>
                        <a:gd name="T3" fmla="*/ 3 h 910"/>
                        <a:gd name="T4" fmla="*/ 831 w 896"/>
                        <a:gd name="T5" fmla="*/ 12 h 910"/>
                        <a:gd name="T6" fmla="*/ 851 w 896"/>
                        <a:gd name="T7" fmla="*/ 27 h 910"/>
                        <a:gd name="T8" fmla="*/ 866 w 896"/>
                        <a:gd name="T9" fmla="*/ 46 h 910"/>
                        <a:gd name="T10" fmla="*/ 877 w 896"/>
                        <a:gd name="T11" fmla="*/ 69 h 910"/>
                        <a:gd name="T12" fmla="*/ 881 w 896"/>
                        <a:gd name="T13" fmla="*/ 94 h 910"/>
                        <a:gd name="T14" fmla="*/ 896 w 896"/>
                        <a:gd name="T15" fmla="*/ 796 h 910"/>
                        <a:gd name="T16" fmla="*/ 893 w 896"/>
                        <a:gd name="T17" fmla="*/ 822 h 910"/>
                        <a:gd name="T18" fmla="*/ 884 w 896"/>
                        <a:gd name="T19" fmla="*/ 844 h 910"/>
                        <a:gd name="T20" fmla="*/ 869 w 896"/>
                        <a:gd name="T21" fmla="*/ 865 h 910"/>
                        <a:gd name="T22" fmla="*/ 849 w 896"/>
                        <a:gd name="T23" fmla="*/ 881 h 910"/>
                        <a:gd name="T24" fmla="*/ 826 w 896"/>
                        <a:gd name="T25" fmla="*/ 890 h 910"/>
                        <a:gd name="T26" fmla="*/ 802 w 896"/>
                        <a:gd name="T27" fmla="*/ 894 h 910"/>
                        <a:gd name="T28" fmla="*/ 98 w 896"/>
                        <a:gd name="T29" fmla="*/ 910 h 910"/>
                        <a:gd name="T30" fmla="*/ 97 w 896"/>
                        <a:gd name="T31" fmla="*/ 910 h 910"/>
                        <a:gd name="T32" fmla="*/ 71 w 896"/>
                        <a:gd name="T33" fmla="*/ 906 h 910"/>
                        <a:gd name="T34" fmla="*/ 48 w 896"/>
                        <a:gd name="T35" fmla="*/ 897 h 910"/>
                        <a:gd name="T36" fmla="*/ 29 w 896"/>
                        <a:gd name="T37" fmla="*/ 882 h 910"/>
                        <a:gd name="T38" fmla="*/ 15 w 896"/>
                        <a:gd name="T39" fmla="*/ 863 h 910"/>
                        <a:gd name="T40" fmla="*/ 4 w 896"/>
                        <a:gd name="T41" fmla="*/ 840 h 910"/>
                        <a:gd name="T42" fmla="*/ 0 w 896"/>
                        <a:gd name="T43" fmla="*/ 816 h 910"/>
                        <a:gd name="T44" fmla="*/ 4 w 896"/>
                        <a:gd name="T45" fmla="*/ 791 h 910"/>
                        <a:gd name="T46" fmla="*/ 12 w 896"/>
                        <a:gd name="T47" fmla="*/ 767 h 910"/>
                        <a:gd name="T48" fmla="*/ 27 w 896"/>
                        <a:gd name="T49" fmla="*/ 748 h 910"/>
                        <a:gd name="T50" fmla="*/ 46 w 896"/>
                        <a:gd name="T51" fmla="*/ 732 h 910"/>
                        <a:gd name="T52" fmla="*/ 68 w 896"/>
                        <a:gd name="T53" fmla="*/ 722 h 910"/>
                        <a:gd name="T54" fmla="*/ 94 w 896"/>
                        <a:gd name="T55" fmla="*/ 718 h 910"/>
                        <a:gd name="T56" fmla="*/ 701 w 896"/>
                        <a:gd name="T57" fmla="*/ 705 h 910"/>
                        <a:gd name="T58" fmla="*/ 689 w 896"/>
                        <a:gd name="T59" fmla="*/ 98 h 910"/>
                        <a:gd name="T60" fmla="*/ 692 w 896"/>
                        <a:gd name="T61" fmla="*/ 73 h 910"/>
                        <a:gd name="T62" fmla="*/ 701 w 896"/>
                        <a:gd name="T63" fmla="*/ 50 h 910"/>
                        <a:gd name="T64" fmla="*/ 716 w 896"/>
                        <a:gd name="T65" fmla="*/ 30 h 910"/>
                        <a:gd name="T66" fmla="*/ 735 w 896"/>
                        <a:gd name="T67" fmla="*/ 14 h 910"/>
                        <a:gd name="T68" fmla="*/ 757 w 896"/>
                        <a:gd name="T69" fmla="*/ 4 h 910"/>
                        <a:gd name="T70" fmla="*/ 783 w 896"/>
                        <a:gd name="T71" fmla="*/ 0 h 9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896" h="910">
                          <a:moveTo>
                            <a:pt x="783" y="0"/>
                          </a:moveTo>
                          <a:lnTo>
                            <a:pt x="808" y="3"/>
                          </a:lnTo>
                          <a:lnTo>
                            <a:pt x="831" y="12"/>
                          </a:lnTo>
                          <a:lnTo>
                            <a:pt x="851" y="27"/>
                          </a:lnTo>
                          <a:lnTo>
                            <a:pt x="866" y="46"/>
                          </a:lnTo>
                          <a:lnTo>
                            <a:pt x="877" y="69"/>
                          </a:lnTo>
                          <a:lnTo>
                            <a:pt x="881" y="94"/>
                          </a:lnTo>
                          <a:lnTo>
                            <a:pt x="896" y="796"/>
                          </a:lnTo>
                          <a:lnTo>
                            <a:pt x="893" y="822"/>
                          </a:lnTo>
                          <a:lnTo>
                            <a:pt x="884" y="844"/>
                          </a:lnTo>
                          <a:lnTo>
                            <a:pt x="869" y="865"/>
                          </a:lnTo>
                          <a:lnTo>
                            <a:pt x="849" y="881"/>
                          </a:lnTo>
                          <a:lnTo>
                            <a:pt x="826" y="890"/>
                          </a:lnTo>
                          <a:lnTo>
                            <a:pt x="802" y="894"/>
                          </a:lnTo>
                          <a:lnTo>
                            <a:pt x="98" y="910"/>
                          </a:lnTo>
                          <a:lnTo>
                            <a:pt x="97" y="910"/>
                          </a:lnTo>
                          <a:lnTo>
                            <a:pt x="71" y="906"/>
                          </a:lnTo>
                          <a:lnTo>
                            <a:pt x="48" y="897"/>
                          </a:lnTo>
                          <a:lnTo>
                            <a:pt x="29" y="882"/>
                          </a:lnTo>
                          <a:lnTo>
                            <a:pt x="15" y="863"/>
                          </a:lnTo>
                          <a:lnTo>
                            <a:pt x="4" y="840"/>
                          </a:lnTo>
                          <a:lnTo>
                            <a:pt x="0" y="816"/>
                          </a:lnTo>
                          <a:lnTo>
                            <a:pt x="4" y="791"/>
                          </a:lnTo>
                          <a:lnTo>
                            <a:pt x="12" y="767"/>
                          </a:lnTo>
                          <a:lnTo>
                            <a:pt x="27" y="748"/>
                          </a:lnTo>
                          <a:lnTo>
                            <a:pt x="46" y="732"/>
                          </a:lnTo>
                          <a:lnTo>
                            <a:pt x="68" y="722"/>
                          </a:lnTo>
                          <a:lnTo>
                            <a:pt x="94" y="718"/>
                          </a:lnTo>
                          <a:lnTo>
                            <a:pt x="701" y="705"/>
                          </a:lnTo>
                          <a:lnTo>
                            <a:pt x="689" y="98"/>
                          </a:lnTo>
                          <a:lnTo>
                            <a:pt x="692" y="73"/>
                          </a:lnTo>
                          <a:lnTo>
                            <a:pt x="701" y="50"/>
                          </a:lnTo>
                          <a:lnTo>
                            <a:pt x="716" y="30"/>
                          </a:lnTo>
                          <a:lnTo>
                            <a:pt x="735" y="14"/>
                          </a:lnTo>
                          <a:lnTo>
                            <a:pt x="757" y="4"/>
                          </a:lnTo>
                          <a:lnTo>
                            <a:pt x="78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6" name="Freeform 9">
                  <a:extLst>
                    <a:ext uri="{FF2B5EF4-FFF2-40B4-BE49-F238E27FC236}">
                      <a16:creationId xmlns:a16="http://schemas.microsoft.com/office/drawing/2014/main" id="{A49A7A9A-6507-449F-9CEC-159B2DBBD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3044" y="2425991"/>
                  <a:ext cx="174857" cy="188248"/>
                </a:xfrm>
                <a:custGeom>
                  <a:avLst/>
                  <a:gdLst>
                    <a:gd name="T0" fmla="*/ 3036 w 3151"/>
                    <a:gd name="T1" fmla="*/ 2715 h 3400"/>
                    <a:gd name="T2" fmla="*/ 2114 w 3151"/>
                    <a:gd name="T3" fmla="*/ 2124 h 3400"/>
                    <a:gd name="T4" fmla="*/ 2098 w 3151"/>
                    <a:gd name="T5" fmla="*/ 2098 h 3400"/>
                    <a:gd name="T6" fmla="*/ 2098 w 3151"/>
                    <a:gd name="T7" fmla="*/ 1473 h 3400"/>
                    <a:gd name="T8" fmla="*/ 2229 w 3151"/>
                    <a:gd name="T9" fmla="*/ 1231 h 3400"/>
                    <a:gd name="T10" fmla="*/ 2229 w 3151"/>
                    <a:gd name="T11" fmla="*/ 583 h 3400"/>
                    <a:gd name="T12" fmla="*/ 1645 w 3151"/>
                    <a:gd name="T13" fmla="*/ 0 h 3400"/>
                    <a:gd name="T14" fmla="*/ 1576 w 3151"/>
                    <a:gd name="T15" fmla="*/ 0 h 3400"/>
                    <a:gd name="T16" fmla="*/ 1506 w 3151"/>
                    <a:gd name="T17" fmla="*/ 0 h 3400"/>
                    <a:gd name="T18" fmla="*/ 922 w 3151"/>
                    <a:gd name="T19" fmla="*/ 583 h 3400"/>
                    <a:gd name="T20" fmla="*/ 922 w 3151"/>
                    <a:gd name="T21" fmla="*/ 1231 h 3400"/>
                    <a:gd name="T22" fmla="*/ 1053 w 3151"/>
                    <a:gd name="T23" fmla="*/ 1473 h 3400"/>
                    <a:gd name="T24" fmla="*/ 1053 w 3151"/>
                    <a:gd name="T25" fmla="*/ 2098 h 3400"/>
                    <a:gd name="T26" fmla="*/ 1037 w 3151"/>
                    <a:gd name="T27" fmla="*/ 2124 h 3400"/>
                    <a:gd name="T28" fmla="*/ 115 w 3151"/>
                    <a:gd name="T29" fmla="*/ 2715 h 3400"/>
                    <a:gd name="T30" fmla="*/ 0 w 3151"/>
                    <a:gd name="T31" fmla="*/ 2957 h 3400"/>
                    <a:gd name="T32" fmla="*/ 0 w 3151"/>
                    <a:gd name="T33" fmla="*/ 3400 h 3400"/>
                    <a:gd name="T34" fmla="*/ 1576 w 3151"/>
                    <a:gd name="T35" fmla="*/ 3400 h 3400"/>
                    <a:gd name="T36" fmla="*/ 3151 w 3151"/>
                    <a:gd name="T37" fmla="*/ 3400 h 3400"/>
                    <a:gd name="T38" fmla="*/ 3151 w 3151"/>
                    <a:gd name="T39" fmla="*/ 2957 h 3400"/>
                    <a:gd name="T40" fmla="*/ 3036 w 3151"/>
                    <a:gd name="T41" fmla="*/ 2715 h 3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51" h="3400">
                      <a:moveTo>
                        <a:pt x="3036" y="2715"/>
                      </a:moveTo>
                      <a:cubicBezTo>
                        <a:pt x="2635" y="2385"/>
                        <a:pt x="2203" y="2167"/>
                        <a:pt x="2114" y="2124"/>
                      </a:cubicBezTo>
                      <a:cubicBezTo>
                        <a:pt x="2104" y="2119"/>
                        <a:pt x="2098" y="2109"/>
                        <a:pt x="2098" y="2098"/>
                      </a:cubicBezTo>
                      <a:cubicBezTo>
                        <a:pt x="2098" y="1473"/>
                        <a:pt x="2098" y="1473"/>
                        <a:pt x="2098" y="1473"/>
                      </a:cubicBezTo>
                      <a:cubicBezTo>
                        <a:pt x="2177" y="1420"/>
                        <a:pt x="2229" y="1332"/>
                        <a:pt x="2229" y="1231"/>
                      </a:cubicBezTo>
                      <a:cubicBezTo>
                        <a:pt x="2229" y="583"/>
                        <a:pt x="2229" y="583"/>
                        <a:pt x="2229" y="583"/>
                      </a:cubicBezTo>
                      <a:cubicBezTo>
                        <a:pt x="2229" y="261"/>
                        <a:pt x="1968" y="0"/>
                        <a:pt x="1645" y="0"/>
                      </a:cubicBezTo>
                      <a:cubicBezTo>
                        <a:pt x="1576" y="0"/>
                        <a:pt x="1576" y="0"/>
                        <a:pt x="1576" y="0"/>
                      </a:cubicBezTo>
                      <a:cubicBezTo>
                        <a:pt x="1506" y="0"/>
                        <a:pt x="1506" y="0"/>
                        <a:pt x="1506" y="0"/>
                      </a:cubicBezTo>
                      <a:cubicBezTo>
                        <a:pt x="1183" y="0"/>
                        <a:pt x="922" y="261"/>
                        <a:pt x="922" y="583"/>
                      </a:cubicBezTo>
                      <a:cubicBezTo>
                        <a:pt x="922" y="1231"/>
                        <a:pt x="922" y="1231"/>
                        <a:pt x="922" y="1231"/>
                      </a:cubicBezTo>
                      <a:cubicBezTo>
                        <a:pt x="922" y="1332"/>
                        <a:pt x="974" y="1422"/>
                        <a:pt x="1053" y="1473"/>
                      </a:cubicBezTo>
                      <a:cubicBezTo>
                        <a:pt x="1053" y="2098"/>
                        <a:pt x="1053" y="2098"/>
                        <a:pt x="1053" y="2098"/>
                      </a:cubicBezTo>
                      <a:cubicBezTo>
                        <a:pt x="1053" y="2109"/>
                        <a:pt x="1047" y="2119"/>
                        <a:pt x="1037" y="2124"/>
                      </a:cubicBezTo>
                      <a:cubicBezTo>
                        <a:pt x="948" y="2167"/>
                        <a:pt x="516" y="2386"/>
                        <a:pt x="115" y="2715"/>
                      </a:cubicBezTo>
                      <a:cubicBezTo>
                        <a:pt x="42" y="2774"/>
                        <a:pt x="0" y="2864"/>
                        <a:pt x="0" y="2957"/>
                      </a:cubicBezTo>
                      <a:cubicBezTo>
                        <a:pt x="0" y="3400"/>
                        <a:pt x="0" y="3400"/>
                        <a:pt x="0" y="3400"/>
                      </a:cubicBezTo>
                      <a:cubicBezTo>
                        <a:pt x="1576" y="3400"/>
                        <a:pt x="1576" y="3400"/>
                        <a:pt x="1576" y="3400"/>
                      </a:cubicBezTo>
                      <a:cubicBezTo>
                        <a:pt x="3151" y="3400"/>
                        <a:pt x="3151" y="3400"/>
                        <a:pt x="3151" y="3400"/>
                      </a:cubicBezTo>
                      <a:cubicBezTo>
                        <a:pt x="3151" y="2957"/>
                        <a:pt x="3151" y="2957"/>
                        <a:pt x="3151" y="2957"/>
                      </a:cubicBezTo>
                      <a:cubicBezTo>
                        <a:pt x="3151" y="2864"/>
                        <a:pt x="3109" y="2774"/>
                        <a:pt x="3036" y="2715"/>
                      </a:cubicBezTo>
                      <a:close/>
                    </a:path>
                  </a:pathLst>
                </a:custGeom>
                <a:solidFill>
                  <a:srgbClr val="7FC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06324B-23A1-4722-8640-4EDBE00079AF}"/>
                </a:ext>
              </a:extLst>
            </p:cNvPr>
            <p:cNvGrpSpPr/>
            <p:nvPr/>
          </p:nvGrpSpPr>
          <p:grpSpPr>
            <a:xfrm>
              <a:off x="5594881" y="4795970"/>
              <a:ext cx="489296" cy="489296"/>
              <a:chOff x="5672901" y="3146396"/>
              <a:chExt cx="489296" cy="489296"/>
            </a:xfrm>
          </p:grpSpPr>
          <p:pic>
            <p:nvPicPr>
              <p:cNvPr id="81" name="Picture 12" descr="Image result for transfer icon">
                <a:extLst>
                  <a:ext uri="{FF2B5EF4-FFF2-40B4-BE49-F238E27FC236}">
                    <a16:creationId xmlns:a16="http://schemas.microsoft.com/office/drawing/2014/main" id="{7888173D-0BEA-4FAE-9411-876DB5CF03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998"/>
              <a:stretch/>
            </p:blipFill>
            <p:spPr bwMode="auto">
              <a:xfrm>
                <a:off x="5672901" y="3386140"/>
                <a:ext cx="489296" cy="2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2" descr="Image result for transfer icon">
                <a:extLst>
                  <a:ext uri="{FF2B5EF4-FFF2-40B4-BE49-F238E27FC236}">
                    <a16:creationId xmlns:a16="http://schemas.microsoft.com/office/drawing/2014/main" id="{0B2DCACE-3DE0-4397-9B6C-A364396D8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hqprint">
                <a:duotone>
                  <a:srgbClr val="277AAC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172" b="52344" l="4297" r="100000">
                            <a14:foregroundMark x1="4297" y1="14844" x2="4688" y2="44141"/>
                            <a14:foregroundMark x1="12891" y1="39844" x2="83594" y2="39844"/>
                            <a14:foregroundMark x1="13867" y1="10156" x2="81055" y2="10547"/>
                            <a14:foregroundMark x1="86523" y1="38281" x2="85938" y2="6250"/>
                            <a14:foregroundMark x1="65039" y1="1367" x2="77734" y2="6250"/>
                            <a14:foregroundMark x1="64648" y1="44141" x2="81055" y2="48438"/>
                            <a14:foregroundMark x1="91406" y1="35352" x2="92383" y2="16406"/>
                          </a14:backgroundRemoval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998"/>
              <a:stretch/>
            </p:blipFill>
            <p:spPr bwMode="auto">
              <a:xfrm>
                <a:off x="5672901" y="3146396"/>
                <a:ext cx="489296" cy="2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2" name="Rounded Rectangle 81"/>
          <p:cNvSpPr/>
          <p:nvPr/>
        </p:nvSpPr>
        <p:spPr>
          <a:xfrm>
            <a:off x="4114800" y="4660825"/>
            <a:ext cx="4619625" cy="1478504"/>
          </a:xfrm>
          <a:prstGeom prst="roundRect">
            <a:avLst>
              <a:gd name="adj" fmla="val 5037"/>
            </a:avLst>
          </a:prstGeom>
          <a:ln w="952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Trusted Workforce 2.0 initiative is an effort to overhaul and improve: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security clearance process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issue of security clearance timeliness, while offering up a risk-based process that looks more strategically at which types of behaviors and positions constitute a security risk – and which do not.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revamped vetting will focus on mission needs, outlining five specific vetting scenarios.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UNCLASSIFIED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Tw Cen MT"/>
                <a:cs typeface="+mn-cs"/>
              </a:rPr>
              <a:t>Knowledge Center Inquiries</a:t>
            </a:r>
            <a:endParaRPr lang="en-US" sz="1400" dirty="0">
              <a:solidFill>
                <a:sysClr val="windowText" lastClr="000000"/>
              </a:solidFill>
              <a:latin typeface="Tw Cen MT"/>
              <a:cs typeface="+mn-cs"/>
            </a:endParaRPr>
          </a:p>
          <a:p>
            <a:pPr marL="0" lvl="0" indent="0" defTabSz="3429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Calibri Light"/>
                <a:cs typeface="+mn-cs"/>
              </a:rPr>
              <a:t>In an effort to continue to protect our workforce during the COVID-19 pandemic, Personnel Security Inquiries (option 1/option 2) of the DCSA Knowledge Center has been suspended until further notice. We will continue to provide status updates via DISS Customer Service Requests and VRO email </a:t>
            </a:r>
            <a:r>
              <a:rPr lang="en-US" sz="1400" dirty="0">
                <a:solidFill>
                  <a:prstClr val="black"/>
                </a:solidFill>
                <a:latin typeface="Calibri Light"/>
                <a:cs typeface="+mn-cs"/>
                <a:hlinkClick r:id="rId3"/>
              </a:rPr>
              <a:t>dcsa.ncr.dcsa-dvd.mbx.askvroc@mail.mil</a:t>
            </a:r>
            <a:r>
              <a:rPr lang="en-US" sz="1400" dirty="0">
                <a:solidFill>
                  <a:prstClr val="black"/>
                </a:solidFill>
                <a:latin typeface="Calibri Light"/>
                <a:cs typeface="+mn-cs"/>
              </a:rPr>
              <a:t>.  When calling (888) 282-7682, customers will have the following menu </a:t>
            </a:r>
            <a:r>
              <a:rPr lang="en-US" sz="1400" dirty="0" smtClean="0">
                <a:solidFill>
                  <a:prstClr val="black"/>
                </a:solidFill>
                <a:latin typeface="Calibri Light"/>
                <a:cs typeface="+mn-cs"/>
              </a:rPr>
              <a:t>options:</a:t>
            </a:r>
          </a:p>
          <a:p>
            <a:pPr lvl="1" defTabSz="342900">
              <a:lnSpc>
                <a:spcPct val="100000"/>
              </a:lnSpc>
              <a:spcBef>
                <a:spcPct val="20000"/>
              </a:spcBef>
              <a:buFont typeface="Calibri Light" panose="020F0302020204030204" pitchFamily="34" charset="0"/>
              <a:buChar char="‒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Calibri Light"/>
                <a:cs typeface="+mn-cs"/>
              </a:rPr>
              <a:t>Personnel 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</a:rPr>
              <a:t>Security Clearance Inquiries (e-QIP PIN Resets, Golden Questions &amp;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 Light"/>
                <a:cs typeface="+mn-cs"/>
              </a:rPr>
              <a:t>VRO)</a:t>
            </a:r>
          </a:p>
          <a:p>
            <a:pPr lvl="1" defTabSz="342900">
              <a:lnSpc>
                <a:spcPct val="100000"/>
              </a:lnSpc>
              <a:spcBef>
                <a:spcPct val="20000"/>
              </a:spcBef>
              <a:buFont typeface="Calibri Light" panose="020F0302020204030204" pitchFamily="34" charset="0"/>
              <a:buChar char="‒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Calibri Light"/>
                <a:cs typeface="+mn-cs"/>
              </a:rPr>
              <a:t>For 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</a:rPr>
              <a:t>Industry PIN Resets: </a:t>
            </a:r>
            <a:r>
              <a:rPr lang="en-US" sz="1400" b="1" dirty="0">
                <a:solidFill>
                  <a:sysClr val="windowText" lastClr="000000"/>
                </a:solidFill>
                <a:latin typeface="Calibri Light"/>
                <a:cs typeface="+mn-cs"/>
              </a:rPr>
              <a:t>HANG UP 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</a:rPr>
              <a:t>and </a:t>
            </a:r>
            <a:r>
              <a:rPr lang="en-US" sz="1400" b="1" u="sng" dirty="0">
                <a:solidFill>
                  <a:sysClr val="windowText" lastClr="000000"/>
                </a:solidFill>
                <a:latin typeface="Calibri Light"/>
                <a:cs typeface="+mn-cs"/>
              </a:rPr>
              <a:t>Call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</a:rPr>
              <a:t> the Applicant Knowledge Center at 724-738-5090,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 Light"/>
                <a:cs typeface="+mn-cs"/>
              </a:rPr>
              <a:t>or; Email 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  <a:hlinkClick r:id="rId4"/>
              </a:rPr>
              <a:t>DCSAAKC@mail.mil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</a:rPr>
              <a:t>,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 Light"/>
                <a:cs typeface="+mn-cs"/>
              </a:rPr>
              <a:t>or;</a:t>
            </a:r>
          </a:p>
          <a:p>
            <a:pPr lvl="1" defTabSz="342900">
              <a:lnSpc>
                <a:spcPct val="100000"/>
              </a:lnSpc>
              <a:spcBef>
                <a:spcPct val="20000"/>
              </a:spcBef>
              <a:buFont typeface="Calibri Light" panose="020F0302020204030204" pitchFamily="34" charset="0"/>
              <a:buChar char="‒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Calibri Light"/>
                <a:cs typeface="+mn-cs"/>
              </a:rPr>
              <a:t>For 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</a:rPr>
              <a:t>all other PCL related inquiries email 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  <a:hlinkClick r:id="rId3"/>
              </a:rPr>
              <a:t>dcsa.ncr.dcsa-dvd.mbx.askvroc@mail.mil</a:t>
            </a:r>
            <a:r>
              <a:rPr lang="en-US" sz="1400" dirty="0">
                <a:solidFill>
                  <a:sysClr val="windowText" lastClr="000000"/>
                </a:solidFill>
                <a:latin typeface="Calibri Light"/>
                <a:cs typeface="+mn-cs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E204A8-E4B5-4093-B96E-980A82D5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DCSA Support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B679D6-D90D-4BCF-83D5-5D521BF50A0C}"/>
              </a:ext>
            </a:extLst>
          </p:cNvPr>
          <p:cNvSpPr/>
          <p:nvPr/>
        </p:nvSpPr>
        <p:spPr>
          <a:xfrm>
            <a:off x="5015368" y="3363717"/>
            <a:ext cx="3696011" cy="1503249"/>
          </a:xfrm>
          <a:prstGeom prst="rect">
            <a:avLst/>
          </a:prstGeom>
          <a:solidFill>
            <a:srgbClr val="EDEEF0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DCSA Adjudications Call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* Temporarily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5C5C5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suspended due to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COVID-19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687A9E7-9AAB-46B7-B4DC-FE18517A2A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63841" y="3776294"/>
          <a:ext cx="3747537" cy="1010920"/>
        </p:xfrm>
        <a:graphic>
          <a:graphicData uri="http://schemas.openxmlformats.org/drawingml/2006/table">
            <a:tbl>
              <a:tblPr firstRow="1" bandRow="1"/>
              <a:tblGrid>
                <a:gridCol w="90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/>
                      <a:r>
                        <a:rPr lang="en-US" sz="1200" b="1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Phone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301-833-3850*</a:t>
                      </a:r>
                      <a:endParaRPr lang="en-US" sz="1200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US" sz="1200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(SSOs</a:t>
                      </a:r>
                      <a:r>
                        <a:rPr lang="en-US" sz="1200" baseline="0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and FOSs ONLY</a:t>
                      </a:r>
                      <a:r>
                        <a:rPr lang="en-US" sz="1200" baseline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Option 5 –Industry</a:t>
                      </a: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Email</a:t>
                      </a:r>
                      <a:endParaRPr lang="en-US" sz="1200" b="1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dcsa.meade.caf.mbx.call-center@mail.mil</a:t>
                      </a:r>
                      <a:r>
                        <a:rPr lang="en-US" sz="120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145BBB6-244D-4ACE-AF6A-47FE43237A6A}"/>
              </a:ext>
            </a:extLst>
          </p:cNvPr>
          <p:cNvSpPr/>
          <p:nvPr/>
        </p:nvSpPr>
        <p:spPr>
          <a:xfrm>
            <a:off x="5015367" y="5256294"/>
            <a:ext cx="3696011" cy="998004"/>
          </a:xfrm>
          <a:prstGeom prst="rect">
            <a:avLst/>
          </a:prstGeom>
          <a:solidFill>
            <a:srgbClr val="EDEEF0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C5C5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DOHA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5B718EA-C163-4C8A-B3F4-C01D21EA8B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5911" y="5504460"/>
          <a:ext cx="3265757" cy="741680"/>
        </p:xfrm>
        <a:graphic>
          <a:graphicData uri="http://schemas.openxmlformats.org/drawingml/2006/table">
            <a:tbl>
              <a:tblPr firstRow="1" bandRow="1"/>
              <a:tblGrid>
                <a:gridCol w="79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/>
                      <a:r>
                        <a:rPr lang="en-US" sz="1200" b="1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Phone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866-231-3153</a:t>
                      </a: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r"/>
                      <a:r>
                        <a:rPr lang="en-US" sz="1200" b="1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Website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srgbClr val="EDBA5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dohastatus@ssdgc.osd.mil</a:t>
                      </a:r>
                      <a:endParaRPr lang="en-US" sz="1100" b="0" dirty="0">
                        <a:solidFill>
                          <a:srgbClr val="EDBA5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7F12DDD-E2C8-4CBC-99A4-3419FB3FA9CF}"/>
              </a:ext>
            </a:extLst>
          </p:cNvPr>
          <p:cNvSpPr/>
          <p:nvPr/>
        </p:nvSpPr>
        <p:spPr>
          <a:xfrm>
            <a:off x="628650" y="3363717"/>
            <a:ext cx="4316976" cy="2890581"/>
          </a:xfrm>
          <a:prstGeom prst="rect">
            <a:avLst/>
          </a:prstGeom>
          <a:solidFill>
            <a:srgbClr val="EDEEF0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Other DCSA Offices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C5C5D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86A4126-A602-41B8-8989-DC4C19C8A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782710"/>
              </p:ext>
            </p:extLst>
          </p:nvPr>
        </p:nvGraphicFramePr>
        <p:xfrm>
          <a:off x="658643" y="3642641"/>
          <a:ext cx="4356440" cy="2576820"/>
        </p:xfrm>
        <a:graphic>
          <a:graphicData uri="http://schemas.openxmlformats.org/drawingml/2006/table">
            <a:tbl>
              <a:tblPr firstRow="1" bandRow="1"/>
              <a:tblGrid>
                <a:gridCol w="142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l"/>
                      <a:r>
                        <a:rPr lang="en-US" sz="1200" b="1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DCSA</a:t>
                      </a:r>
                      <a:r>
                        <a:rPr lang="en-US" sz="1200" b="1" baseline="0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Policy</a:t>
                      </a:r>
                      <a:endParaRPr lang="en-US" sz="1200" b="1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en-US" sz="1100" b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7"/>
                        </a:rPr>
                        <a:t>DSS.quantico.DSS-hq.mbx.policyhq@mail.mil</a:t>
                      </a:r>
                      <a:r>
                        <a:rPr lang="en-US" sz="1100" b="0" baseline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l"/>
                      <a:r>
                        <a:rPr lang="en-US" sz="1200" b="1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DCSA Facebook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srgbClr val="EDBA56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8"/>
                        </a:rPr>
                        <a:t>https://www.facebook.com/DCSA.Stakeholders</a:t>
                      </a:r>
                      <a:endParaRPr lang="en-US" sz="1100" b="0" dirty="0">
                        <a:solidFill>
                          <a:srgbClr val="EDBA56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l"/>
                      <a:r>
                        <a:rPr lang="en-US" sz="1200" b="1" dirty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DCSA Twitter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defTabSz="685800"/>
                      <a:r>
                        <a:rPr lang="en-US" sz="1100" b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9"/>
                        </a:rPr>
                        <a:t>https://twitter.com/DSSPublicAffair</a:t>
                      </a:r>
                      <a:r>
                        <a:rPr lang="en-US" sz="1100" b="0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endParaRPr lang="en-US" sz="1100" b="0" dirty="0">
                        <a:solidFill>
                          <a:prstClr val="white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5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Background Investigations</a:t>
                      </a:r>
                      <a:endParaRPr lang="en-US" sz="1200" b="1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defTabSz="685800"/>
                      <a:endParaRPr lang="en-US" sz="1100" b="0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61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DCSA's System Liaison</a:t>
                      </a:r>
                      <a:endParaRPr lang="en-US" sz="1200" b="1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defTabSz="685800"/>
                      <a:endParaRPr lang="en-US" sz="1100" b="0" dirty="0" smtClean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685800"/>
                      <a:r>
                        <a:rPr lang="en-US" sz="1100" b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724-794-5612, Ext. 4600 or </a:t>
                      </a:r>
                      <a:r>
                        <a:rPr lang="en-US" sz="1100" b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10"/>
                        </a:rPr>
                        <a:t>DCSAEqipTeam@mail.mil</a:t>
                      </a:r>
                      <a:r>
                        <a:rPr lang="en-US" sz="1100" b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61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 Technical Issues with e-QIP</a:t>
                      </a:r>
                      <a:endParaRPr lang="en-US" sz="1200" b="1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defTabSz="685800"/>
                      <a:endParaRPr lang="en-US" sz="1100" b="0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685800"/>
                      <a:r>
                        <a:rPr lang="en-US" sz="1100" b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866-631-3019</a:t>
                      </a:r>
                    </a:p>
                    <a:p>
                      <a:pPr defTabSz="685800"/>
                      <a:endParaRPr lang="en-US" sz="1100" b="0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882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 Agent’s/ Investigator’s Identity or Status</a:t>
                      </a:r>
                      <a:endParaRPr lang="en-US" sz="1200" b="1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defTabSz="685800"/>
                      <a:endParaRPr lang="en-US" sz="1100" b="0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685800"/>
                      <a:r>
                        <a:rPr lang="en-US" sz="1100" b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1-888-795-5673 or  </a:t>
                      </a:r>
                      <a:r>
                        <a:rPr lang="en-US" sz="1100" b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11"/>
                        </a:rPr>
                        <a:t>dcsa.boyers.bi.mbx.investigator-verifications@mail.mil</a:t>
                      </a:r>
                      <a:r>
                        <a:rPr lang="en-US" sz="1100" b="0" dirty="0" smtClean="0">
                          <a:solidFill>
                            <a:srgbClr val="5C5C5D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rgbClr val="5C5C5D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DB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UNCLASSIFIED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2725570"/>
            <a:ext cx="6400800" cy="738664"/>
          </a:xfrm>
        </p:spPr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E204A8-E4B5-4093-B96E-980A82D5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8" y="177467"/>
            <a:ext cx="7529690" cy="58293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PARTICIPANTS</a:t>
            </a:r>
            <a:endParaRPr lang="en-US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537D1DEF-A6F2-4A58-823C-A5086A750B67}"/>
              </a:ext>
            </a:extLst>
          </p:cNvPr>
          <p:cNvSpPr txBox="1">
            <a:spLocks/>
          </p:cNvSpPr>
          <p:nvPr/>
        </p:nvSpPr>
        <p:spPr>
          <a:xfrm>
            <a:off x="457200" y="1032394"/>
            <a:ext cx="8229600" cy="89210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UNCLASSIFIED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032394"/>
            <a:ext cx="82296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HOSTS: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Ms. Elizabeth Bolin</a:t>
            </a: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Personnel Vetting Curriculum Manager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Development of Security Excellence (CDSE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Jason Steinour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Security Curriculum Manager                    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Development of Security Excellence (CDSE)</a:t>
            </a:r>
          </a:p>
          <a:p>
            <a:pPr>
              <a:lnSpc>
                <a:spcPct val="50000"/>
              </a:lnSpc>
              <a:spcBef>
                <a:spcPts val="576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GUESTS: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Stacey Williams</a:t>
            </a:r>
          </a:p>
          <a:p>
            <a:pPr>
              <a:lnSpc>
                <a:spcPct val="5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Personnel Security Specialist</a:t>
            </a:r>
          </a:p>
          <a:p>
            <a:pPr>
              <a:lnSpc>
                <a:spcPct val="5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Vetting Risk Operations (VRO)</a:t>
            </a:r>
          </a:p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Monica Clory</a:t>
            </a:r>
          </a:p>
          <a:p>
            <a:pPr lvl="0">
              <a:lnSpc>
                <a:spcPct val="5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Personnel Security Specialist</a:t>
            </a:r>
          </a:p>
          <a:p>
            <a:pPr lvl="0">
              <a:lnSpc>
                <a:spcPct val="5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Vetting Risk Operations (VRO)</a:t>
            </a:r>
          </a:p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r>
              <a:rPr kumimoji="0" lang="en-US" sz="1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Lacole Pugh</a:t>
            </a:r>
          </a:p>
          <a:p>
            <a:pPr lvl="0">
              <a:lnSpc>
                <a:spcPct val="50000"/>
              </a:lnSpc>
              <a:spcBef>
                <a:spcPts val="600"/>
              </a:spcBef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Specialist</a:t>
            </a:r>
          </a:p>
          <a:p>
            <a:pPr lvl="0">
              <a:lnSpc>
                <a:spcPct val="5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Vetting Risk Operations (VRO)</a:t>
            </a:r>
          </a:p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81" y="1026818"/>
            <a:ext cx="7195508" cy="40740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ATTENDEE PARTICIPATION &amp; FEEDBACK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888" y="2694417"/>
            <a:ext cx="1328296" cy="2630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84" y="1591277"/>
            <a:ext cx="1878158" cy="3704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38" y="2851637"/>
            <a:ext cx="2165620" cy="2444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897" y="2612929"/>
            <a:ext cx="2263140" cy="269748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8">
              <a:defRPr/>
            </a:pPr>
            <a:r>
              <a:rPr lang="en-US" sz="825" dirty="0">
                <a:solidFill>
                  <a:prstClr val="black">
                    <a:lumMod val="50000"/>
                    <a:lumOff val="50000"/>
                  </a:prstClr>
                </a:solidFill>
              </a:rPr>
              <a:t>UNCLASSIFIED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8">
              <a:defRPr/>
            </a:pPr>
            <a:fld id="{B4935736-6DC4-47F4-9AC4-BE352C6182E9}" type="slidenum">
              <a:rPr lang="en-US" sz="1191">
                <a:solidFill>
                  <a:prstClr val="black">
                    <a:tint val="75000"/>
                  </a:prstClr>
                </a:solidFill>
                <a:latin typeface="Calibri Light"/>
              </a:rPr>
              <a:pPr defTabSz="342908">
                <a:defRPr/>
              </a:pPr>
              <a:t>3</a:t>
            </a:fld>
            <a:endParaRPr lang="en-US" sz="1191" dirty="0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25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094" y="956388"/>
            <a:ext cx="7186199" cy="46434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ATTENDEE PARTICIPATION &amp; FEEDBACK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8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UNCLASSIFIED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8">
              <a:defRPr/>
            </a:pPr>
            <a:fld id="{B4935736-6DC4-47F4-9AC4-BE352C6182E9}" type="slidenum">
              <a:rPr lang="en-US" sz="1191">
                <a:solidFill>
                  <a:prstClr val="black">
                    <a:tint val="75000"/>
                  </a:prstClr>
                </a:solidFill>
                <a:latin typeface="Calibri Light"/>
              </a:rPr>
              <a:pPr defTabSz="342908">
                <a:defRPr/>
              </a:pPr>
              <a:t>4</a:t>
            </a:fld>
            <a:endParaRPr lang="en-US" sz="1191" dirty="0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458" y="1542592"/>
            <a:ext cx="2828018" cy="3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58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Polls, Chats, and Feedback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7591" y="2104955"/>
            <a:ext cx="5812304" cy="3270890"/>
            <a:chOff x="2819351" y="2053652"/>
            <a:chExt cx="7997894" cy="45079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612"/>
            <a:stretch/>
          </p:blipFill>
          <p:spPr>
            <a:xfrm>
              <a:off x="2819351" y="2053652"/>
              <a:ext cx="7997894" cy="450796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594850" y="2692400"/>
              <a:ext cx="139700" cy="13652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191" dirty="0">
                <a:solidFill>
                  <a:prstClr val="white"/>
                </a:solidFill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5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44237" y="1031302"/>
            <a:ext cx="7194947" cy="40719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POST EVENT FEEDBACK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236" y="1848988"/>
            <a:ext cx="614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8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our event, please take a few minutes to share your opinions.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160" y="2538636"/>
            <a:ext cx="2571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8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feedback helps us improve the quality of our offerings. </a:t>
            </a:r>
          </a:p>
          <a:p>
            <a:pPr defTabSz="342908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8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will only take a few minutes. </a:t>
            </a:r>
          </a:p>
          <a:p>
            <a:pPr defTabSz="342908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8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is optional.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8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UNCLASSIFIED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8">
              <a:defRPr/>
            </a:pPr>
            <a:fld id="{B4935736-6DC4-47F4-9AC4-BE352C6182E9}" type="slidenum">
              <a:rPr lang="en-US" sz="1191">
                <a:solidFill>
                  <a:prstClr val="black">
                    <a:tint val="75000"/>
                  </a:prstClr>
                </a:solidFill>
                <a:latin typeface="Calibri Light"/>
              </a:rPr>
              <a:pPr defTabSz="342908">
                <a:defRPr/>
              </a:pPr>
              <a:t>5</a:t>
            </a:fld>
            <a:endParaRPr lang="en-US" sz="1191" dirty="0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32" y="2319058"/>
            <a:ext cx="3656036" cy="297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D760BD8B-36D8-42A3-97D0-12CBB2BF5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Continuous Vetting (CV)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UNCLASSIFIED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we have CV?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Ended Chat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5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462EA7-4C07-4FF6-8CBF-4E3B6161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Vetting Overview</a:t>
            </a:r>
            <a:endParaRPr lang="en-US" dirty="0"/>
          </a:p>
        </p:txBody>
      </p:sp>
      <p:cxnSp>
        <p:nvCxnSpPr>
          <p:cNvPr id="79" name="Elbow Connector 78"/>
          <p:cNvCxnSpPr/>
          <p:nvPr/>
        </p:nvCxnSpPr>
        <p:spPr>
          <a:xfrm>
            <a:off x="4142351" y="4786453"/>
            <a:ext cx="4691964" cy="120598"/>
          </a:xfrm>
          <a:prstGeom prst="bentConnector3">
            <a:avLst>
              <a:gd name="adj1" fmla="val 17844"/>
            </a:avLst>
          </a:prstGeom>
          <a:ln>
            <a:solidFill>
              <a:srgbClr val="001F3B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3834420" y="2083828"/>
            <a:ext cx="4844395" cy="625565"/>
          </a:xfrm>
          <a:prstGeom prst="bentConnector3">
            <a:avLst>
              <a:gd name="adj1" fmla="val 23959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16"/>
          <p:cNvSpPr>
            <a:spLocks noChangeArrowheads="1"/>
          </p:cNvSpPr>
          <p:nvPr/>
        </p:nvSpPr>
        <p:spPr bwMode="auto">
          <a:xfrm>
            <a:off x="442751" y="1895401"/>
            <a:ext cx="3686160" cy="36861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3" name="Freeform 23"/>
          <p:cNvSpPr>
            <a:spLocks/>
          </p:cNvSpPr>
          <p:nvPr/>
        </p:nvSpPr>
        <p:spPr bwMode="auto">
          <a:xfrm>
            <a:off x="2244532" y="4421351"/>
            <a:ext cx="1411844" cy="1538620"/>
          </a:xfrm>
          <a:custGeom>
            <a:avLst/>
            <a:gdLst>
              <a:gd name="T0" fmla="*/ 0 w 310"/>
              <a:gd name="T1" fmla="*/ 28 h 338"/>
              <a:gd name="T2" fmla="*/ 1 w 310"/>
              <a:gd name="T3" fmla="*/ 328 h 338"/>
              <a:gd name="T4" fmla="*/ 310 w 310"/>
              <a:gd name="T5" fmla="*/ 215 h 338"/>
              <a:gd name="T6" fmla="*/ 273 w 310"/>
              <a:gd name="T7" fmla="*/ 96 h 338"/>
              <a:gd name="T8" fmla="*/ 175 w 310"/>
              <a:gd name="T9" fmla="*/ 20 h 338"/>
              <a:gd name="T10" fmla="*/ 105 w 310"/>
              <a:gd name="T11" fmla="*/ 0 h 338"/>
              <a:gd name="T12" fmla="*/ 0 w 310"/>
              <a:gd name="T13" fmla="*/ 2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338">
                <a:moveTo>
                  <a:pt x="0" y="28"/>
                </a:moveTo>
                <a:cubicBezTo>
                  <a:pt x="1" y="328"/>
                  <a:pt x="1" y="328"/>
                  <a:pt x="1" y="328"/>
                </a:cubicBezTo>
                <a:cubicBezTo>
                  <a:pt x="1" y="328"/>
                  <a:pt x="174" y="338"/>
                  <a:pt x="310" y="215"/>
                </a:cubicBezTo>
                <a:cubicBezTo>
                  <a:pt x="273" y="96"/>
                  <a:pt x="273" y="96"/>
                  <a:pt x="273" y="96"/>
                </a:cubicBezTo>
                <a:cubicBezTo>
                  <a:pt x="175" y="20"/>
                  <a:pt x="175" y="20"/>
                  <a:pt x="175" y="20"/>
                </a:cubicBezTo>
                <a:cubicBezTo>
                  <a:pt x="105" y="0"/>
                  <a:pt x="105" y="0"/>
                  <a:pt x="105" y="0"/>
                </a:cubicBezTo>
                <a:lnTo>
                  <a:pt x="0" y="28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2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2722830" y="3747124"/>
            <a:ext cx="1811386" cy="1774888"/>
          </a:xfrm>
          <a:custGeom>
            <a:avLst/>
            <a:gdLst>
              <a:gd name="T0" fmla="*/ 231 w 398"/>
              <a:gd name="T1" fmla="*/ 390 h 390"/>
              <a:gd name="T2" fmla="*/ 0 w 398"/>
              <a:gd name="T3" fmla="*/ 148 h 390"/>
              <a:gd name="T4" fmla="*/ 80 w 398"/>
              <a:gd name="T5" fmla="*/ 28 h 390"/>
              <a:gd name="T6" fmla="*/ 398 w 398"/>
              <a:gd name="T7" fmla="*/ 0 h 390"/>
              <a:gd name="T8" fmla="*/ 396 w 398"/>
              <a:gd name="T9" fmla="*/ 27 h 390"/>
              <a:gd name="T10" fmla="*/ 231 w 398"/>
              <a:gd name="T11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" h="390">
                <a:moveTo>
                  <a:pt x="231" y="390"/>
                </a:moveTo>
                <a:cubicBezTo>
                  <a:pt x="0" y="148"/>
                  <a:pt x="0" y="148"/>
                  <a:pt x="0" y="148"/>
                </a:cubicBezTo>
                <a:cubicBezTo>
                  <a:pt x="80" y="28"/>
                  <a:pt x="80" y="28"/>
                  <a:pt x="80" y="28"/>
                </a:cubicBezTo>
                <a:cubicBezTo>
                  <a:pt x="398" y="0"/>
                  <a:pt x="398" y="0"/>
                  <a:pt x="398" y="0"/>
                </a:cubicBezTo>
                <a:cubicBezTo>
                  <a:pt x="396" y="27"/>
                  <a:pt x="396" y="27"/>
                  <a:pt x="396" y="27"/>
                </a:cubicBezTo>
                <a:cubicBezTo>
                  <a:pt x="396" y="27"/>
                  <a:pt x="388" y="250"/>
                  <a:pt x="231" y="390"/>
                </a:cubicBezTo>
                <a:close/>
              </a:path>
            </a:pathLst>
          </a:cu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ctr" rotWithShape="0">
              <a:prstClr val="black">
                <a:alpha val="2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5" name="Freeform 21"/>
          <p:cNvSpPr>
            <a:spLocks/>
          </p:cNvSpPr>
          <p:nvPr/>
        </p:nvSpPr>
        <p:spPr bwMode="auto">
          <a:xfrm>
            <a:off x="2836162" y="2008732"/>
            <a:ext cx="1840198" cy="1867090"/>
          </a:xfrm>
          <a:custGeom>
            <a:avLst/>
            <a:gdLst>
              <a:gd name="T0" fmla="*/ 403 w 404"/>
              <a:gd name="T1" fmla="*/ 409 h 410"/>
              <a:gd name="T2" fmla="*/ 55 w 404"/>
              <a:gd name="T3" fmla="*/ 410 h 410"/>
              <a:gd name="T4" fmla="*/ 0 w 404"/>
              <a:gd name="T5" fmla="*/ 256 h 410"/>
              <a:gd name="T6" fmla="*/ 222 w 404"/>
              <a:gd name="T7" fmla="*/ 0 h 410"/>
              <a:gd name="T8" fmla="*/ 244 w 404"/>
              <a:gd name="T9" fmla="*/ 17 h 410"/>
              <a:gd name="T10" fmla="*/ 403 w 404"/>
              <a:gd name="T11" fmla="*/ 409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4" h="410">
                <a:moveTo>
                  <a:pt x="403" y="409"/>
                </a:moveTo>
                <a:cubicBezTo>
                  <a:pt x="55" y="410"/>
                  <a:pt x="55" y="410"/>
                  <a:pt x="55" y="410"/>
                </a:cubicBezTo>
                <a:cubicBezTo>
                  <a:pt x="0" y="256"/>
                  <a:pt x="0" y="256"/>
                  <a:pt x="0" y="256"/>
                </a:cubicBezTo>
                <a:cubicBezTo>
                  <a:pt x="222" y="0"/>
                  <a:pt x="222" y="0"/>
                  <a:pt x="222" y="0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44" y="17"/>
                  <a:pt x="404" y="167"/>
                  <a:pt x="403" y="40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ctr" rotWithShape="0">
              <a:prstClr val="black">
                <a:alpha val="2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6" name="Freeform 20"/>
          <p:cNvSpPr>
            <a:spLocks/>
          </p:cNvSpPr>
          <p:nvPr/>
        </p:nvSpPr>
        <p:spPr bwMode="auto">
          <a:xfrm>
            <a:off x="2071653" y="1203886"/>
            <a:ext cx="1957372" cy="1984263"/>
          </a:xfrm>
          <a:custGeom>
            <a:avLst/>
            <a:gdLst>
              <a:gd name="T0" fmla="*/ 0 w 430"/>
              <a:gd name="T1" fmla="*/ 6 h 436"/>
              <a:gd name="T2" fmla="*/ 7 w 430"/>
              <a:gd name="T3" fmla="*/ 383 h 436"/>
              <a:gd name="T4" fmla="*/ 177 w 430"/>
              <a:gd name="T5" fmla="*/ 436 h 436"/>
              <a:gd name="T6" fmla="*/ 430 w 430"/>
              <a:gd name="T7" fmla="*/ 175 h 436"/>
              <a:gd name="T8" fmla="*/ 0 w 430"/>
              <a:gd name="T9" fmla="*/ 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436">
                <a:moveTo>
                  <a:pt x="0" y="6"/>
                </a:moveTo>
                <a:cubicBezTo>
                  <a:pt x="7" y="383"/>
                  <a:pt x="7" y="383"/>
                  <a:pt x="7" y="383"/>
                </a:cubicBezTo>
                <a:cubicBezTo>
                  <a:pt x="177" y="436"/>
                  <a:pt x="177" y="436"/>
                  <a:pt x="177" y="436"/>
                </a:cubicBezTo>
                <a:cubicBezTo>
                  <a:pt x="430" y="175"/>
                  <a:pt x="430" y="175"/>
                  <a:pt x="430" y="175"/>
                </a:cubicBezTo>
                <a:cubicBezTo>
                  <a:pt x="430" y="175"/>
                  <a:pt x="262" y="0"/>
                  <a:pt x="0" y="6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ctr" rotWithShape="0">
              <a:prstClr val="black">
                <a:alpha val="2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320592" y="2773240"/>
            <a:ext cx="1930480" cy="1930479"/>
            <a:chOff x="1497013" y="3295650"/>
            <a:chExt cx="1595438" cy="1595437"/>
          </a:xfrm>
        </p:grpSpPr>
        <p:sp>
          <p:nvSpPr>
            <p:cNvPr id="88" name="Oval 17"/>
            <p:cNvSpPr>
              <a:spLocks noChangeArrowheads="1"/>
            </p:cNvSpPr>
            <p:nvPr/>
          </p:nvSpPr>
          <p:spPr bwMode="auto">
            <a:xfrm>
              <a:off x="1497013" y="3295650"/>
              <a:ext cx="1595438" cy="1595437"/>
            </a:xfrm>
            <a:prstGeom prst="ellipse">
              <a:avLst/>
            </a:pr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9" name="Oval 19"/>
            <p:cNvSpPr>
              <a:spLocks noChangeArrowheads="1"/>
            </p:cNvSpPr>
            <p:nvPr/>
          </p:nvSpPr>
          <p:spPr bwMode="auto">
            <a:xfrm>
              <a:off x="1625600" y="3424238"/>
              <a:ext cx="1338263" cy="13382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1839913" y="3638550"/>
              <a:ext cx="909638" cy="909637"/>
            </a:xfrm>
            <a:prstGeom prst="ellipse">
              <a:avLst/>
            </a:pr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91" name="Rectangle 90"/>
          <p:cNvSpPr/>
          <p:nvPr>
            <p:custDataLst>
              <p:tags r:id="rId1"/>
            </p:custDataLst>
          </p:nvPr>
        </p:nvSpPr>
        <p:spPr>
          <a:xfrm>
            <a:off x="1931691" y="3950192"/>
            <a:ext cx="719185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CONTINUOUS VETTING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148198" y="2257904"/>
            <a:ext cx="3601693" cy="258532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Continuous Vetting (CV), as defined by Executive Order 13764 (2017) is the process of reviewing the background of a covered individual at any time to determine whether that individual continues to meet applicable requirements. Vetting policies and procedures are further sustained by an enhanced risk-management approach that facilitates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timely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detection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 issues.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Under the CV process, trusted individuals undergo continuous review to ensure the government and public's confidence that the individual will continue to protect people, property, information, and mission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Unlike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its predecessor CE, Continuous Vetting will replace the five- and 10-year periodic reviews with ongoing and automated determinations of a person’s security risk.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109096" y="5966262"/>
            <a:ext cx="3588059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Automated Records Checks to address 7 data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categories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59181" y="1133136"/>
            <a:ext cx="3601693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Individuals with: 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DOD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affiliation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Eligible for Access 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Signed SF-86 dated 2010 or later 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313136" y="4907051"/>
            <a:ext cx="993205" cy="662875"/>
            <a:chOff x="2313136" y="4907051"/>
            <a:chExt cx="993205" cy="662875"/>
          </a:xfrm>
        </p:grpSpPr>
        <p:sp>
          <p:nvSpPr>
            <p:cNvPr id="96" name="TextBox 95"/>
            <p:cNvSpPr txBox="1"/>
            <p:nvPr/>
          </p:nvSpPr>
          <p:spPr>
            <a:xfrm>
              <a:off x="2313136" y="5292927"/>
              <a:ext cx="993205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HOW</a:t>
              </a:r>
            </a:p>
          </p:txBody>
        </p:sp>
        <p:grpSp>
          <p:nvGrpSpPr>
            <p:cNvPr id="97" name="Group 96"/>
            <p:cNvGrpSpPr>
              <a:grpSpLocks noChangeAspect="1"/>
            </p:cNvGrpSpPr>
            <p:nvPr/>
          </p:nvGrpSpPr>
          <p:grpSpPr>
            <a:xfrm>
              <a:off x="2636410" y="4907051"/>
              <a:ext cx="346657" cy="348480"/>
              <a:chOff x="1547813" y="3240088"/>
              <a:chExt cx="301626" cy="303213"/>
            </a:xfrm>
            <a:solidFill>
              <a:schemeClr val="bg1"/>
            </a:solidFill>
          </p:grpSpPr>
          <p:sp>
            <p:nvSpPr>
              <p:cNvPr id="98" name="Freeform 61"/>
              <p:cNvSpPr>
                <a:spLocks noEditPoints="1"/>
              </p:cNvSpPr>
              <p:nvPr/>
            </p:nvSpPr>
            <p:spPr bwMode="auto">
              <a:xfrm>
                <a:off x="1611313" y="3392488"/>
                <a:ext cx="85725" cy="87313"/>
              </a:xfrm>
              <a:custGeom>
                <a:avLst/>
                <a:gdLst>
                  <a:gd name="T0" fmla="*/ 92 w 218"/>
                  <a:gd name="T1" fmla="*/ 191 h 219"/>
                  <a:gd name="T2" fmla="*/ 70 w 218"/>
                  <a:gd name="T3" fmla="*/ 183 h 219"/>
                  <a:gd name="T4" fmla="*/ 50 w 218"/>
                  <a:gd name="T5" fmla="*/ 168 h 219"/>
                  <a:gd name="T6" fmla="*/ 35 w 218"/>
                  <a:gd name="T7" fmla="*/ 149 h 219"/>
                  <a:gd name="T8" fmla="*/ 27 w 218"/>
                  <a:gd name="T9" fmla="*/ 125 h 219"/>
                  <a:gd name="T10" fmla="*/ 26 w 218"/>
                  <a:gd name="T11" fmla="*/ 101 h 219"/>
                  <a:gd name="T12" fmla="*/ 32 w 218"/>
                  <a:gd name="T13" fmla="*/ 77 h 219"/>
                  <a:gd name="T14" fmla="*/ 45 w 218"/>
                  <a:gd name="T15" fmla="*/ 56 h 219"/>
                  <a:gd name="T16" fmla="*/ 62 w 218"/>
                  <a:gd name="T17" fmla="*/ 40 h 219"/>
                  <a:gd name="T18" fmla="*/ 85 w 218"/>
                  <a:gd name="T19" fmla="*/ 29 h 219"/>
                  <a:gd name="T20" fmla="*/ 109 w 218"/>
                  <a:gd name="T21" fmla="*/ 26 h 219"/>
                  <a:gd name="T22" fmla="*/ 134 w 218"/>
                  <a:gd name="T23" fmla="*/ 29 h 219"/>
                  <a:gd name="T24" fmla="*/ 155 w 218"/>
                  <a:gd name="T25" fmla="*/ 40 h 219"/>
                  <a:gd name="T26" fmla="*/ 174 w 218"/>
                  <a:gd name="T27" fmla="*/ 56 h 219"/>
                  <a:gd name="T28" fmla="*/ 186 w 218"/>
                  <a:gd name="T29" fmla="*/ 77 h 219"/>
                  <a:gd name="T30" fmla="*/ 192 w 218"/>
                  <a:gd name="T31" fmla="*/ 101 h 219"/>
                  <a:gd name="T32" fmla="*/ 191 w 218"/>
                  <a:gd name="T33" fmla="*/ 125 h 219"/>
                  <a:gd name="T34" fmla="*/ 182 w 218"/>
                  <a:gd name="T35" fmla="*/ 149 h 219"/>
                  <a:gd name="T36" fmla="*/ 168 w 218"/>
                  <a:gd name="T37" fmla="*/ 168 h 219"/>
                  <a:gd name="T38" fmla="*/ 149 w 218"/>
                  <a:gd name="T39" fmla="*/ 183 h 219"/>
                  <a:gd name="T40" fmla="*/ 125 w 218"/>
                  <a:gd name="T41" fmla="*/ 191 h 219"/>
                  <a:gd name="T42" fmla="*/ 109 w 218"/>
                  <a:gd name="T43" fmla="*/ 0 h 219"/>
                  <a:gd name="T44" fmla="*/ 77 w 218"/>
                  <a:gd name="T45" fmla="*/ 4 h 219"/>
                  <a:gd name="T46" fmla="*/ 48 w 218"/>
                  <a:gd name="T47" fmla="*/ 18 h 219"/>
                  <a:gd name="T48" fmla="*/ 25 w 218"/>
                  <a:gd name="T49" fmla="*/ 40 h 219"/>
                  <a:gd name="T50" fmla="*/ 8 w 218"/>
                  <a:gd name="T51" fmla="*/ 66 h 219"/>
                  <a:gd name="T52" fmla="*/ 1 w 218"/>
                  <a:gd name="T53" fmla="*/ 98 h 219"/>
                  <a:gd name="T54" fmla="*/ 2 w 218"/>
                  <a:gd name="T55" fmla="*/ 131 h 219"/>
                  <a:gd name="T56" fmla="*/ 13 w 218"/>
                  <a:gd name="T57" fmla="*/ 161 h 219"/>
                  <a:gd name="T58" fmla="*/ 32 w 218"/>
                  <a:gd name="T59" fmla="*/ 187 h 219"/>
                  <a:gd name="T60" fmla="*/ 57 w 218"/>
                  <a:gd name="T61" fmla="*/ 205 h 219"/>
                  <a:gd name="T62" fmla="*/ 87 w 218"/>
                  <a:gd name="T63" fmla="*/ 217 h 219"/>
                  <a:gd name="T64" fmla="*/ 120 w 218"/>
                  <a:gd name="T65" fmla="*/ 218 h 219"/>
                  <a:gd name="T66" fmla="*/ 151 w 218"/>
                  <a:gd name="T67" fmla="*/ 210 h 219"/>
                  <a:gd name="T68" fmla="*/ 178 w 218"/>
                  <a:gd name="T69" fmla="*/ 193 h 219"/>
                  <a:gd name="T70" fmla="*/ 200 w 218"/>
                  <a:gd name="T71" fmla="*/ 171 h 219"/>
                  <a:gd name="T72" fmla="*/ 213 w 218"/>
                  <a:gd name="T73" fmla="*/ 142 h 219"/>
                  <a:gd name="T74" fmla="*/ 218 w 218"/>
                  <a:gd name="T75" fmla="*/ 109 h 219"/>
                  <a:gd name="T76" fmla="*/ 213 w 218"/>
                  <a:gd name="T77" fmla="*/ 77 h 219"/>
                  <a:gd name="T78" fmla="*/ 200 w 218"/>
                  <a:gd name="T79" fmla="*/ 48 h 219"/>
                  <a:gd name="T80" fmla="*/ 178 w 218"/>
                  <a:gd name="T81" fmla="*/ 25 h 219"/>
                  <a:gd name="T82" fmla="*/ 151 w 218"/>
                  <a:gd name="T83" fmla="*/ 8 h 219"/>
                  <a:gd name="T84" fmla="*/ 120 w 218"/>
                  <a:gd name="T8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219">
                    <a:moveTo>
                      <a:pt x="109" y="193"/>
                    </a:moveTo>
                    <a:lnTo>
                      <a:pt x="101" y="193"/>
                    </a:lnTo>
                    <a:lnTo>
                      <a:pt x="92" y="191"/>
                    </a:lnTo>
                    <a:lnTo>
                      <a:pt x="85" y="190"/>
                    </a:lnTo>
                    <a:lnTo>
                      <a:pt x="76" y="187"/>
                    </a:lnTo>
                    <a:lnTo>
                      <a:pt x="70" y="183"/>
                    </a:lnTo>
                    <a:lnTo>
                      <a:pt x="62" y="179"/>
                    </a:lnTo>
                    <a:lnTo>
                      <a:pt x="56" y="174"/>
                    </a:lnTo>
                    <a:lnTo>
                      <a:pt x="50" y="168"/>
                    </a:lnTo>
                    <a:lnTo>
                      <a:pt x="45" y="162"/>
                    </a:lnTo>
                    <a:lnTo>
                      <a:pt x="40" y="156"/>
                    </a:lnTo>
                    <a:lnTo>
                      <a:pt x="35" y="149"/>
                    </a:lnTo>
                    <a:lnTo>
                      <a:pt x="32" y="142"/>
                    </a:lnTo>
                    <a:lnTo>
                      <a:pt x="29" y="134"/>
                    </a:lnTo>
                    <a:lnTo>
                      <a:pt x="27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6" y="101"/>
                    </a:lnTo>
                    <a:lnTo>
                      <a:pt x="27" y="92"/>
                    </a:lnTo>
                    <a:lnTo>
                      <a:pt x="29" y="85"/>
                    </a:lnTo>
                    <a:lnTo>
                      <a:pt x="32" y="77"/>
                    </a:lnTo>
                    <a:lnTo>
                      <a:pt x="35" y="70"/>
                    </a:lnTo>
                    <a:lnTo>
                      <a:pt x="40" y="62"/>
                    </a:lnTo>
                    <a:lnTo>
                      <a:pt x="45" y="56"/>
                    </a:lnTo>
                    <a:lnTo>
                      <a:pt x="50" y="50"/>
                    </a:lnTo>
                    <a:lnTo>
                      <a:pt x="56" y="45"/>
                    </a:lnTo>
                    <a:lnTo>
                      <a:pt x="62" y="40"/>
                    </a:lnTo>
                    <a:lnTo>
                      <a:pt x="70" y="35"/>
                    </a:lnTo>
                    <a:lnTo>
                      <a:pt x="76" y="32"/>
                    </a:lnTo>
                    <a:lnTo>
                      <a:pt x="85" y="29"/>
                    </a:lnTo>
                    <a:lnTo>
                      <a:pt x="92" y="27"/>
                    </a:lnTo>
                    <a:lnTo>
                      <a:pt x="101" y="26"/>
                    </a:lnTo>
                    <a:lnTo>
                      <a:pt x="109" y="26"/>
                    </a:lnTo>
                    <a:lnTo>
                      <a:pt x="118" y="26"/>
                    </a:lnTo>
                    <a:lnTo>
                      <a:pt x="125" y="27"/>
                    </a:lnTo>
                    <a:lnTo>
                      <a:pt x="134" y="29"/>
                    </a:lnTo>
                    <a:lnTo>
                      <a:pt x="142" y="32"/>
                    </a:lnTo>
                    <a:lnTo>
                      <a:pt x="149" y="35"/>
                    </a:lnTo>
                    <a:lnTo>
                      <a:pt x="155" y="40"/>
                    </a:lnTo>
                    <a:lnTo>
                      <a:pt x="162" y="45"/>
                    </a:lnTo>
                    <a:lnTo>
                      <a:pt x="168" y="50"/>
                    </a:lnTo>
                    <a:lnTo>
                      <a:pt x="174" y="56"/>
                    </a:lnTo>
                    <a:lnTo>
                      <a:pt x="178" y="62"/>
                    </a:lnTo>
                    <a:lnTo>
                      <a:pt x="182" y="70"/>
                    </a:lnTo>
                    <a:lnTo>
                      <a:pt x="186" y="77"/>
                    </a:lnTo>
                    <a:lnTo>
                      <a:pt x="189" y="85"/>
                    </a:lnTo>
                    <a:lnTo>
                      <a:pt x="191" y="92"/>
                    </a:lnTo>
                    <a:lnTo>
                      <a:pt x="192" y="101"/>
                    </a:lnTo>
                    <a:lnTo>
                      <a:pt x="193" y="109"/>
                    </a:lnTo>
                    <a:lnTo>
                      <a:pt x="192" y="118"/>
                    </a:lnTo>
                    <a:lnTo>
                      <a:pt x="191" y="125"/>
                    </a:lnTo>
                    <a:lnTo>
                      <a:pt x="189" y="134"/>
                    </a:lnTo>
                    <a:lnTo>
                      <a:pt x="186" y="142"/>
                    </a:lnTo>
                    <a:lnTo>
                      <a:pt x="182" y="149"/>
                    </a:lnTo>
                    <a:lnTo>
                      <a:pt x="178" y="156"/>
                    </a:lnTo>
                    <a:lnTo>
                      <a:pt x="174" y="162"/>
                    </a:lnTo>
                    <a:lnTo>
                      <a:pt x="168" y="168"/>
                    </a:lnTo>
                    <a:lnTo>
                      <a:pt x="162" y="174"/>
                    </a:lnTo>
                    <a:lnTo>
                      <a:pt x="155" y="179"/>
                    </a:lnTo>
                    <a:lnTo>
                      <a:pt x="149" y="183"/>
                    </a:lnTo>
                    <a:lnTo>
                      <a:pt x="142" y="187"/>
                    </a:lnTo>
                    <a:lnTo>
                      <a:pt x="134" y="190"/>
                    </a:lnTo>
                    <a:lnTo>
                      <a:pt x="125" y="191"/>
                    </a:lnTo>
                    <a:lnTo>
                      <a:pt x="118" y="193"/>
                    </a:lnTo>
                    <a:lnTo>
                      <a:pt x="109" y="193"/>
                    </a:lnTo>
                    <a:close/>
                    <a:moveTo>
                      <a:pt x="109" y="0"/>
                    </a:moveTo>
                    <a:lnTo>
                      <a:pt x="98" y="0"/>
                    </a:lnTo>
                    <a:lnTo>
                      <a:pt x="87" y="2"/>
                    </a:lnTo>
                    <a:lnTo>
                      <a:pt x="77" y="4"/>
                    </a:lnTo>
                    <a:lnTo>
                      <a:pt x="66" y="8"/>
                    </a:lnTo>
                    <a:lnTo>
                      <a:pt x="57" y="13"/>
                    </a:lnTo>
                    <a:lnTo>
                      <a:pt x="48" y="18"/>
                    </a:lnTo>
                    <a:lnTo>
                      <a:pt x="40" y="25"/>
                    </a:lnTo>
                    <a:lnTo>
                      <a:pt x="32" y="32"/>
                    </a:lnTo>
                    <a:lnTo>
                      <a:pt x="25" y="40"/>
                    </a:lnTo>
                    <a:lnTo>
                      <a:pt x="19" y="48"/>
                    </a:lnTo>
                    <a:lnTo>
                      <a:pt x="13" y="57"/>
                    </a:lnTo>
                    <a:lnTo>
                      <a:pt x="8" y="66"/>
                    </a:lnTo>
                    <a:lnTo>
                      <a:pt x="5" y="77"/>
                    </a:lnTo>
                    <a:lnTo>
                      <a:pt x="2" y="87"/>
                    </a:lnTo>
                    <a:lnTo>
                      <a:pt x="1" y="98"/>
                    </a:lnTo>
                    <a:lnTo>
                      <a:pt x="0" y="109"/>
                    </a:lnTo>
                    <a:lnTo>
                      <a:pt x="1" y="120"/>
                    </a:lnTo>
                    <a:lnTo>
                      <a:pt x="2" y="131"/>
                    </a:lnTo>
                    <a:lnTo>
                      <a:pt x="5" y="142"/>
                    </a:lnTo>
                    <a:lnTo>
                      <a:pt x="8" y="151"/>
                    </a:lnTo>
                    <a:lnTo>
                      <a:pt x="13" y="161"/>
                    </a:lnTo>
                    <a:lnTo>
                      <a:pt x="19" y="171"/>
                    </a:lnTo>
                    <a:lnTo>
                      <a:pt x="25" y="178"/>
                    </a:lnTo>
                    <a:lnTo>
                      <a:pt x="32" y="187"/>
                    </a:lnTo>
                    <a:lnTo>
                      <a:pt x="40" y="193"/>
                    </a:lnTo>
                    <a:lnTo>
                      <a:pt x="48" y="200"/>
                    </a:lnTo>
                    <a:lnTo>
                      <a:pt x="57" y="205"/>
                    </a:lnTo>
                    <a:lnTo>
                      <a:pt x="66" y="210"/>
                    </a:lnTo>
                    <a:lnTo>
                      <a:pt x="77" y="214"/>
                    </a:lnTo>
                    <a:lnTo>
                      <a:pt x="87" y="217"/>
                    </a:lnTo>
                    <a:lnTo>
                      <a:pt x="98" y="218"/>
                    </a:lnTo>
                    <a:lnTo>
                      <a:pt x="109" y="219"/>
                    </a:lnTo>
                    <a:lnTo>
                      <a:pt x="120" y="218"/>
                    </a:lnTo>
                    <a:lnTo>
                      <a:pt x="131" y="217"/>
                    </a:lnTo>
                    <a:lnTo>
                      <a:pt x="142" y="214"/>
                    </a:lnTo>
                    <a:lnTo>
                      <a:pt x="151" y="210"/>
                    </a:lnTo>
                    <a:lnTo>
                      <a:pt x="161" y="205"/>
                    </a:lnTo>
                    <a:lnTo>
                      <a:pt x="169" y="200"/>
                    </a:lnTo>
                    <a:lnTo>
                      <a:pt x="178" y="193"/>
                    </a:lnTo>
                    <a:lnTo>
                      <a:pt x="187" y="187"/>
                    </a:lnTo>
                    <a:lnTo>
                      <a:pt x="193" y="178"/>
                    </a:lnTo>
                    <a:lnTo>
                      <a:pt x="200" y="171"/>
                    </a:lnTo>
                    <a:lnTo>
                      <a:pt x="205" y="161"/>
                    </a:lnTo>
                    <a:lnTo>
                      <a:pt x="209" y="151"/>
                    </a:lnTo>
                    <a:lnTo>
                      <a:pt x="213" y="142"/>
                    </a:lnTo>
                    <a:lnTo>
                      <a:pt x="216" y="131"/>
                    </a:lnTo>
                    <a:lnTo>
                      <a:pt x="218" y="120"/>
                    </a:lnTo>
                    <a:lnTo>
                      <a:pt x="218" y="109"/>
                    </a:lnTo>
                    <a:lnTo>
                      <a:pt x="218" y="98"/>
                    </a:lnTo>
                    <a:lnTo>
                      <a:pt x="216" y="87"/>
                    </a:lnTo>
                    <a:lnTo>
                      <a:pt x="213" y="77"/>
                    </a:lnTo>
                    <a:lnTo>
                      <a:pt x="209" y="66"/>
                    </a:lnTo>
                    <a:lnTo>
                      <a:pt x="205" y="57"/>
                    </a:lnTo>
                    <a:lnTo>
                      <a:pt x="200" y="48"/>
                    </a:lnTo>
                    <a:lnTo>
                      <a:pt x="193" y="40"/>
                    </a:lnTo>
                    <a:lnTo>
                      <a:pt x="187" y="32"/>
                    </a:lnTo>
                    <a:lnTo>
                      <a:pt x="178" y="25"/>
                    </a:lnTo>
                    <a:lnTo>
                      <a:pt x="169" y="18"/>
                    </a:lnTo>
                    <a:lnTo>
                      <a:pt x="161" y="13"/>
                    </a:lnTo>
                    <a:lnTo>
                      <a:pt x="151" y="8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20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99" name="Freeform 62"/>
              <p:cNvSpPr>
                <a:spLocks noEditPoints="1"/>
              </p:cNvSpPr>
              <p:nvPr/>
            </p:nvSpPr>
            <p:spPr bwMode="auto">
              <a:xfrm>
                <a:off x="1763713" y="3278188"/>
                <a:ext cx="49213" cy="47625"/>
              </a:xfrm>
              <a:custGeom>
                <a:avLst/>
                <a:gdLst>
                  <a:gd name="T0" fmla="*/ 54 w 122"/>
                  <a:gd name="T1" fmla="*/ 96 h 121"/>
                  <a:gd name="T2" fmla="*/ 41 w 122"/>
                  <a:gd name="T3" fmla="*/ 90 h 121"/>
                  <a:gd name="T4" fmla="*/ 31 w 122"/>
                  <a:gd name="T5" fmla="*/ 81 h 121"/>
                  <a:gd name="T6" fmla="*/ 26 w 122"/>
                  <a:gd name="T7" fmla="*/ 68 h 121"/>
                  <a:gd name="T8" fmla="*/ 26 w 122"/>
                  <a:gd name="T9" fmla="*/ 54 h 121"/>
                  <a:gd name="T10" fmla="*/ 31 w 122"/>
                  <a:gd name="T11" fmla="*/ 41 h 121"/>
                  <a:gd name="T12" fmla="*/ 41 w 122"/>
                  <a:gd name="T13" fmla="*/ 31 h 121"/>
                  <a:gd name="T14" fmla="*/ 54 w 122"/>
                  <a:gd name="T15" fmla="*/ 26 h 121"/>
                  <a:gd name="T16" fmla="*/ 68 w 122"/>
                  <a:gd name="T17" fmla="*/ 26 h 121"/>
                  <a:gd name="T18" fmla="*/ 81 w 122"/>
                  <a:gd name="T19" fmla="*/ 31 h 121"/>
                  <a:gd name="T20" fmla="*/ 90 w 122"/>
                  <a:gd name="T21" fmla="*/ 41 h 121"/>
                  <a:gd name="T22" fmla="*/ 96 w 122"/>
                  <a:gd name="T23" fmla="*/ 54 h 121"/>
                  <a:gd name="T24" fmla="*/ 96 w 122"/>
                  <a:gd name="T25" fmla="*/ 68 h 121"/>
                  <a:gd name="T26" fmla="*/ 90 w 122"/>
                  <a:gd name="T27" fmla="*/ 81 h 121"/>
                  <a:gd name="T28" fmla="*/ 81 w 122"/>
                  <a:gd name="T29" fmla="*/ 90 h 121"/>
                  <a:gd name="T30" fmla="*/ 68 w 122"/>
                  <a:gd name="T31" fmla="*/ 96 h 121"/>
                  <a:gd name="T32" fmla="*/ 61 w 122"/>
                  <a:gd name="T33" fmla="*/ 0 h 121"/>
                  <a:gd name="T34" fmla="*/ 49 w 122"/>
                  <a:gd name="T35" fmla="*/ 1 h 121"/>
                  <a:gd name="T36" fmla="*/ 38 w 122"/>
                  <a:gd name="T37" fmla="*/ 4 h 121"/>
                  <a:gd name="T38" fmla="*/ 27 w 122"/>
                  <a:gd name="T39" fmla="*/ 11 h 121"/>
                  <a:gd name="T40" fmla="*/ 19 w 122"/>
                  <a:gd name="T41" fmla="*/ 18 h 121"/>
                  <a:gd name="T42" fmla="*/ 11 w 122"/>
                  <a:gd name="T43" fmla="*/ 27 h 121"/>
                  <a:gd name="T44" fmla="*/ 5 w 122"/>
                  <a:gd name="T45" fmla="*/ 38 h 121"/>
                  <a:gd name="T46" fmla="*/ 1 w 122"/>
                  <a:gd name="T47" fmla="*/ 48 h 121"/>
                  <a:gd name="T48" fmla="*/ 0 w 122"/>
                  <a:gd name="T49" fmla="*/ 61 h 121"/>
                  <a:gd name="T50" fmla="*/ 1 w 122"/>
                  <a:gd name="T51" fmla="*/ 73 h 121"/>
                  <a:gd name="T52" fmla="*/ 5 w 122"/>
                  <a:gd name="T53" fmla="*/ 85 h 121"/>
                  <a:gd name="T54" fmla="*/ 11 w 122"/>
                  <a:gd name="T55" fmla="*/ 96 h 121"/>
                  <a:gd name="T56" fmla="*/ 19 w 122"/>
                  <a:gd name="T57" fmla="*/ 104 h 121"/>
                  <a:gd name="T58" fmla="*/ 27 w 122"/>
                  <a:gd name="T59" fmla="*/ 112 h 121"/>
                  <a:gd name="T60" fmla="*/ 38 w 122"/>
                  <a:gd name="T61" fmla="*/ 117 h 121"/>
                  <a:gd name="T62" fmla="*/ 49 w 122"/>
                  <a:gd name="T63" fmla="*/ 120 h 121"/>
                  <a:gd name="T64" fmla="*/ 61 w 122"/>
                  <a:gd name="T65" fmla="*/ 121 h 121"/>
                  <a:gd name="T66" fmla="*/ 73 w 122"/>
                  <a:gd name="T67" fmla="*/ 120 h 121"/>
                  <a:gd name="T68" fmla="*/ 85 w 122"/>
                  <a:gd name="T69" fmla="*/ 117 h 121"/>
                  <a:gd name="T70" fmla="*/ 95 w 122"/>
                  <a:gd name="T71" fmla="*/ 112 h 121"/>
                  <a:gd name="T72" fmla="*/ 104 w 122"/>
                  <a:gd name="T73" fmla="*/ 104 h 121"/>
                  <a:gd name="T74" fmla="*/ 112 w 122"/>
                  <a:gd name="T75" fmla="*/ 96 h 121"/>
                  <a:gd name="T76" fmla="*/ 117 w 122"/>
                  <a:gd name="T77" fmla="*/ 85 h 121"/>
                  <a:gd name="T78" fmla="*/ 121 w 122"/>
                  <a:gd name="T79" fmla="*/ 73 h 121"/>
                  <a:gd name="T80" fmla="*/ 122 w 122"/>
                  <a:gd name="T81" fmla="*/ 61 h 121"/>
                  <a:gd name="T82" fmla="*/ 121 w 122"/>
                  <a:gd name="T83" fmla="*/ 48 h 121"/>
                  <a:gd name="T84" fmla="*/ 117 w 122"/>
                  <a:gd name="T85" fmla="*/ 38 h 121"/>
                  <a:gd name="T86" fmla="*/ 112 w 122"/>
                  <a:gd name="T87" fmla="*/ 27 h 121"/>
                  <a:gd name="T88" fmla="*/ 104 w 122"/>
                  <a:gd name="T89" fmla="*/ 18 h 121"/>
                  <a:gd name="T90" fmla="*/ 95 w 122"/>
                  <a:gd name="T91" fmla="*/ 11 h 121"/>
                  <a:gd name="T92" fmla="*/ 85 w 122"/>
                  <a:gd name="T93" fmla="*/ 4 h 121"/>
                  <a:gd name="T94" fmla="*/ 73 w 122"/>
                  <a:gd name="T95" fmla="*/ 1 h 121"/>
                  <a:gd name="T96" fmla="*/ 61 w 122"/>
                  <a:gd name="T9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2" h="121">
                    <a:moveTo>
                      <a:pt x="61" y="97"/>
                    </a:moveTo>
                    <a:lnTo>
                      <a:pt x="54" y="96"/>
                    </a:lnTo>
                    <a:lnTo>
                      <a:pt x="47" y="93"/>
                    </a:lnTo>
                    <a:lnTo>
                      <a:pt x="41" y="90"/>
                    </a:lnTo>
                    <a:lnTo>
                      <a:pt x="36" y="86"/>
                    </a:lnTo>
                    <a:lnTo>
                      <a:pt x="31" y="81"/>
                    </a:lnTo>
                    <a:lnTo>
                      <a:pt x="28" y="75"/>
                    </a:lnTo>
                    <a:lnTo>
                      <a:pt x="26" y="68"/>
                    </a:lnTo>
                    <a:lnTo>
                      <a:pt x="26" y="61"/>
                    </a:lnTo>
                    <a:lnTo>
                      <a:pt x="26" y="54"/>
                    </a:lnTo>
                    <a:lnTo>
                      <a:pt x="28" y="47"/>
                    </a:lnTo>
                    <a:lnTo>
                      <a:pt x="31" y="41"/>
                    </a:lnTo>
                    <a:lnTo>
                      <a:pt x="36" y="35"/>
                    </a:lnTo>
                    <a:lnTo>
                      <a:pt x="41" y="31"/>
                    </a:lnTo>
                    <a:lnTo>
                      <a:pt x="47" y="28"/>
                    </a:lnTo>
                    <a:lnTo>
                      <a:pt x="54" y="26"/>
                    </a:lnTo>
                    <a:lnTo>
                      <a:pt x="61" y="25"/>
                    </a:lnTo>
                    <a:lnTo>
                      <a:pt x="68" y="26"/>
                    </a:lnTo>
                    <a:lnTo>
                      <a:pt x="75" y="28"/>
                    </a:lnTo>
                    <a:lnTo>
                      <a:pt x="81" y="31"/>
                    </a:lnTo>
                    <a:lnTo>
                      <a:pt x="86" y="35"/>
                    </a:lnTo>
                    <a:lnTo>
                      <a:pt x="90" y="41"/>
                    </a:lnTo>
                    <a:lnTo>
                      <a:pt x="94" y="47"/>
                    </a:lnTo>
                    <a:lnTo>
                      <a:pt x="96" y="54"/>
                    </a:lnTo>
                    <a:lnTo>
                      <a:pt x="97" y="61"/>
                    </a:lnTo>
                    <a:lnTo>
                      <a:pt x="96" y="68"/>
                    </a:lnTo>
                    <a:lnTo>
                      <a:pt x="94" y="75"/>
                    </a:lnTo>
                    <a:lnTo>
                      <a:pt x="90" y="81"/>
                    </a:lnTo>
                    <a:lnTo>
                      <a:pt x="86" y="86"/>
                    </a:lnTo>
                    <a:lnTo>
                      <a:pt x="81" y="90"/>
                    </a:lnTo>
                    <a:lnTo>
                      <a:pt x="75" y="93"/>
                    </a:lnTo>
                    <a:lnTo>
                      <a:pt x="68" y="96"/>
                    </a:lnTo>
                    <a:lnTo>
                      <a:pt x="61" y="97"/>
                    </a:lnTo>
                    <a:close/>
                    <a:moveTo>
                      <a:pt x="61" y="0"/>
                    </a:moveTo>
                    <a:lnTo>
                      <a:pt x="55" y="0"/>
                    </a:lnTo>
                    <a:lnTo>
                      <a:pt x="49" y="1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9" y="18"/>
                    </a:lnTo>
                    <a:lnTo>
                      <a:pt x="14" y="23"/>
                    </a:lnTo>
                    <a:lnTo>
                      <a:pt x="11" y="27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5" y="85"/>
                    </a:lnTo>
                    <a:lnTo>
                      <a:pt x="8" y="90"/>
                    </a:lnTo>
                    <a:lnTo>
                      <a:pt x="11" y="96"/>
                    </a:lnTo>
                    <a:lnTo>
                      <a:pt x="14" y="100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12"/>
                    </a:lnTo>
                    <a:lnTo>
                      <a:pt x="32" y="115"/>
                    </a:lnTo>
                    <a:lnTo>
                      <a:pt x="38" y="117"/>
                    </a:lnTo>
                    <a:lnTo>
                      <a:pt x="43" y="119"/>
                    </a:lnTo>
                    <a:lnTo>
                      <a:pt x="49" y="120"/>
                    </a:lnTo>
                    <a:lnTo>
                      <a:pt x="55" y="121"/>
                    </a:lnTo>
                    <a:lnTo>
                      <a:pt x="61" y="121"/>
                    </a:lnTo>
                    <a:lnTo>
                      <a:pt x="68" y="121"/>
                    </a:lnTo>
                    <a:lnTo>
                      <a:pt x="73" y="120"/>
                    </a:lnTo>
                    <a:lnTo>
                      <a:pt x="80" y="119"/>
                    </a:lnTo>
                    <a:lnTo>
                      <a:pt x="85" y="117"/>
                    </a:lnTo>
                    <a:lnTo>
                      <a:pt x="90" y="115"/>
                    </a:lnTo>
                    <a:lnTo>
                      <a:pt x="95" y="112"/>
                    </a:lnTo>
                    <a:lnTo>
                      <a:pt x="100" y="108"/>
                    </a:lnTo>
                    <a:lnTo>
                      <a:pt x="104" y="104"/>
                    </a:lnTo>
                    <a:lnTo>
                      <a:pt x="108" y="100"/>
                    </a:lnTo>
                    <a:lnTo>
                      <a:pt x="112" y="96"/>
                    </a:lnTo>
                    <a:lnTo>
                      <a:pt x="115" y="90"/>
                    </a:lnTo>
                    <a:lnTo>
                      <a:pt x="117" y="85"/>
                    </a:lnTo>
                    <a:lnTo>
                      <a:pt x="119" y="79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2" y="61"/>
                    </a:lnTo>
                    <a:lnTo>
                      <a:pt x="122" y="55"/>
                    </a:lnTo>
                    <a:lnTo>
                      <a:pt x="121" y="48"/>
                    </a:lnTo>
                    <a:lnTo>
                      <a:pt x="119" y="43"/>
                    </a:lnTo>
                    <a:lnTo>
                      <a:pt x="117" y="38"/>
                    </a:lnTo>
                    <a:lnTo>
                      <a:pt x="115" y="32"/>
                    </a:lnTo>
                    <a:lnTo>
                      <a:pt x="112" y="27"/>
                    </a:lnTo>
                    <a:lnTo>
                      <a:pt x="108" y="23"/>
                    </a:lnTo>
                    <a:lnTo>
                      <a:pt x="104" y="18"/>
                    </a:lnTo>
                    <a:lnTo>
                      <a:pt x="100" y="14"/>
                    </a:lnTo>
                    <a:lnTo>
                      <a:pt x="95" y="11"/>
                    </a:lnTo>
                    <a:lnTo>
                      <a:pt x="90" y="8"/>
                    </a:lnTo>
                    <a:lnTo>
                      <a:pt x="85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8" y="0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0" name="Freeform 63"/>
              <p:cNvSpPr>
                <a:spLocks noEditPoints="1"/>
              </p:cNvSpPr>
              <p:nvPr/>
            </p:nvSpPr>
            <p:spPr bwMode="auto">
              <a:xfrm>
                <a:off x="1547813" y="3330576"/>
                <a:ext cx="212725" cy="212725"/>
              </a:xfrm>
              <a:custGeom>
                <a:avLst/>
                <a:gdLst>
                  <a:gd name="T0" fmla="*/ 407 w 535"/>
                  <a:gd name="T1" fmla="*/ 408 h 536"/>
                  <a:gd name="T2" fmla="*/ 367 w 535"/>
                  <a:gd name="T3" fmla="*/ 436 h 536"/>
                  <a:gd name="T4" fmla="*/ 330 w 535"/>
                  <a:gd name="T5" fmla="*/ 452 h 536"/>
                  <a:gd name="T6" fmla="*/ 321 w 535"/>
                  <a:gd name="T7" fmla="*/ 465 h 536"/>
                  <a:gd name="T8" fmla="*/ 217 w 535"/>
                  <a:gd name="T9" fmla="*/ 461 h 536"/>
                  <a:gd name="T10" fmla="*/ 199 w 535"/>
                  <a:gd name="T11" fmla="*/ 449 h 536"/>
                  <a:gd name="T12" fmla="*/ 163 w 535"/>
                  <a:gd name="T13" fmla="*/ 432 h 536"/>
                  <a:gd name="T14" fmla="*/ 134 w 535"/>
                  <a:gd name="T15" fmla="*/ 409 h 536"/>
                  <a:gd name="T16" fmla="*/ 82 w 535"/>
                  <a:gd name="T17" fmla="*/ 433 h 536"/>
                  <a:gd name="T18" fmla="*/ 75 w 535"/>
                  <a:gd name="T19" fmla="*/ 316 h 536"/>
                  <a:gd name="T20" fmla="*/ 72 w 535"/>
                  <a:gd name="T21" fmla="*/ 287 h 536"/>
                  <a:gd name="T22" fmla="*/ 72 w 535"/>
                  <a:gd name="T23" fmla="*/ 246 h 536"/>
                  <a:gd name="T24" fmla="*/ 75 w 535"/>
                  <a:gd name="T25" fmla="*/ 217 h 536"/>
                  <a:gd name="T26" fmla="*/ 82 w 535"/>
                  <a:gd name="T27" fmla="*/ 99 h 536"/>
                  <a:gd name="T28" fmla="*/ 134 w 535"/>
                  <a:gd name="T29" fmla="*/ 124 h 536"/>
                  <a:gd name="T30" fmla="*/ 163 w 535"/>
                  <a:gd name="T31" fmla="*/ 101 h 536"/>
                  <a:gd name="T32" fmla="*/ 199 w 535"/>
                  <a:gd name="T33" fmla="*/ 84 h 536"/>
                  <a:gd name="T34" fmla="*/ 217 w 535"/>
                  <a:gd name="T35" fmla="*/ 72 h 536"/>
                  <a:gd name="T36" fmla="*/ 321 w 535"/>
                  <a:gd name="T37" fmla="*/ 68 h 536"/>
                  <a:gd name="T38" fmla="*/ 330 w 535"/>
                  <a:gd name="T39" fmla="*/ 81 h 536"/>
                  <a:gd name="T40" fmla="*/ 367 w 535"/>
                  <a:gd name="T41" fmla="*/ 97 h 536"/>
                  <a:gd name="T42" fmla="*/ 407 w 535"/>
                  <a:gd name="T43" fmla="*/ 124 h 536"/>
                  <a:gd name="T44" fmla="*/ 505 w 535"/>
                  <a:gd name="T45" fmla="*/ 188 h 536"/>
                  <a:gd name="T46" fmla="*/ 458 w 535"/>
                  <a:gd name="T47" fmla="*/ 221 h 536"/>
                  <a:gd name="T48" fmla="*/ 463 w 535"/>
                  <a:gd name="T49" fmla="*/ 256 h 536"/>
                  <a:gd name="T50" fmla="*/ 461 w 535"/>
                  <a:gd name="T51" fmla="*/ 297 h 536"/>
                  <a:gd name="T52" fmla="*/ 462 w 535"/>
                  <a:gd name="T53" fmla="*/ 319 h 536"/>
                  <a:gd name="T54" fmla="*/ 528 w 535"/>
                  <a:gd name="T55" fmla="*/ 329 h 536"/>
                  <a:gd name="T56" fmla="*/ 489 w 535"/>
                  <a:gd name="T57" fmla="*/ 276 h 536"/>
                  <a:gd name="T58" fmla="*/ 486 w 535"/>
                  <a:gd name="T59" fmla="*/ 238 h 536"/>
                  <a:gd name="T60" fmla="*/ 534 w 535"/>
                  <a:gd name="T61" fmla="*/ 197 h 536"/>
                  <a:gd name="T62" fmla="*/ 467 w 535"/>
                  <a:gd name="T63" fmla="*/ 74 h 536"/>
                  <a:gd name="T64" fmla="*/ 455 w 535"/>
                  <a:gd name="T65" fmla="*/ 70 h 536"/>
                  <a:gd name="T66" fmla="*/ 380 w 535"/>
                  <a:gd name="T67" fmla="*/ 74 h 536"/>
                  <a:gd name="T68" fmla="*/ 346 w 535"/>
                  <a:gd name="T69" fmla="*/ 8 h 536"/>
                  <a:gd name="T70" fmla="*/ 205 w 535"/>
                  <a:gd name="T71" fmla="*/ 0 h 536"/>
                  <a:gd name="T72" fmla="*/ 192 w 535"/>
                  <a:gd name="T73" fmla="*/ 13 h 536"/>
                  <a:gd name="T74" fmla="*/ 143 w 535"/>
                  <a:gd name="T75" fmla="*/ 84 h 536"/>
                  <a:gd name="T76" fmla="*/ 74 w 535"/>
                  <a:gd name="T77" fmla="*/ 70 h 536"/>
                  <a:gd name="T78" fmla="*/ 0 w 535"/>
                  <a:gd name="T79" fmla="*/ 191 h 536"/>
                  <a:gd name="T80" fmla="*/ 49 w 535"/>
                  <a:gd name="T81" fmla="*/ 229 h 536"/>
                  <a:gd name="T82" fmla="*/ 46 w 535"/>
                  <a:gd name="T83" fmla="*/ 266 h 536"/>
                  <a:gd name="T84" fmla="*/ 48 w 535"/>
                  <a:gd name="T85" fmla="*/ 303 h 536"/>
                  <a:gd name="T86" fmla="*/ 0 w 535"/>
                  <a:gd name="T87" fmla="*/ 340 h 536"/>
                  <a:gd name="T88" fmla="*/ 73 w 535"/>
                  <a:gd name="T89" fmla="*/ 463 h 536"/>
                  <a:gd name="T90" fmla="*/ 143 w 535"/>
                  <a:gd name="T91" fmla="*/ 449 h 536"/>
                  <a:gd name="T92" fmla="*/ 192 w 535"/>
                  <a:gd name="T93" fmla="*/ 523 h 536"/>
                  <a:gd name="T94" fmla="*/ 205 w 535"/>
                  <a:gd name="T95" fmla="*/ 536 h 536"/>
                  <a:gd name="T96" fmla="*/ 346 w 535"/>
                  <a:gd name="T97" fmla="*/ 528 h 536"/>
                  <a:gd name="T98" fmla="*/ 364 w 535"/>
                  <a:gd name="T99" fmla="*/ 467 h 536"/>
                  <a:gd name="T100" fmla="*/ 409 w 535"/>
                  <a:gd name="T101" fmla="*/ 437 h 536"/>
                  <a:gd name="T102" fmla="*/ 458 w 535"/>
                  <a:gd name="T103" fmla="*/ 463 h 536"/>
                  <a:gd name="T104" fmla="*/ 467 w 535"/>
                  <a:gd name="T105" fmla="*/ 459 h 536"/>
                  <a:gd name="T106" fmla="*/ 535 w 535"/>
                  <a:gd name="T107" fmla="*/ 335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5" h="536">
                    <a:moveTo>
                      <a:pt x="453" y="433"/>
                    </a:moveTo>
                    <a:lnTo>
                      <a:pt x="414" y="410"/>
                    </a:lnTo>
                    <a:lnTo>
                      <a:pt x="410" y="409"/>
                    </a:lnTo>
                    <a:lnTo>
                      <a:pt x="407" y="408"/>
                    </a:lnTo>
                    <a:lnTo>
                      <a:pt x="403" y="409"/>
                    </a:lnTo>
                    <a:lnTo>
                      <a:pt x="399" y="411"/>
                    </a:lnTo>
                    <a:lnTo>
                      <a:pt x="383" y="424"/>
                    </a:lnTo>
                    <a:lnTo>
                      <a:pt x="367" y="436"/>
                    </a:lnTo>
                    <a:lnTo>
                      <a:pt x="359" y="441"/>
                    </a:lnTo>
                    <a:lnTo>
                      <a:pt x="350" y="446"/>
                    </a:lnTo>
                    <a:lnTo>
                      <a:pt x="340" y="449"/>
                    </a:lnTo>
                    <a:lnTo>
                      <a:pt x="330" y="452"/>
                    </a:lnTo>
                    <a:lnTo>
                      <a:pt x="326" y="454"/>
                    </a:lnTo>
                    <a:lnTo>
                      <a:pt x="323" y="457"/>
                    </a:lnTo>
                    <a:lnTo>
                      <a:pt x="321" y="461"/>
                    </a:lnTo>
                    <a:lnTo>
                      <a:pt x="321" y="465"/>
                    </a:lnTo>
                    <a:lnTo>
                      <a:pt x="321" y="511"/>
                    </a:lnTo>
                    <a:lnTo>
                      <a:pt x="218" y="511"/>
                    </a:lnTo>
                    <a:lnTo>
                      <a:pt x="218" y="465"/>
                    </a:lnTo>
                    <a:lnTo>
                      <a:pt x="217" y="461"/>
                    </a:lnTo>
                    <a:lnTo>
                      <a:pt x="216" y="457"/>
                    </a:lnTo>
                    <a:lnTo>
                      <a:pt x="213" y="454"/>
                    </a:lnTo>
                    <a:lnTo>
                      <a:pt x="208" y="452"/>
                    </a:lnTo>
                    <a:lnTo>
                      <a:pt x="199" y="449"/>
                    </a:lnTo>
                    <a:lnTo>
                      <a:pt x="189" y="446"/>
                    </a:lnTo>
                    <a:lnTo>
                      <a:pt x="180" y="441"/>
                    </a:lnTo>
                    <a:lnTo>
                      <a:pt x="172" y="437"/>
                    </a:lnTo>
                    <a:lnTo>
                      <a:pt x="163" y="432"/>
                    </a:lnTo>
                    <a:lnTo>
                      <a:pt x="155" y="425"/>
                    </a:lnTo>
                    <a:lnTo>
                      <a:pt x="146" y="419"/>
                    </a:lnTo>
                    <a:lnTo>
                      <a:pt x="137" y="411"/>
                    </a:lnTo>
                    <a:lnTo>
                      <a:pt x="134" y="409"/>
                    </a:lnTo>
                    <a:lnTo>
                      <a:pt x="130" y="408"/>
                    </a:lnTo>
                    <a:lnTo>
                      <a:pt x="126" y="409"/>
                    </a:lnTo>
                    <a:lnTo>
                      <a:pt x="122" y="410"/>
                    </a:lnTo>
                    <a:lnTo>
                      <a:pt x="82" y="433"/>
                    </a:lnTo>
                    <a:lnTo>
                      <a:pt x="30" y="344"/>
                    </a:lnTo>
                    <a:lnTo>
                      <a:pt x="70" y="321"/>
                    </a:lnTo>
                    <a:lnTo>
                      <a:pt x="73" y="319"/>
                    </a:lnTo>
                    <a:lnTo>
                      <a:pt x="75" y="316"/>
                    </a:lnTo>
                    <a:lnTo>
                      <a:pt x="75" y="311"/>
                    </a:lnTo>
                    <a:lnTo>
                      <a:pt x="75" y="307"/>
                    </a:lnTo>
                    <a:lnTo>
                      <a:pt x="74" y="297"/>
                    </a:lnTo>
                    <a:lnTo>
                      <a:pt x="72" y="287"/>
                    </a:lnTo>
                    <a:lnTo>
                      <a:pt x="72" y="277"/>
                    </a:lnTo>
                    <a:lnTo>
                      <a:pt x="71" y="266"/>
                    </a:lnTo>
                    <a:lnTo>
                      <a:pt x="72" y="257"/>
                    </a:lnTo>
                    <a:lnTo>
                      <a:pt x="72" y="24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6" y="221"/>
                    </a:lnTo>
                    <a:lnTo>
                      <a:pt x="75" y="217"/>
                    </a:lnTo>
                    <a:lnTo>
                      <a:pt x="73" y="214"/>
                    </a:lnTo>
                    <a:lnTo>
                      <a:pt x="70" y="212"/>
                    </a:lnTo>
                    <a:lnTo>
                      <a:pt x="30" y="188"/>
                    </a:lnTo>
                    <a:lnTo>
                      <a:pt x="82" y="99"/>
                    </a:lnTo>
                    <a:lnTo>
                      <a:pt x="122" y="122"/>
                    </a:lnTo>
                    <a:lnTo>
                      <a:pt x="126" y="124"/>
                    </a:lnTo>
                    <a:lnTo>
                      <a:pt x="130" y="124"/>
                    </a:lnTo>
                    <a:lnTo>
                      <a:pt x="134" y="124"/>
                    </a:lnTo>
                    <a:lnTo>
                      <a:pt x="137" y="121"/>
                    </a:lnTo>
                    <a:lnTo>
                      <a:pt x="146" y="114"/>
                    </a:lnTo>
                    <a:lnTo>
                      <a:pt x="155" y="106"/>
                    </a:lnTo>
                    <a:lnTo>
                      <a:pt x="163" y="101"/>
                    </a:lnTo>
                    <a:lnTo>
                      <a:pt x="172" y="96"/>
                    </a:lnTo>
                    <a:lnTo>
                      <a:pt x="180" y="91"/>
                    </a:lnTo>
                    <a:lnTo>
                      <a:pt x="189" y="87"/>
                    </a:lnTo>
                    <a:lnTo>
                      <a:pt x="199" y="84"/>
                    </a:lnTo>
                    <a:lnTo>
                      <a:pt x="208" y="81"/>
                    </a:lnTo>
                    <a:lnTo>
                      <a:pt x="213" y="78"/>
                    </a:lnTo>
                    <a:lnTo>
                      <a:pt x="215" y="76"/>
                    </a:lnTo>
                    <a:lnTo>
                      <a:pt x="217" y="72"/>
                    </a:lnTo>
                    <a:lnTo>
                      <a:pt x="218" y="68"/>
                    </a:lnTo>
                    <a:lnTo>
                      <a:pt x="218" y="26"/>
                    </a:lnTo>
                    <a:lnTo>
                      <a:pt x="321" y="26"/>
                    </a:lnTo>
                    <a:lnTo>
                      <a:pt x="321" y="68"/>
                    </a:lnTo>
                    <a:lnTo>
                      <a:pt x="321" y="72"/>
                    </a:lnTo>
                    <a:lnTo>
                      <a:pt x="323" y="76"/>
                    </a:lnTo>
                    <a:lnTo>
                      <a:pt x="326" y="78"/>
                    </a:lnTo>
                    <a:lnTo>
                      <a:pt x="330" y="81"/>
                    </a:lnTo>
                    <a:lnTo>
                      <a:pt x="340" y="84"/>
                    </a:lnTo>
                    <a:lnTo>
                      <a:pt x="350" y="87"/>
                    </a:lnTo>
                    <a:lnTo>
                      <a:pt x="360" y="91"/>
                    </a:lnTo>
                    <a:lnTo>
                      <a:pt x="367" y="97"/>
                    </a:lnTo>
                    <a:lnTo>
                      <a:pt x="383" y="107"/>
                    </a:lnTo>
                    <a:lnTo>
                      <a:pt x="399" y="121"/>
                    </a:lnTo>
                    <a:lnTo>
                      <a:pt x="403" y="124"/>
                    </a:lnTo>
                    <a:lnTo>
                      <a:pt x="407" y="124"/>
                    </a:lnTo>
                    <a:lnTo>
                      <a:pt x="410" y="124"/>
                    </a:lnTo>
                    <a:lnTo>
                      <a:pt x="414" y="122"/>
                    </a:lnTo>
                    <a:lnTo>
                      <a:pt x="453" y="99"/>
                    </a:lnTo>
                    <a:lnTo>
                      <a:pt x="505" y="188"/>
                    </a:lnTo>
                    <a:lnTo>
                      <a:pt x="465" y="212"/>
                    </a:lnTo>
                    <a:lnTo>
                      <a:pt x="462" y="214"/>
                    </a:lnTo>
                    <a:lnTo>
                      <a:pt x="460" y="217"/>
                    </a:lnTo>
                    <a:lnTo>
                      <a:pt x="458" y="221"/>
                    </a:lnTo>
                    <a:lnTo>
                      <a:pt x="458" y="226"/>
                    </a:lnTo>
                    <a:lnTo>
                      <a:pt x="461" y="235"/>
                    </a:lnTo>
                    <a:lnTo>
                      <a:pt x="462" y="246"/>
                    </a:lnTo>
                    <a:lnTo>
                      <a:pt x="463" y="256"/>
                    </a:lnTo>
                    <a:lnTo>
                      <a:pt x="463" y="266"/>
                    </a:lnTo>
                    <a:lnTo>
                      <a:pt x="463" y="277"/>
                    </a:lnTo>
                    <a:lnTo>
                      <a:pt x="462" y="287"/>
                    </a:lnTo>
                    <a:lnTo>
                      <a:pt x="461" y="297"/>
                    </a:lnTo>
                    <a:lnTo>
                      <a:pt x="458" y="307"/>
                    </a:lnTo>
                    <a:lnTo>
                      <a:pt x="458" y="311"/>
                    </a:lnTo>
                    <a:lnTo>
                      <a:pt x="460" y="316"/>
                    </a:lnTo>
                    <a:lnTo>
                      <a:pt x="462" y="319"/>
                    </a:lnTo>
                    <a:lnTo>
                      <a:pt x="465" y="321"/>
                    </a:lnTo>
                    <a:lnTo>
                      <a:pt x="505" y="344"/>
                    </a:lnTo>
                    <a:lnTo>
                      <a:pt x="453" y="433"/>
                    </a:lnTo>
                    <a:close/>
                    <a:moveTo>
                      <a:pt x="528" y="329"/>
                    </a:moveTo>
                    <a:lnTo>
                      <a:pt x="485" y="303"/>
                    </a:lnTo>
                    <a:lnTo>
                      <a:pt x="486" y="294"/>
                    </a:lnTo>
                    <a:lnTo>
                      <a:pt x="487" y="285"/>
                    </a:lnTo>
                    <a:lnTo>
                      <a:pt x="489" y="276"/>
                    </a:lnTo>
                    <a:lnTo>
                      <a:pt x="489" y="266"/>
                    </a:lnTo>
                    <a:lnTo>
                      <a:pt x="489" y="257"/>
                    </a:lnTo>
                    <a:lnTo>
                      <a:pt x="487" y="248"/>
                    </a:lnTo>
                    <a:lnTo>
                      <a:pt x="486" y="238"/>
                    </a:lnTo>
                    <a:lnTo>
                      <a:pt x="485" y="229"/>
                    </a:lnTo>
                    <a:lnTo>
                      <a:pt x="528" y="205"/>
                    </a:lnTo>
                    <a:lnTo>
                      <a:pt x="531" y="202"/>
                    </a:lnTo>
                    <a:lnTo>
                      <a:pt x="534" y="197"/>
                    </a:lnTo>
                    <a:lnTo>
                      <a:pt x="535" y="192"/>
                    </a:lnTo>
                    <a:lnTo>
                      <a:pt x="533" y="187"/>
                    </a:lnTo>
                    <a:lnTo>
                      <a:pt x="468" y="76"/>
                    </a:lnTo>
                    <a:lnTo>
                      <a:pt x="467" y="74"/>
                    </a:lnTo>
                    <a:lnTo>
                      <a:pt x="465" y="72"/>
                    </a:lnTo>
                    <a:lnTo>
                      <a:pt x="463" y="71"/>
                    </a:lnTo>
                    <a:lnTo>
                      <a:pt x="461" y="70"/>
                    </a:lnTo>
                    <a:lnTo>
                      <a:pt x="455" y="70"/>
                    </a:lnTo>
                    <a:lnTo>
                      <a:pt x="451" y="71"/>
                    </a:lnTo>
                    <a:lnTo>
                      <a:pt x="409" y="96"/>
                    </a:lnTo>
                    <a:lnTo>
                      <a:pt x="395" y="85"/>
                    </a:lnTo>
                    <a:lnTo>
                      <a:pt x="380" y="74"/>
                    </a:lnTo>
                    <a:lnTo>
                      <a:pt x="364" y="66"/>
                    </a:lnTo>
                    <a:lnTo>
                      <a:pt x="347" y="59"/>
                    </a:lnTo>
                    <a:lnTo>
                      <a:pt x="347" y="13"/>
                    </a:lnTo>
                    <a:lnTo>
                      <a:pt x="346" y="8"/>
                    </a:lnTo>
                    <a:lnTo>
                      <a:pt x="342" y="4"/>
                    </a:lnTo>
                    <a:lnTo>
                      <a:pt x="338" y="1"/>
                    </a:lnTo>
                    <a:lnTo>
                      <a:pt x="334" y="0"/>
                    </a:lnTo>
                    <a:lnTo>
                      <a:pt x="205" y="0"/>
                    </a:lnTo>
                    <a:lnTo>
                      <a:pt x="200" y="1"/>
                    </a:lnTo>
                    <a:lnTo>
                      <a:pt x="196" y="4"/>
                    </a:lnTo>
                    <a:lnTo>
                      <a:pt x="193" y="8"/>
                    </a:lnTo>
                    <a:lnTo>
                      <a:pt x="192" y="13"/>
                    </a:lnTo>
                    <a:lnTo>
                      <a:pt x="192" y="59"/>
                    </a:lnTo>
                    <a:lnTo>
                      <a:pt x="175" y="66"/>
                    </a:lnTo>
                    <a:lnTo>
                      <a:pt x="159" y="73"/>
                    </a:lnTo>
                    <a:lnTo>
                      <a:pt x="143" y="84"/>
                    </a:lnTo>
                    <a:lnTo>
                      <a:pt x="127" y="96"/>
                    </a:lnTo>
                    <a:lnTo>
                      <a:pt x="84" y="71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7" y="76"/>
                    </a:lnTo>
                    <a:lnTo>
                      <a:pt x="2" y="187"/>
                    </a:lnTo>
                    <a:lnTo>
                      <a:pt x="0" y="191"/>
                    </a:lnTo>
                    <a:lnTo>
                      <a:pt x="0" y="197"/>
                    </a:lnTo>
                    <a:lnTo>
                      <a:pt x="2" y="201"/>
                    </a:lnTo>
                    <a:lnTo>
                      <a:pt x="6" y="205"/>
                    </a:lnTo>
                    <a:lnTo>
                      <a:pt x="49" y="229"/>
                    </a:lnTo>
                    <a:lnTo>
                      <a:pt x="47" y="238"/>
                    </a:lnTo>
                    <a:lnTo>
                      <a:pt x="46" y="248"/>
                    </a:lnTo>
                    <a:lnTo>
                      <a:pt x="46" y="257"/>
                    </a:lnTo>
                    <a:lnTo>
                      <a:pt x="46" y="266"/>
                    </a:lnTo>
                    <a:lnTo>
                      <a:pt x="46" y="276"/>
                    </a:lnTo>
                    <a:lnTo>
                      <a:pt x="46" y="285"/>
                    </a:lnTo>
                    <a:lnTo>
                      <a:pt x="47" y="294"/>
                    </a:lnTo>
                    <a:lnTo>
                      <a:pt x="48" y="303"/>
                    </a:lnTo>
                    <a:lnTo>
                      <a:pt x="6" y="329"/>
                    </a:lnTo>
                    <a:lnTo>
                      <a:pt x="2" y="332"/>
                    </a:lnTo>
                    <a:lnTo>
                      <a:pt x="0" y="335"/>
                    </a:lnTo>
                    <a:lnTo>
                      <a:pt x="0" y="340"/>
                    </a:lnTo>
                    <a:lnTo>
                      <a:pt x="1" y="345"/>
                    </a:lnTo>
                    <a:lnTo>
                      <a:pt x="65" y="457"/>
                    </a:lnTo>
                    <a:lnTo>
                      <a:pt x="69" y="461"/>
                    </a:lnTo>
                    <a:lnTo>
                      <a:pt x="73" y="463"/>
                    </a:lnTo>
                    <a:lnTo>
                      <a:pt x="78" y="463"/>
                    </a:lnTo>
                    <a:lnTo>
                      <a:pt x="83" y="461"/>
                    </a:lnTo>
                    <a:lnTo>
                      <a:pt x="127" y="437"/>
                    </a:lnTo>
                    <a:lnTo>
                      <a:pt x="143" y="449"/>
                    </a:lnTo>
                    <a:lnTo>
                      <a:pt x="159" y="459"/>
                    </a:lnTo>
                    <a:lnTo>
                      <a:pt x="175" y="467"/>
                    </a:lnTo>
                    <a:lnTo>
                      <a:pt x="192" y="474"/>
                    </a:lnTo>
                    <a:lnTo>
                      <a:pt x="192" y="523"/>
                    </a:lnTo>
                    <a:lnTo>
                      <a:pt x="193" y="528"/>
                    </a:lnTo>
                    <a:lnTo>
                      <a:pt x="196" y="533"/>
                    </a:lnTo>
                    <a:lnTo>
                      <a:pt x="200" y="535"/>
                    </a:lnTo>
                    <a:lnTo>
                      <a:pt x="205" y="536"/>
                    </a:lnTo>
                    <a:lnTo>
                      <a:pt x="334" y="536"/>
                    </a:lnTo>
                    <a:lnTo>
                      <a:pt x="338" y="535"/>
                    </a:lnTo>
                    <a:lnTo>
                      <a:pt x="342" y="533"/>
                    </a:lnTo>
                    <a:lnTo>
                      <a:pt x="346" y="528"/>
                    </a:lnTo>
                    <a:lnTo>
                      <a:pt x="347" y="523"/>
                    </a:lnTo>
                    <a:lnTo>
                      <a:pt x="347" y="474"/>
                    </a:lnTo>
                    <a:lnTo>
                      <a:pt x="355" y="470"/>
                    </a:lnTo>
                    <a:lnTo>
                      <a:pt x="364" y="467"/>
                    </a:lnTo>
                    <a:lnTo>
                      <a:pt x="373" y="463"/>
                    </a:lnTo>
                    <a:lnTo>
                      <a:pt x="380" y="459"/>
                    </a:lnTo>
                    <a:lnTo>
                      <a:pt x="395" y="449"/>
                    </a:lnTo>
                    <a:lnTo>
                      <a:pt x="409" y="437"/>
                    </a:lnTo>
                    <a:lnTo>
                      <a:pt x="452" y="461"/>
                    </a:lnTo>
                    <a:lnTo>
                      <a:pt x="454" y="463"/>
                    </a:lnTo>
                    <a:lnTo>
                      <a:pt x="456" y="463"/>
                    </a:lnTo>
                    <a:lnTo>
                      <a:pt x="458" y="463"/>
                    </a:lnTo>
                    <a:lnTo>
                      <a:pt x="462" y="462"/>
                    </a:lnTo>
                    <a:lnTo>
                      <a:pt x="464" y="462"/>
                    </a:lnTo>
                    <a:lnTo>
                      <a:pt x="466" y="461"/>
                    </a:lnTo>
                    <a:lnTo>
                      <a:pt x="467" y="459"/>
                    </a:lnTo>
                    <a:lnTo>
                      <a:pt x="469" y="457"/>
                    </a:lnTo>
                    <a:lnTo>
                      <a:pt x="533" y="345"/>
                    </a:lnTo>
                    <a:lnTo>
                      <a:pt x="535" y="340"/>
                    </a:lnTo>
                    <a:lnTo>
                      <a:pt x="535" y="335"/>
                    </a:lnTo>
                    <a:lnTo>
                      <a:pt x="533" y="332"/>
                    </a:lnTo>
                    <a:lnTo>
                      <a:pt x="528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1" name="Freeform 64"/>
              <p:cNvSpPr>
                <a:spLocks noEditPoints="1"/>
              </p:cNvSpPr>
              <p:nvPr/>
            </p:nvSpPr>
            <p:spPr bwMode="auto">
              <a:xfrm>
                <a:off x="1727201" y="3240088"/>
                <a:ext cx="122238" cy="125413"/>
              </a:xfrm>
              <a:custGeom>
                <a:avLst/>
                <a:gdLst>
                  <a:gd name="T0" fmla="*/ 235 w 308"/>
                  <a:gd name="T1" fmla="*/ 227 h 315"/>
                  <a:gd name="T2" fmla="*/ 223 w 308"/>
                  <a:gd name="T3" fmla="*/ 229 h 315"/>
                  <a:gd name="T4" fmla="*/ 195 w 308"/>
                  <a:gd name="T5" fmla="*/ 248 h 315"/>
                  <a:gd name="T6" fmla="*/ 178 w 308"/>
                  <a:gd name="T7" fmla="*/ 257 h 315"/>
                  <a:gd name="T8" fmla="*/ 176 w 308"/>
                  <a:gd name="T9" fmla="*/ 289 h 315"/>
                  <a:gd name="T10" fmla="*/ 136 w 308"/>
                  <a:gd name="T11" fmla="*/ 260 h 315"/>
                  <a:gd name="T12" fmla="*/ 129 w 308"/>
                  <a:gd name="T13" fmla="*/ 253 h 315"/>
                  <a:gd name="T14" fmla="*/ 95 w 308"/>
                  <a:gd name="T15" fmla="*/ 237 h 315"/>
                  <a:gd name="T16" fmla="*/ 79 w 308"/>
                  <a:gd name="T17" fmla="*/ 226 h 315"/>
                  <a:gd name="T18" fmla="*/ 50 w 308"/>
                  <a:gd name="T19" fmla="*/ 240 h 315"/>
                  <a:gd name="T20" fmla="*/ 55 w 308"/>
                  <a:gd name="T21" fmla="*/ 192 h 315"/>
                  <a:gd name="T22" fmla="*/ 58 w 308"/>
                  <a:gd name="T23" fmla="*/ 180 h 315"/>
                  <a:gd name="T24" fmla="*/ 56 w 308"/>
                  <a:gd name="T25" fmla="*/ 145 h 315"/>
                  <a:gd name="T26" fmla="*/ 57 w 308"/>
                  <a:gd name="T27" fmla="*/ 126 h 315"/>
                  <a:gd name="T28" fmla="*/ 31 w 308"/>
                  <a:gd name="T29" fmla="*/ 108 h 315"/>
                  <a:gd name="T30" fmla="*/ 76 w 308"/>
                  <a:gd name="T31" fmla="*/ 87 h 315"/>
                  <a:gd name="T32" fmla="*/ 87 w 308"/>
                  <a:gd name="T33" fmla="*/ 84 h 315"/>
                  <a:gd name="T34" fmla="*/ 117 w 308"/>
                  <a:gd name="T35" fmla="*/ 66 h 315"/>
                  <a:gd name="T36" fmla="*/ 135 w 308"/>
                  <a:gd name="T37" fmla="*/ 57 h 315"/>
                  <a:gd name="T38" fmla="*/ 137 w 308"/>
                  <a:gd name="T39" fmla="*/ 25 h 315"/>
                  <a:gd name="T40" fmla="*/ 176 w 308"/>
                  <a:gd name="T41" fmla="*/ 53 h 315"/>
                  <a:gd name="T42" fmla="*/ 185 w 308"/>
                  <a:gd name="T43" fmla="*/ 62 h 315"/>
                  <a:gd name="T44" fmla="*/ 215 w 308"/>
                  <a:gd name="T45" fmla="*/ 77 h 315"/>
                  <a:gd name="T46" fmla="*/ 231 w 308"/>
                  <a:gd name="T47" fmla="*/ 88 h 315"/>
                  <a:gd name="T48" fmla="*/ 259 w 308"/>
                  <a:gd name="T49" fmla="*/ 76 h 315"/>
                  <a:gd name="T50" fmla="*/ 254 w 308"/>
                  <a:gd name="T51" fmla="*/ 123 h 315"/>
                  <a:gd name="T52" fmla="*/ 251 w 308"/>
                  <a:gd name="T53" fmla="*/ 134 h 315"/>
                  <a:gd name="T54" fmla="*/ 253 w 308"/>
                  <a:gd name="T55" fmla="*/ 169 h 315"/>
                  <a:gd name="T56" fmla="*/ 252 w 308"/>
                  <a:gd name="T57" fmla="*/ 188 h 315"/>
                  <a:gd name="T58" fmla="*/ 278 w 308"/>
                  <a:gd name="T59" fmla="*/ 207 h 315"/>
                  <a:gd name="T60" fmla="*/ 278 w 308"/>
                  <a:gd name="T61" fmla="*/ 178 h 315"/>
                  <a:gd name="T62" fmla="*/ 279 w 308"/>
                  <a:gd name="T63" fmla="*/ 148 h 315"/>
                  <a:gd name="T64" fmla="*/ 304 w 308"/>
                  <a:gd name="T65" fmla="*/ 123 h 315"/>
                  <a:gd name="T66" fmla="*/ 308 w 308"/>
                  <a:gd name="T67" fmla="*/ 116 h 315"/>
                  <a:gd name="T68" fmla="*/ 275 w 308"/>
                  <a:gd name="T69" fmla="*/ 51 h 315"/>
                  <a:gd name="T70" fmla="*/ 269 w 308"/>
                  <a:gd name="T71" fmla="*/ 46 h 315"/>
                  <a:gd name="T72" fmla="*/ 256 w 308"/>
                  <a:gd name="T73" fmla="*/ 46 h 315"/>
                  <a:gd name="T74" fmla="*/ 218 w 308"/>
                  <a:gd name="T75" fmla="*/ 49 h 315"/>
                  <a:gd name="T76" fmla="*/ 202 w 308"/>
                  <a:gd name="T77" fmla="*/ 13 h 315"/>
                  <a:gd name="T78" fmla="*/ 193 w 308"/>
                  <a:gd name="T79" fmla="*/ 2 h 315"/>
                  <a:gd name="T80" fmla="*/ 119 w 308"/>
                  <a:gd name="T81" fmla="*/ 2 h 315"/>
                  <a:gd name="T82" fmla="*/ 112 w 308"/>
                  <a:gd name="T83" fmla="*/ 13 h 315"/>
                  <a:gd name="T84" fmla="*/ 93 w 308"/>
                  <a:gd name="T85" fmla="*/ 50 h 315"/>
                  <a:gd name="T86" fmla="*/ 52 w 308"/>
                  <a:gd name="T87" fmla="*/ 46 h 315"/>
                  <a:gd name="T88" fmla="*/ 37 w 308"/>
                  <a:gd name="T89" fmla="*/ 47 h 315"/>
                  <a:gd name="T90" fmla="*/ 1 w 308"/>
                  <a:gd name="T91" fmla="*/ 111 h 315"/>
                  <a:gd name="T92" fmla="*/ 3 w 308"/>
                  <a:gd name="T93" fmla="*/ 121 h 315"/>
                  <a:gd name="T94" fmla="*/ 31 w 308"/>
                  <a:gd name="T95" fmla="*/ 138 h 315"/>
                  <a:gd name="T96" fmla="*/ 30 w 308"/>
                  <a:gd name="T97" fmla="*/ 167 h 315"/>
                  <a:gd name="T98" fmla="*/ 4 w 308"/>
                  <a:gd name="T99" fmla="*/ 193 h 315"/>
                  <a:gd name="T100" fmla="*/ 1 w 308"/>
                  <a:gd name="T101" fmla="*/ 199 h 315"/>
                  <a:gd name="T102" fmla="*/ 34 w 308"/>
                  <a:gd name="T103" fmla="*/ 263 h 315"/>
                  <a:gd name="T104" fmla="*/ 46 w 308"/>
                  <a:gd name="T105" fmla="*/ 270 h 315"/>
                  <a:gd name="T106" fmla="*/ 85 w 308"/>
                  <a:gd name="T107" fmla="*/ 259 h 315"/>
                  <a:gd name="T108" fmla="*/ 112 w 308"/>
                  <a:gd name="T109" fmla="*/ 274 h 315"/>
                  <a:gd name="T110" fmla="*/ 116 w 308"/>
                  <a:gd name="T111" fmla="*/ 311 h 315"/>
                  <a:gd name="T112" fmla="*/ 189 w 308"/>
                  <a:gd name="T113" fmla="*/ 315 h 315"/>
                  <a:gd name="T114" fmla="*/ 201 w 308"/>
                  <a:gd name="T115" fmla="*/ 306 h 315"/>
                  <a:gd name="T116" fmla="*/ 210 w 308"/>
                  <a:gd name="T117" fmla="*/ 270 h 315"/>
                  <a:gd name="T118" fmla="*/ 234 w 308"/>
                  <a:gd name="T119" fmla="*/ 255 h 315"/>
                  <a:gd name="T120" fmla="*/ 267 w 308"/>
                  <a:gd name="T121" fmla="*/ 270 h 315"/>
                  <a:gd name="T122" fmla="*/ 307 w 308"/>
                  <a:gd name="T123" fmla="*/ 208 h 315"/>
                  <a:gd name="T124" fmla="*/ 306 w 308"/>
                  <a:gd name="T125" fmla="*/ 19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8" h="315">
                    <a:moveTo>
                      <a:pt x="260" y="240"/>
                    </a:moveTo>
                    <a:lnTo>
                      <a:pt x="239" y="228"/>
                    </a:lnTo>
                    <a:lnTo>
                      <a:pt x="235" y="227"/>
                    </a:lnTo>
                    <a:lnTo>
                      <a:pt x="231" y="226"/>
                    </a:lnTo>
                    <a:lnTo>
                      <a:pt x="227" y="227"/>
                    </a:lnTo>
                    <a:lnTo>
                      <a:pt x="223" y="229"/>
                    </a:lnTo>
                    <a:lnTo>
                      <a:pt x="215" y="237"/>
                    </a:lnTo>
                    <a:lnTo>
                      <a:pt x="205" y="243"/>
                    </a:lnTo>
                    <a:lnTo>
                      <a:pt x="195" y="248"/>
                    </a:lnTo>
                    <a:lnTo>
                      <a:pt x="185" y="253"/>
                    </a:lnTo>
                    <a:lnTo>
                      <a:pt x="181" y="255"/>
                    </a:lnTo>
                    <a:lnTo>
                      <a:pt x="178" y="257"/>
                    </a:lnTo>
                    <a:lnTo>
                      <a:pt x="177" y="260"/>
                    </a:lnTo>
                    <a:lnTo>
                      <a:pt x="176" y="265"/>
                    </a:lnTo>
                    <a:lnTo>
                      <a:pt x="176" y="289"/>
                    </a:lnTo>
                    <a:lnTo>
                      <a:pt x="137" y="289"/>
                    </a:lnTo>
                    <a:lnTo>
                      <a:pt x="137" y="265"/>
                    </a:lnTo>
                    <a:lnTo>
                      <a:pt x="136" y="260"/>
                    </a:lnTo>
                    <a:lnTo>
                      <a:pt x="135" y="257"/>
                    </a:lnTo>
                    <a:lnTo>
                      <a:pt x="132" y="255"/>
                    </a:lnTo>
                    <a:lnTo>
                      <a:pt x="129" y="253"/>
                    </a:lnTo>
                    <a:lnTo>
                      <a:pt x="117" y="248"/>
                    </a:lnTo>
                    <a:lnTo>
                      <a:pt x="105" y="243"/>
                    </a:lnTo>
                    <a:lnTo>
                      <a:pt x="95" y="237"/>
                    </a:lnTo>
                    <a:lnTo>
                      <a:pt x="87" y="229"/>
                    </a:lnTo>
                    <a:lnTo>
                      <a:pt x="84" y="227"/>
                    </a:lnTo>
                    <a:lnTo>
                      <a:pt x="79" y="226"/>
                    </a:lnTo>
                    <a:lnTo>
                      <a:pt x="76" y="227"/>
                    </a:lnTo>
                    <a:lnTo>
                      <a:pt x="72" y="228"/>
                    </a:lnTo>
                    <a:lnTo>
                      <a:pt x="50" y="240"/>
                    </a:lnTo>
                    <a:lnTo>
                      <a:pt x="30" y="207"/>
                    </a:lnTo>
                    <a:lnTo>
                      <a:pt x="51" y="194"/>
                    </a:lnTo>
                    <a:lnTo>
                      <a:pt x="55" y="192"/>
                    </a:lnTo>
                    <a:lnTo>
                      <a:pt x="57" y="188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6" y="168"/>
                    </a:lnTo>
                    <a:lnTo>
                      <a:pt x="55" y="157"/>
                    </a:lnTo>
                    <a:lnTo>
                      <a:pt x="56" y="145"/>
                    </a:lnTo>
                    <a:lnTo>
                      <a:pt x="58" y="134"/>
                    </a:lnTo>
                    <a:lnTo>
                      <a:pt x="58" y="130"/>
                    </a:lnTo>
                    <a:lnTo>
                      <a:pt x="57" y="126"/>
                    </a:lnTo>
                    <a:lnTo>
                      <a:pt x="55" y="123"/>
                    </a:lnTo>
                    <a:lnTo>
                      <a:pt x="51" y="120"/>
                    </a:lnTo>
                    <a:lnTo>
                      <a:pt x="31" y="108"/>
                    </a:lnTo>
                    <a:lnTo>
                      <a:pt x="50" y="73"/>
                    </a:lnTo>
                    <a:lnTo>
                      <a:pt x="72" y="86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4" y="86"/>
                    </a:lnTo>
                    <a:lnTo>
                      <a:pt x="87" y="84"/>
                    </a:lnTo>
                    <a:lnTo>
                      <a:pt x="95" y="78"/>
                    </a:lnTo>
                    <a:lnTo>
                      <a:pt x="105" y="71"/>
                    </a:lnTo>
                    <a:lnTo>
                      <a:pt x="117" y="66"/>
                    </a:lnTo>
                    <a:lnTo>
                      <a:pt x="129" y="62"/>
                    </a:lnTo>
                    <a:lnTo>
                      <a:pt x="132" y="59"/>
                    </a:lnTo>
                    <a:lnTo>
                      <a:pt x="135" y="57"/>
                    </a:lnTo>
                    <a:lnTo>
                      <a:pt x="136" y="53"/>
                    </a:lnTo>
                    <a:lnTo>
                      <a:pt x="137" y="50"/>
                    </a:lnTo>
                    <a:lnTo>
                      <a:pt x="137" y="25"/>
                    </a:lnTo>
                    <a:lnTo>
                      <a:pt x="176" y="25"/>
                    </a:lnTo>
                    <a:lnTo>
                      <a:pt x="176" y="50"/>
                    </a:lnTo>
                    <a:lnTo>
                      <a:pt x="176" y="53"/>
                    </a:lnTo>
                    <a:lnTo>
                      <a:pt x="178" y="57"/>
                    </a:lnTo>
                    <a:lnTo>
                      <a:pt x="181" y="59"/>
                    </a:lnTo>
                    <a:lnTo>
                      <a:pt x="185" y="62"/>
                    </a:lnTo>
                    <a:lnTo>
                      <a:pt x="195" y="66"/>
                    </a:lnTo>
                    <a:lnTo>
                      <a:pt x="205" y="71"/>
                    </a:lnTo>
                    <a:lnTo>
                      <a:pt x="215" y="77"/>
                    </a:lnTo>
                    <a:lnTo>
                      <a:pt x="223" y="84"/>
                    </a:lnTo>
                    <a:lnTo>
                      <a:pt x="227" y="87"/>
                    </a:lnTo>
                    <a:lnTo>
                      <a:pt x="231" y="88"/>
                    </a:lnTo>
                    <a:lnTo>
                      <a:pt x="235" y="88"/>
                    </a:lnTo>
                    <a:lnTo>
                      <a:pt x="239" y="86"/>
                    </a:lnTo>
                    <a:lnTo>
                      <a:pt x="259" y="76"/>
                    </a:lnTo>
                    <a:lnTo>
                      <a:pt x="278" y="108"/>
                    </a:lnTo>
                    <a:lnTo>
                      <a:pt x="258" y="120"/>
                    </a:lnTo>
                    <a:lnTo>
                      <a:pt x="254" y="123"/>
                    </a:lnTo>
                    <a:lnTo>
                      <a:pt x="252" y="126"/>
                    </a:lnTo>
                    <a:lnTo>
                      <a:pt x="251" y="130"/>
                    </a:lnTo>
                    <a:lnTo>
                      <a:pt x="251" y="134"/>
                    </a:lnTo>
                    <a:lnTo>
                      <a:pt x="253" y="145"/>
                    </a:lnTo>
                    <a:lnTo>
                      <a:pt x="254" y="157"/>
                    </a:lnTo>
                    <a:lnTo>
                      <a:pt x="253" y="169"/>
                    </a:lnTo>
                    <a:lnTo>
                      <a:pt x="251" y="180"/>
                    </a:lnTo>
                    <a:lnTo>
                      <a:pt x="251" y="184"/>
                    </a:lnTo>
                    <a:lnTo>
                      <a:pt x="252" y="188"/>
                    </a:lnTo>
                    <a:lnTo>
                      <a:pt x="254" y="192"/>
                    </a:lnTo>
                    <a:lnTo>
                      <a:pt x="258" y="194"/>
                    </a:lnTo>
                    <a:lnTo>
                      <a:pt x="278" y="207"/>
                    </a:lnTo>
                    <a:lnTo>
                      <a:pt x="260" y="240"/>
                    </a:lnTo>
                    <a:close/>
                    <a:moveTo>
                      <a:pt x="302" y="192"/>
                    </a:moveTo>
                    <a:lnTo>
                      <a:pt x="278" y="178"/>
                    </a:lnTo>
                    <a:lnTo>
                      <a:pt x="279" y="167"/>
                    </a:lnTo>
                    <a:lnTo>
                      <a:pt x="279" y="157"/>
                    </a:lnTo>
                    <a:lnTo>
                      <a:pt x="279" y="148"/>
                    </a:lnTo>
                    <a:lnTo>
                      <a:pt x="278" y="138"/>
                    </a:lnTo>
                    <a:lnTo>
                      <a:pt x="302" y="124"/>
                    </a:lnTo>
                    <a:lnTo>
                      <a:pt x="304" y="123"/>
                    </a:lnTo>
                    <a:lnTo>
                      <a:pt x="306" y="121"/>
                    </a:lnTo>
                    <a:lnTo>
                      <a:pt x="307" y="119"/>
                    </a:lnTo>
                    <a:lnTo>
                      <a:pt x="308" y="116"/>
                    </a:lnTo>
                    <a:lnTo>
                      <a:pt x="308" y="111"/>
                    </a:lnTo>
                    <a:lnTo>
                      <a:pt x="306" y="106"/>
                    </a:lnTo>
                    <a:lnTo>
                      <a:pt x="275" y="51"/>
                    </a:lnTo>
                    <a:lnTo>
                      <a:pt x="273" y="49"/>
                    </a:lnTo>
                    <a:lnTo>
                      <a:pt x="271" y="47"/>
                    </a:lnTo>
                    <a:lnTo>
                      <a:pt x="269" y="46"/>
                    </a:lnTo>
                    <a:lnTo>
                      <a:pt x="266" y="44"/>
                    </a:lnTo>
                    <a:lnTo>
                      <a:pt x="262" y="44"/>
                    </a:lnTo>
                    <a:lnTo>
                      <a:pt x="256" y="46"/>
                    </a:lnTo>
                    <a:lnTo>
                      <a:pt x="234" y="59"/>
                    </a:lnTo>
                    <a:lnTo>
                      <a:pt x="226" y="54"/>
                    </a:lnTo>
                    <a:lnTo>
                      <a:pt x="218" y="49"/>
                    </a:lnTo>
                    <a:lnTo>
                      <a:pt x="210" y="44"/>
                    </a:lnTo>
                    <a:lnTo>
                      <a:pt x="202" y="41"/>
                    </a:lnTo>
                    <a:lnTo>
                      <a:pt x="202" y="13"/>
                    </a:lnTo>
                    <a:lnTo>
                      <a:pt x="201" y="8"/>
                    </a:lnTo>
                    <a:lnTo>
                      <a:pt x="197" y="4"/>
                    </a:lnTo>
                    <a:lnTo>
                      <a:pt x="193" y="2"/>
                    </a:lnTo>
                    <a:lnTo>
                      <a:pt x="189" y="0"/>
                    </a:lnTo>
                    <a:lnTo>
                      <a:pt x="124" y="0"/>
                    </a:lnTo>
                    <a:lnTo>
                      <a:pt x="119" y="2"/>
                    </a:lnTo>
                    <a:lnTo>
                      <a:pt x="116" y="4"/>
                    </a:lnTo>
                    <a:lnTo>
                      <a:pt x="113" y="8"/>
                    </a:lnTo>
                    <a:lnTo>
                      <a:pt x="112" y="13"/>
                    </a:lnTo>
                    <a:lnTo>
                      <a:pt x="112" y="41"/>
                    </a:lnTo>
                    <a:lnTo>
                      <a:pt x="102" y="44"/>
                    </a:lnTo>
                    <a:lnTo>
                      <a:pt x="93" y="50"/>
                    </a:lnTo>
                    <a:lnTo>
                      <a:pt x="85" y="54"/>
                    </a:lnTo>
                    <a:lnTo>
                      <a:pt x="77" y="59"/>
                    </a:lnTo>
                    <a:lnTo>
                      <a:pt x="52" y="46"/>
                    </a:lnTo>
                    <a:lnTo>
                      <a:pt x="47" y="44"/>
                    </a:lnTo>
                    <a:lnTo>
                      <a:pt x="43" y="44"/>
                    </a:lnTo>
                    <a:lnTo>
                      <a:pt x="37" y="47"/>
                    </a:lnTo>
                    <a:lnTo>
                      <a:pt x="34" y="51"/>
                    </a:lnTo>
                    <a:lnTo>
                      <a:pt x="2" y="106"/>
                    </a:lnTo>
                    <a:lnTo>
                      <a:pt x="1" y="111"/>
                    </a:lnTo>
                    <a:lnTo>
                      <a:pt x="1" y="116"/>
                    </a:lnTo>
                    <a:lnTo>
                      <a:pt x="2" y="119"/>
                    </a:lnTo>
                    <a:lnTo>
                      <a:pt x="3" y="121"/>
                    </a:lnTo>
                    <a:lnTo>
                      <a:pt x="5" y="123"/>
                    </a:lnTo>
                    <a:lnTo>
                      <a:pt x="7" y="124"/>
                    </a:lnTo>
                    <a:lnTo>
                      <a:pt x="31" y="138"/>
                    </a:lnTo>
                    <a:lnTo>
                      <a:pt x="30" y="148"/>
                    </a:lnTo>
                    <a:lnTo>
                      <a:pt x="29" y="157"/>
                    </a:lnTo>
                    <a:lnTo>
                      <a:pt x="30" y="167"/>
                    </a:lnTo>
                    <a:lnTo>
                      <a:pt x="31" y="178"/>
                    </a:lnTo>
                    <a:lnTo>
                      <a:pt x="6" y="192"/>
                    </a:lnTo>
                    <a:lnTo>
                      <a:pt x="4" y="193"/>
                    </a:lnTo>
                    <a:lnTo>
                      <a:pt x="3" y="194"/>
                    </a:lnTo>
                    <a:lnTo>
                      <a:pt x="2" y="196"/>
                    </a:lnTo>
                    <a:lnTo>
                      <a:pt x="1" y="199"/>
                    </a:lnTo>
                    <a:lnTo>
                      <a:pt x="0" y="203"/>
                    </a:lnTo>
                    <a:lnTo>
                      <a:pt x="2" y="208"/>
                    </a:lnTo>
                    <a:lnTo>
                      <a:pt x="34" y="263"/>
                    </a:lnTo>
                    <a:lnTo>
                      <a:pt x="37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51" y="269"/>
                    </a:lnTo>
                    <a:lnTo>
                      <a:pt x="77" y="254"/>
                    </a:lnTo>
                    <a:lnTo>
                      <a:pt x="85" y="259"/>
                    </a:lnTo>
                    <a:lnTo>
                      <a:pt x="93" y="266"/>
                    </a:lnTo>
                    <a:lnTo>
                      <a:pt x="102" y="270"/>
                    </a:lnTo>
                    <a:lnTo>
                      <a:pt x="112" y="274"/>
                    </a:lnTo>
                    <a:lnTo>
                      <a:pt x="112" y="302"/>
                    </a:lnTo>
                    <a:lnTo>
                      <a:pt x="113" y="306"/>
                    </a:lnTo>
                    <a:lnTo>
                      <a:pt x="116" y="311"/>
                    </a:lnTo>
                    <a:lnTo>
                      <a:pt x="119" y="314"/>
                    </a:lnTo>
                    <a:lnTo>
                      <a:pt x="124" y="315"/>
                    </a:lnTo>
                    <a:lnTo>
                      <a:pt x="189" y="315"/>
                    </a:lnTo>
                    <a:lnTo>
                      <a:pt x="193" y="314"/>
                    </a:lnTo>
                    <a:lnTo>
                      <a:pt x="197" y="311"/>
                    </a:lnTo>
                    <a:lnTo>
                      <a:pt x="201" y="306"/>
                    </a:lnTo>
                    <a:lnTo>
                      <a:pt x="202" y="302"/>
                    </a:lnTo>
                    <a:lnTo>
                      <a:pt x="202" y="274"/>
                    </a:lnTo>
                    <a:lnTo>
                      <a:pt x="210" y="270"/>
                    </a:lnTo>
                    <a:lnTo>
                      <a:pt x="218" y="266"/>
                    </a:lnTo>
                    <a:lnTo>
                      <a:pt x="226" y="260"/>
                    </a:lnTo>
                    <a:lnTo>
                      <a:pt x="234" y="255"/>
                    </a:lnTo>
                    <a:lnTo>
                      <a:pt x="258" y="268"/>
                    </a:lnTo>
                    <a:lnTo>
                      <a:pt x="262" y="270"/>
                    </a:lnTo>
                    <a:lnTo>
                      <a:pt x="267" y="270"/>
                    </a:lnTo>
                    <a:lnTo>
                      <a:pt x="271" y="268"/>
                    </a:lnTo>
                    <a:lnTo>
                      <a:pt x="275" y="263"/>
                    </a:lnTo>
                    <a:lnTo>
                      <a:pt x="307" y="208"/>
                    </a:lnTo>
                    <a:lnTo>
                      <a:pt x="308" y="202"/>
                    </a:lnTo>
                    <a:lnTo>
                      <a:pt x="308" y="198"/>
                    </a:lnTo>
                    <a:lnTo>
                      <a:pt x="306" y="194"/>
                    </a:lnTo>
                    <a:lnTo>
                      <a:pt x="302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2339558" y="1790826"/>
            <a:ext cx="993205" cy="623494"/>
            <a:chOff x="2339558" y="1790826"/>
            <a:chExt cx="993205" cy="623494"/>
          </a:xfrm>
        </p:grpSpPr>
        <p:sp>
          <p:nvSpPr>
            <p:cNvPr id="103" name="TextBox 102"/>
            <p:cNvSpPr txBox="1"/>
            <p:nvPr/>
          </p:nvSpPr>
          <p:spPr>
            <a:xfrm>
              <a:off x="2339558" y="2137321"/>
              <a:ext cx="993205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WHO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2631153" y="1790826"/>
              <a:ext cx="410014" cy="331199"/>
              <a:chOff x="3119859" y="3430588"/>
              <a:chExt cx="602408" cy="533400"/>
            </a:xfrm>
            <a:solidFill>
              <a:schemeClr val="bg1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105" name="Freeform 11"/>
              <p:cNvSpPr>
                <a:spLocks/>
              </p:cNvSpPr>
              <p:nvPr/>
            </p:nvSpPr>
            <p:spPr bwMode="auto">
              <a:xfrm>
                <a:off x="3119859" y="3614739"/>
                <a:ext cx="158910" cy="247650"/>
              </a:xfrm>
              <a:custGeom>
                <a:avLst/>
                <a:gdLst>
                  <a:gd name="T0" fmla="*/ 0 w 56"/>
                  <a:gd name="T1" fmla="*/ 33 h 96"/>
                  <a:gd name="T2" fmla="*/ 5 w 56"/>
                  <a:gd name="T3" fmla="*/ 53 h 96"/>
                  <a:gd name="T4" fmla="*/ 8 w 56"/>
                  <a:gd name="T5" fmla="*/ 55 h 96"/>
                  <a:gd name="T6" fmla="*/ 8 w 56"/>
                  <a:gd name="T7" fmla="*/ 96 h 96"/>
                  <a:gd name="T8" fmla="*/ 48 w 56"/>
                  <a:gd name="T9" fmla="*/ 96 h 96"/>
                  <a:gd name="T10" fmla="*/ 48 w 56"/>
                  <a:gd name="T11" fmla="*/ 55 h 96"/>
                  <a:gd name="T12" fmla="*/ 55 w 56"/>
                  <a:gd name="T13" fmla="*/ 47 h 96"/>
                  <a:gd name="T14" fmla="*/ 56 w 56"/>
                  <a:gd name="T15" fmla="*/ 33 h 96"/>
                  <a:gd name="T16" fmla="*/ 56 w 56"/>
                  <a:gd name="T17" fmla="*/ 0 h 96"/>
                  <a:gd name="T18" fmla="*/ 0 w 56"/>
                  <a:gd name="T19" fmla="*/ 0 h 96"/>
                  <a:gd name="T20" fmla="*/ 0 w 56"/>
                  <a:gd name="T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96">
                    <a:moveTo>
                      <a:pt x="0" y="33"/>
                    </a:moveTo>
                    <a:cubicBezTo>
                      <a:pt x="0" y="40"/>
                      <a:pt x="0" y="48"/>
                      <a:pt x="5" y="53"/>
                    </a:cubicBezTo>
                    <a:cubicBezTo>
                      <a:pt x="6" y="54"/>
                      <a:pt x="7" y="55"/>
                      <a:pt x="8" y="55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1" y="54"/>
                      <a:pt x="53" y="52"/>
                      <a:pt x="55" y="47"/>
                    </a:cubicBezTo>
                    <a:cubicBezTo>
                      <a:pt x="56" y="42"/>
                      <a:pt x="56" y="37"/>
                      <a:pt x="56" y="3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6" name="Freeform 12"/>
              <p:cNvSpPr>
                <a:spLocks/>
              </p:cNvSpPr>
              <p:nvPr/>
            </p:nvSpPr>
            <p:spPr bwMode="auto">
              <a:xfrm>
                <a:off x="3563357" y="3614739"/>
                <a:ext cx="158910" cy="247650"/>
              </a:xfrm>
              <a:custGeom>
                <a:avLst/>
                <a:gdLst>
                  <a:gd name="T0" fmla="*/ 0 w 56"/>
                  <a:gd name="T1" fmla="*/ 0 h 96"/>
                  <a:gd name="T2" fmla="*/ 0 w 56"/>
                  <a:gd name="T3" fmla="*/ 32 h 96"/>
                  <a:gd name="T4" fmla="*/ 8 w 56"/>
                  <a:gd name="T5" fmla="*/ 51 h 96"/>
                  <a:gd name="T6" fmla="*/ 8 w 56"/>
                  <a:gd name="T7" fmla="*/ 96 h 96"/>
                  <a:gd name="T8" fmla="*/ 48 w 56"/>
                  <a:gd name="T9" fmla="*/ 96 h 96"/>
                  <a:gd name="T10" fmla="*/ 48 w 56"/>
                  <a:gd name="T11" fmla="*/ 51 h 96"/>
                  <a:gd name="T12" fmla="*/ 56 w 56"/>
                  <a:gd name="T13" fmla="*/ 32 h 96"/>
                  <a:gd name="T14" fmla="*/ 56 w 56"/>
                  <a:gd name="T15" fmla="*/ 0 h 96"/>
                  <a:gd name="T16" fmla="*/ 0 w 56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96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3" y="48"/>
                      <a:pt x="8" y="51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3" y="48"/>
                      <a:pt x="56" y="40"/>
                      <a:pt x="56" y="32"/>
                    </a:cubicBezTo>
                    <a:cubicBezTo>
                      <a:pt x="56" y="0"/>
                      <a:pt x="56" y="0"/>
                      <a:pt x="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7" name="Freeform 13"/>
              <p:cNvSpPr>
                <a:spLocks/>
              </p:cNvSpPr>
              <p:nvPr/>
            </p:nvSpPr>
            <p:spPr bwMode="auto">
              <a:xfrm>
                <a:off x="3317876" y="3614738"/>
                <a:ext cx="206375" cy="349250"/>
              </a:xfrm>
              <a:custGeom>
                <a:avLst/>
                <a:gdLst>
                  <a:gd name="T0" fmla="*/ 0 w 80"/>
                  <a:gd name="T1" fmla="*/ 56 h 136"/>
                  <a:gd name="T2" fmla="*/ 16 w 80"/>
                  <a:gd name="T3" fmla="*/ 80 h 136"/>
                  <a:gd name="T4" fmla="*/ 16 w 80"/>
                  <a:gd name="T5" fmla="*/ 136 h 136"/>
                  <a:gd name="T6" fmla="*/ 64 w 80"/>
                  <a:gd name="T7" fmla="*/ 136 h 136"/>
                  <a:gd name="T8" fmla="*/ 64 w 80"/>
                  <a:gd name="T9" fmla="*/ 80 h 136"/>
                  <a:gd name="T10" fmla="*/ 80 w 80"/>
                  <a:gd name="T11" fmla="*/ 56 h 136"/>
                  <a:gd name="T12" fmla="*/ 80 w 80"/>
                  <a:gd name="T13" fmla="*/ 0 h 136"/>
                  <a:gd name="T14" fmla="*/ 0 w 80"/>
                  <a:gd name="T15" fmla="*/ 0 h 136"/>
                  <a:gd name="T16" fmla="*/ 0 w 80"/>
                  <a:gd name="T17" fmla="*/ 5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36">
                    <a:moveTo>
                      <a:pt x="0" y="56"/>
                    </a:moveTo>
                    <a:cubicBezTo>
                      <a:pt x="0" y="69"/>
                      <a:pt x="6" y="78"/>
                      <a:pt x="16" y="80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74" y="78"/>
                      <a:pt x="80" y="69"/>
                      <a:pt x="80" y="56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8" name="Oval 14"/>
              <p:cNvSpPr>
                <a:spLocks noChangeArrowheads="1"/>
              </p:cNvSpPr>
              <p:nvPr/>
            </p:nvSpPr>
            <p:spPr bwMode="auto">
              <a:xfrm>
                <a:off x="3591218" y="3492501"/>
                <a:ext cx="103187" cy="1016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9" name="Oval 15"/>
              <p:cNvSpPr>
                <a:spLocks noChangeArrowheads="1"/>
              </p:cNvSpPr>
              <p:nvPr/>
            </p:nvSpPr>
            <p:spPr bwMode="auto">
              <a:xfrm>
                <a:off x="3147720" y="3492501"/>
                <a:ext cx="103188" cy="1016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10" name="Oval 16"/>
              <p:cNvSpPr>
                <a:spLocks noChangeArrowheads="1"/>
              </p:cNvSpPr>
              <p:nvPr/>
            </p:nvSpPr>
            <p:spPr bwMode="auto">
              <a:xfrm>
                <a:off x="3338513" y="3430588"/>
                <a:ext cx="165100" cy="1635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3356437" y="2797775"/>
            <a:ext cx="993205" cy="712318"/>
            <a:chOff x="3356437" y="2797775"/>
            <a:chExt cx="993205" cy="712318"/>
          </a:xfrm>
        </p:grpSpPr>
        <p:sp>
          <p:nvSpPr>
            <p:cNvPr id="112" name="TextBox 111"/>
            <p:cNvSpPr txBox="1"/>
            <p:nvPr/>
          </p:nvSpPr>
          <p:spPr>
            <a:xfrm>
              <a:off x="3356437" y="3233094"/>
              <a:ext cx="993205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WHAT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3674267" y="2797775"/>
              <a:ext cx="357545" cy="414851"/>
              <a:chOff x="1383714" y="2137321"/>
              <a:chExt cx="357545" cy="414851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1508804" y="2305644"/>
                <a:ext cx="232455" cy="246528"/>
                <a:chOff x="7031038" y="1916113"/>
                <a:chExt cx="284163" cy="276225"/>
              </a:xfrm>
              <a:solidFill>
                <a:schemeClr val="bg1"/>
              </a:solidFill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p:grpSpPr>
            <p:sp>
              <p:nvSpPr>
                <p:cNvPr id="116" name="Freeform 3056"/>
                <p:cNvSpPr>
                  <a:spLocks/>
                </p:cNvSpPr>
                <p:nvPr/>
              </p:nvSpPr>
              <p:spPr bwMode="auto">
                <a:xfrm>
                  <a:off x="7031038" y="2073275"/>
                  <a:ext cx="111125" cy="119063"/>
                </a:xfrm>
                <a:custGeom>
                  <a:avLst/>
                  <a:gdLst>
                    <a:gd name="T0" fmla="*/ 117 w 284"/>
                    <a:gd name="T1" fmla="*/ 0 h 297"/>
                    <a:gd name="T2" fmla="*/ 3 w 284"/>
                    <a:gd name="T3" fmla="*/ 195 h 297"/>
                    <a:gd name="T4" fmla="*/ 0 w 284"/>
                    <a:gd name="T5" fmla="*/ 199 h 297"/>
                    <a:gd name="T6" fmla="*/ 0 w 284"/>
                    <a:gd name="T7" fmla="*/ 202 h 297"/>
                    <a:gd name="T8" fmla="*/ 2 w 284"/>
                    <a:gd name="T9" fmla="*/ 206 h 297"/>
                    <a:gd name="T10" fmla="*/ 3 w 284"/>
                    <a:gd name="T11" fmla="*/ 208 h 297"/>
                    <a:gd name="T12" fmla="*/ 5 w 284"/>
                    <a:gd name="T13" fmla="*/ 210 h 297"/>
                    <a:gd name="T14" fmla="*/ 9 w 284"/>
                    <a:gd name="T15" fmla="*/ 213 h 297"/>
                    <a:gd name="T16" fmla="*/ 11 w 284"/>
                    <a:gd name="T17" fmla="*/ 213 h 297"/>
                    <a:gd name="T18" fmla="*/ 15 w 284"/>
                    <a:gd name="T19" fmla="*/ 213 h 297"/>
                    <a:gd name="T20" fmla="*/ 124 w 284"/>
                    <a:gd name="T21" fmla="*/ 191 h 297"/>
                    <a:gd name="T22" fmla="*/ 157 w 284"/>
                    <a:gd name="T23" fmla="*/ 289 h 297"/>
                    <a:gd name="T24" fmla="*/ 159 w 284"/>
                    <a:gd name="T25" fmla="*/ 291 h 297"/>
                    <a:gd name="T26" fmla="*/ 161 w 284"/>
                    <a:gd name="T27" fmla="*/ 295 h 297"/>
                    <a:gd name="T28" fmla="*/ 163 w 284"/>
                    <a:gd name="T29" fmla="*/ 296 h 297"/>
                    <a:gd name="T30" fmla="*/ 167 w 284"/>
                    <a:gd name="T31" fmla="*/ 297 h 297"/>
                    <a:gd name="T32" fmla="*/ 167 w 284"/>
                    <a:gd name="T33" fmla="*/ 297 h 297"/>
                    <a:gd name="T34" fmla="*/ 168 w 284"/>
                    <a:gd name="T35" fmla="*/ 297 h 297"/>
                    <a:gd name="T36" fmla="*/ 172 w 284"/>
                    <a:gd name="T37" fmla="*/ 297 h 297"/>
                    <a:gd name="T38" fmla="*/ 174 w 284"/>
                    <a:gd name="T39" fmla="*/ 296 h 297"/>
                    <a:gd name="T40" fmla="*/ 177 w 284"/>
                    <a:gd name="T41" fmla="*/ 294 h 297"/>
                    <a:gd name="T42" fmla="*/ 178 w 284"/>
                    <a:gd name="T43" fmla="*/ 293 h 297"/>
                    <a:gd name="T44" fmla="*/ 284 w 284"/>
                    <a:gd name="T45" fmla="*/ 139 h 297"/>
                    <a:gd name="T46" fmla="*/ 270 w 284"/>
                    <a:gd name="T47" fmla="*/ 134 h 297"/>
                    <a:gd name="T48" fmla="*/ 257 w 284"/>
                    <a:gd name="T49" fmla="*/ 130 h 297"/>
                    <a:gd name="T50" fmla="*/ 244 w 284"/>
                    <a:gd name="T51" fmla="*/ 124 h 297"/>
                    <a:gd name="T52" fmla="*/ 232 w 284"/>
                    <a:gd name="T53" fmla="*/ 118 h 297"/>
                    <a:gd name="T54" fmla="*/ 221 w 284"/>
                    <a:gd name="T55" fmla="*/ 111 h 297"/>
                    <a:gd name="T56" fmla="*/ 209 w 284"/>
                    <a:gd name="T57" fmla="*/ 102 h 297"/>
                    <a:gd name="T58" fmla="*/ 198 w 284"/>
                    <a:gd name="T59" fmla="*/ 94 h 297"/>
                    <a:gd name="T60" fmla="*/ 187 w 284"/>
                    <a:gd name="T61" fmla="*/ 86 h 297"/>
                    <a:gd name="T62" fmla="*/ 177 w 284"/>
                    <a:gd name="T63" fmla="*/ 76 h 297"/>
                    <a:gd name="T64" fmla="*/ 167 w 284"/>
                    <a:gd name="T65" fmla="*/ 67 h 297"/>
                    <a:gd name="T66" fmla="*/ 157 w 284"/>
                    <a:gd name="T67" fmla="*/ 57 h 297"/>
                    <a:gd name="T68" fmla="*/ 148 w 284"/>
                    <a:gd name="T69" fmla="*/ 46 h 297"/>
                    <a:gd name="T70" fmla="*/ 140 w 284"/>
                    <a:gd name="T71" fmla="*/ 34 h 297"/>
                    <a:gd name="T72" fmla="*/ 131 w 284"/>
                    <a:gd name="T73" fmla="*/ 24 h 297"/>
                    <a:gd name="T74" fmla="*/ 124 w 284"/>
                    <a:gd name="T75" fmla="*/ 12 h 297"/>
                    <a:gd name="T76" fmla="*/ 117 w 284"/>
                    <a:gd name="T77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84" h="297">
                      <a:moveTo>
                        <a:pt x="117" y="0"/>
                      </a:moveTo>
                      <a:lnTo>
                        <a:pt x="3" y="195"/>
                      </a:lnTo>
                      <a:lnTo>
                        <a:pt x="0" y="199"/>
                      </a:lnTo>
                      <a:lnTo>
                        <a:pt x="0" y="202"/>
                      </a:lnTo>
                      <a:lnTo>
                        <a:pt x="2" y="206"/>
                      </a:lnTo>
                      <a:lnTo>
                        <a:pt x="3" y="208"/>
                      </a:lnTo>
                      <a:lnTo>
                        <a:pt x="5" y="210"/>
                      </a:lnTo>
                      <a:lnTo>
                        <a:pt x="9" y="213"/>
                      </a:lnTo>
                      <a:lnTo>
                        <a:pt x="11" y="213"/>
                      </a:lnTo>
                      <a:lnTo>
                        <a:pt x="15" y="213"/>
                      </a:lnTo>
                      <a:lnTo>
                        <a:pt x="124" y="191"/>
                      </a:lnTo>
                      <a:lnTo>
                        <a:pt x="157" y="289"/>
                      </a:lnTo>
                      <a:lnTo>
                        <a:pt x="159" y="291"/>
                      </a:lnTo>
                      <a:lnTo>
                        <a:pt x="161" y="295"/>
                      </a:lnTo>
                      <a:lnTo>
                        <a:pt x="163" y="296"/>
                      </a:lnTo>
                      <a:lnTo>
                        <a:pt x="167" y="297"/>
                      </a:lnTo>
                      <a:lnTo>
                        <a:pt x="167" y="297"/>
                      </a:lnTo>
                      <a:lnTo>
                        <a:pt x="168" y="297"/>
                      </a:lnTo>
                      <a:lnTo>
                        <a:pt x="172" y="297"/>
                      </a:lnTo>
                      <a:lnTo>
                        <a:pt x="174" y="296"/>
                      </a:lnTo>
                      <a:lnTo>
                        <a:pt x="177" y="294"/>
                      </a:lnTo>
                      <a:lnTo>
                        <a:pt x="178" y="293"/>
                      </a:lnTo>
                      <a:lnTo>
                        <a:pt x="284" y="139"/>
                      </a:lnTo>
                      <a:lnTo>
                        <a:pt x="270" y="134"/>
                      </a:lnTo>
                      <a:lnTo>
                        <a:pt x="257" y="130"/>
                      </a:lnTo>
                      <a:lnTo>
                        <a:pt x="244" y="124"/>
                      </a:lnTo>
                      <a:lnTo>
                        <a:pt x="232" y="118"/>
                      </a:lnTo>
                      <a:lnTo>
                        <a:pt x="221" y="111"/>
                      </a:lnTo>
                      <a:lnTo>
                        <a:pt x="209" y="102"/>
                      </a:lnTo>
                      <a:lnTo>
                        <a:pt x="198" y="94"/>
                      </a:lnTo>
                      <a:lnTo>
                        <a:pt x="187" y="86"/>
                      </a:lnTo>
                      <a:lnTo>
                        <a:pt x="177" y="76"/>
                      </a:lnTo>
                      <a:lnTo>
                        <a:pt x="167" y="67"/>
                      </a:lnTo>
                      <a:lnTo>
                        <a:pt x="157" y="57"/>
                      </a:lnTo>
                      <a:lnTo>
                        <a:pt x="148" y="46"/>
                      </a:lnTo>
                      <a:lnTo>
                        <a:pt x="140" y="34"/>
                      </a:lnTo>
                      <a:lnTo>
                        <a:pt x="131" y="24"/>
                      </a:lnTo>
                      <a:lnTo>
                        <a:pt x="124" y="12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3057"/>
                <p:cNvSpPr>
                  <a:spLocks/>
                </p:cNvSpPr>
                <p:nvPr/>
              </p:nvSpPr>
              <p:spPr bwMode="auto">
                <a:xfrm>
                  <a:off x="7208838" y="2079625"/>
                  <a:ext cx="106363" cy="112713"/>
                </a:xfrm>
                <a:custGeom>
                  <a:avLst/>
                  <a:gdLst>
                    <a:gd name="T0" fmla="*/ 268 w 269"/>
                    <a:gd name="T1" fmla="*/ 168 h 282"/>
                    <a:gd name="T2" fmla="*/ 167 w 269"/>
                    <a:gd name="T3" fmla="*/ 0 h 282"/>
                    <a:gd name="T4" fmla="*/ 159 w 269"/>
                    <a:gd name="T5" fmla="*/ 12 h 282"/>
                    <a:gd name="T6" fmla="*/ 152 w 269"/>
                    <a:gd name="T7" fmla="*/ 23 h 282"/>
                    <a:gd name="T8" fmla="*/ 144 w 269"/>
                    <a:gd name="T9" fmla="*/ 34 h 282"/>
                    <a:gd name="T10" fmla="*/ 136 w 269"/>
                    <a:gd name="T11" fmla="*/ 43 h 282"/>
                    <a:gd name="T12" fmla="*/ 126 w 269"/>
                    <a:gd name="T13" fmla="*/ 53 h 282"/>
                    <a:gd name="T14" fmla="*/ 117 w 269"/>
                    <a:gd name="T15" fmla="*/ 62 h 282"/>
                    <a:gd name="T16" fmla="*/ 106 w 269"/>
                    <a:gd name="T17" fmla="*/ 72 h 282"/>
                    <a:gd name="T18" fmla="*/ 96 w 269"/>
                    <a:gd name="T19" fmla="*/ 80 h 282"/>
                    <a:gd name="T20" fmla="*/ 85 w 269"/>
                    <a:gd name="T21" fmla="*/ 87 h 282"/>
                    <a:gd name="T22" fmla="*/ 74 w 269"/>
                    <a:gd name="T23" fmla="*/ 94 h 282"/>
                    <a:gd name="T24" fmla="*/ 62 w 269"/>
                    <a:gd name="T25" fmla="*/ 101 h 282"/>
                    <a:gd name="T26" fmla="*/ 50 w 269"/>
                    <a:gd name="T27" fmla="*/ 109 h 282"/>
                    <a:gd name="T28" fmla="*/ 38 w 269"/>
                    <a:gd name="T29" fmla="*/ 113 h 282"/>
                    <a:gd name="T30" fmla="*/ 26 w 269"/>
                    <a:gd name="T31" fmla="*/ 119 h 282"/>
                    <a:gd name="T32" fmla="*/ 13 w 269"/>
                    <a:gd name="T33" fmla="*/ 124 h 282"/>
                    <a:gd name="T34" fmla="*/ 0 w 269"/>
                    <a:gd name="T35" fmla="*/ 128 h 282"/>
                    <a:gd name="T36" fmla="*/ 91 w 269"/>
                    <a:gd name="T37" fmla="*/ 276 h 282"/>
                    <a:gd name="T38" fmla="*/ 93 w 269"/>
                    <a:gd name="T39" fmla="*/ 279 h 282"/>
                    <a:gd name="T40" fmla="*/ 95 w 269"/>
                    <a:gd name="T41" fmla="*/ 281 h 282"/>
                    <a:gd name="T42" fmla="*/ 98 w 269"/>
                    <a:gd name="T43" fmla="*/ 282 h 282"/>
                    <a:gd name="T44" fmla="*/ 101 w 269"/>
                    <a:gd name="T45" fmla="*/ 282 h 282"/>
                    <a:gd name="T46" fmla="*/ 101 w 269"/>
                    <a:gd name="T47" fmla="*/ 282 h 282"/>
                    <a:gd name="T48" fmla="*/ 102 w 269"/>
                    <a:gd name="T49" fmla="*/ 282 h 282"/>
                    <a:gd name="T50" fmla="*/ 105 w 269"/>
                    <a:gd name="T51" fmla="*/ 281 h 282"/>
                    <a:gd name="T52" fmla="*/ 108 w 269"/>
                    <a:gd name="T53" fmla="*/ 280 h 282"/>
                    <a:gd name="T54" fmla="*/ 111 w 269"/>
                    <a:gd name="T55" fmla="*/ 278 h 282"/>
                    <a:gd name="T56" fmla="*/ 112 w 269"/>
                    <a:gd name="T57" fmla="*/ 274 h 282"/>
                    <a:gd name="T58" fmla="*/ 146 w 269"/>
                    <a:gd name="T59" fmla="*/ 175 h 282"/>
                    <a:gd name="T60" fmla="*/ 256 w 269"/>
                    <a:gd name="T61" fmla="*/ 186 h 282"/>
                    <a:gd name="T62" fmla="*/ 259 w 269"/>
                    <a:gd name="T63" fmla="*/ 186 h 282"/>
                    <a:gd name="T64" fmla="*/ 263 w 269"/>
                    <a:gd name="T65" fmla="*/ 185 h 282"/>
                    <a:gd name="T66" fmla="*/ 265 w 269"/>
                    <a:gd name="T67" fmla="*/ 184 h 282"/>
                    <a:gd name="T68" fmla="*/ 268 w 269"/>
                    <a:gd name="T69" fmla="*/ 181 h 282"/>
                    <a:gd name="T70" fmla="*/ 269 w 269"/>
                    <a:gd name="T71" fmla="*/ 178 h 282"/>
                    <a:gd name="T72" fmla="*/ 269 w 269"/>
                    <a:gd name="T73" fmla="*/ 174 h 282"/>
                    <a:gd name="T74" fmla="*/ 269 w 269"/>
                    <a:gd name="T75" fmla="*/ 172 h 282"/>
                    <a:gd name="T76" fmla="*/ 268 w 269"/>
                    <a:gd name="T77" fmla="*/ 168 h 282"/>
                    <a:gd name="T78" fmla="*/ 268 w 269"/>
                    <a:gd name="T79" fmla="*/ 16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9" h="282">
                      <a:moveTo>
                        <a:pt x="268" y="168"/>
                      </a:moveTo>
                      <a:lnTo>
                        <a:pt x="167" y="0"/>
                      </a:lnTo>
                      <a:lnTo>
                        <a:pt x="159" y="12"/>
                      </a:lnTo>
                      <a:lnTo>
                        <a:pt x="152" y="23"/>
                      </a:lnTo>
                      <a:lnTo>
                        <a:pt x="144" y="34"/>
                      </a:lnTo>
                      <a:lnTo>
                        <a:pt x="136" y="43"/>
                      </a:lnTo>
                      <a:lnTo>
                        <a:pt x="126" y="53"/>
                      </a:lnTo>
                      <a:lnTo>
                        <a:pt x="117" y="62"/>
                      </a:lnTo>
                      <a:lnTo>
                        <a:pt x="106" y="72"/>
                      </a:lnTo>
                      <a:lnTo>
                        <a:pt x="96" y="80"/>
                      </a:lnTo>
                      <a:lnTo>
                        <a:pt x="85" y="87"/>
                      </a:lnTo>
                      <a:lnTo>
                        <a:pt x="74" y="94"/>
                      </a:lnTo>
                      <a:lnTo>
                        <a:pt x="62" y="101"/>
                      </a:lnTo>
                      <a:lnTo>
                        <a:pt x="50" y="109"/>
                      </a:lnTo>
                      <a:lnTo>
                        <a:pt x="38" y="113"/>
                      </a:lnTo>
                      <a:lnTo>
                        <a:pt x="26" y="119"/>
                      </a:lnTo>
                      <a:lnTo>
                        <a:pt x="13" y="124"/>
                      </a:lnTo>
                      <a:lnTo>
                        <a:pt x="0" y="128"/>
                      </a:lnTo>
                      <a:lnTo>
                        <a:pt x="91" y="276"/>
                      </a:lnTo>
                      <a:lnTo>
                        <a:pt x="93" y="279"/>
                      </a:lnTo>
                      <a:lnTo>
                        <a:pt x="95" y="281"/>
                      </a:lnTo>
                      <a:lnTo>
                        <a:pt x="98" y="282"/>
                      </a:lnTo>
                      <a:lnTo>
                        <a:pt x="101" y="282"/>
                      </a:lnTo>
                      <a:lnTo>
                        <a:pt x="101" y="282"/>
                      </a:lnTo>
                      <a:lnTo>
                        <a:pt x="102" y="282"/>
                      </a:lnTo>
                      <a:lnTo>
                        <a:pt x="105" y="281"/>
                      </a:lnTo>
                      <a:lnTo>
                        <a:pt x="108" y="280"/>
                      </a:lnTo>
                      <a:lnTo>
                        <a:pt x="111" y="278"/>
                      </a:lnTo>
                      <a:lnTo>
                        <a:pt x="112" y="274"/>
                      </a:lnTo>
                      <a:lnTo>
                        <a:pt x="146" y="175"/>
                      </a:lnTo>
                      <a:lnTo>
                        <a:pt x="256" y="186"/>
                      </a:lnTo>
                      <a:lnTo>
                        <a:pt x="259" y="186"/>
                      </a:lnTo>
                      <a:lnTo>
                        <a:pt x="263" y="185"/>
                      </a:lnTo>
                      <a:lnTo>
                        <a:pt x="265" y="184"/>
                      </a:lnTo>
                      <a:lnTo>
                        <a:pt x="268" y="181"/>
                      </a:lnTo>
                      <a:lnTo>
                        <a:pt x="269" y="178"/>
                      </a:lnTo>
                      <a:lnTo>
                        <a:pt x="269" y="174"/>
                      </a:lnTo>
                      <a:lnTo>
                        <a:pt x="269" y="172"/>
                      </a:lnTo>
                      <a:lnTo>
                        <a:pt x="268" y="168"/>
                      </a:lnTo>
                      <a:lnTo>
                        <a:pt x="268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3058"/>
                <p:cNvSpPr>
                  <a:spLocks noEditPoints="1"/>
                </p:cNvSpPr>
                <p:nvPr/>
              </p:nvSpPr>
              <p:spPr bwMode="auto">
                <a:xfrm>
                  <a:off x="7073900" y="1916113"/>
                  <a:ext cx="207963" cy="209550"/>
                </a:xfrm>
                <a:custGeom>
                  <a:avLst/>
                  <a:gdLst>
                    <a:gd name="T0" fmla="*/ 266 w 527"/>
                    <a:gd name="T1" fmla="*/ 329 h 527"/>
                    <a:gd name="T2" fmla="*/ 261 w 527"/>
                    <a:gd name="T3" fmla="*/ 329 h 527"/>
                    <a:gd name="T4" fmla="*/ 209 w 527"/>
                    <a:gd name="T5" fmla="*/ 289 h 527"/>
                    <a:gd name="T6" fmla="*/ 147 w 527"/>
                    <a:gd name="T7" fmla="*/ 233 h 527"/>
                    <a:gd name="T8" fmla="*/ 221 w 527"/>
                    <a:gd name="T9" fmla="*/ 229 h 527"/>
                    <a:gd name="T10" fmla="*/ 308 w 527"/>
                    <a:gd name="T11" fmla="*/ 232 h 527"/>
                    <a:gd name="T12" fmla="*/ 319 w 527"/>
                    <a:gd name="T13" fmla="*/ 283 h 527"/>
                    <a:gd name="T14" fmla="*/ 317 w 527"/>
                    <a:gd name="T15" fmla="*/ 289 h 527"/>
                    <a:gd name="T16" fmla="*/ 525 w 527"/>
                    <a:gd name="T17" fmla="*/ 236 h 527"/>
                    <a:gd name="T18" fmla="*/ 518 w 527"/>
                    <a:gd name="T19" fmla="*/ 197 h 527"/>
                    <a:gd name="T20" fmla="*/ 505 w 527"/>
                    <a:gd name="T21" fmla="*/ 160 h 527"/>
                    <a:gd name="T22" fmla="*/ 489 w 527"/>
                    <a:gd name="T23" fmla="*/ 127 h 527"/>
                    <a:gd name="T24" fmla="*/ 466 w 527"/>
                    <a:gd name="T25" fmla="*/ 96 h 527"/>
                    <a:gd name="T26" fmla="*/ 440 w 527"/>
                    <a:gd name="T27" fmla="*/ 69 h 527"/>
                    <a:gd name="T28" fmla="*/ 410 w 527"/>
                    <a:gd name="T29" fmla="*/ 45 h 527"/>
                    <a:gd name="T30" fmla="*/ 377 w 527"/>
                    <a:gd name="T31" fmla="*/ 26 h 527"/>
                    <a:gd name="T32" fmla="*/ 341 w 527"/>
                    <a:gd name="T33" fmla="*/ 11 h 527"/>
                    <a:gd name="T34" fmla="*/ 303 w 527"/>
                    <a:gd name="T35" fmla="*/ 2 h 527"/>
                    <a:gd name="T36" fmla="*/ 263 w 527"/>
                    <a:gd name="T37" fmla="*/ 0 h 527"/>
                    <a:gd name="T38" fmla="*/ 223 w 527"/>
                    <a:gd name="T39" fmla="*/ 2 h 527"/>
                    <a:gd name="T40" fmla="*/ 185 w 527"/>
                    <a:gd name="T41" fmla="*/ 11 h 527"/>
                    <a:gd name="T42" fmla="*/ 148 w 527"/>
                    <a:gd name="T43" fmla="*/ 26 h 527"/>
                    <a:gd name="T44" fmla="*/ 116 w 527"/>
                    <a:gd name="T45" fmla="*/ 45 h 527"/>
                    <a:gd name="T46" fmla="*/ 85 w 527"/>
                    <a:gd name="T47" fmla="*/ 69 h 527"/>
                    <a:gd name="T48" fmla="*/ 59 w 527"/>
                    <a:gd name="T49" fmla="*/ 96 h 527"/>
                    <a:gd name="T50" fmla="*/ 38 w 527"/>
                    <a:gd name="T51" fmla="*/ 127 h 527"/>
                    <a:gd name="T52" fmla="*/ 20 w 527"/>
                    <a:gd name="T53" fmla="*/ 160 h 527"/>
                    <a:gd name="T54" fmla="*/ 8 w 527"/>
                    <a:gd name="T55" fmla="*/ 197 h 527"/>
                    <a:gd name="T56" fmla="*/ 1 w 527"/>
                    <a:gd name="T57" fmla="*/ 236 h 527"/>
                    <a:gd name="T58" fmla="*/ 0 w 527"/>
                    <a:gd name="T59" fmla="*/ 277 h 527"/>
                    <a:gd name="T60" fmla="*/ 4 w 527"/>
                    <a:gd name="T61" fmla="*/ 316 h 527"/>
                    <a:gd name="T62" fmla="*/ 15 w 527"/>
                    <a:gd name="T63" fmla="*/ 354 h 527"/>
                    <a:gd name="T64" fmla="*/ 32 w 527"/>
                    <a:gd name="T65" fmla="*/ 389 h 527"/>
                    <a:gd name="T66" fmla="*/ 52 w 527"/>
                    <a:gd name="T67" fmla="*/ 421 h 527"/>
                    <a:gd name="T68" fmla="*/ 77 w 527"/>
                    <a:gd name="T69" fmla="*/ 449 h 527"/>
                    <a:gd name="T70" fmla="*/ 106 w 527"/>
                    <a:gd name="T71" fmla="*/ 474 h 527"/>
                    <a:gd name="T72" fmla="*/ 138 w 527"/>
                    <a:gd name="T73" fmla="*/ 494 h 527"/>
                    <a:gd name="T74" fmla="*/ 172 w 527"/>
                    <a:gd name="T75" fmla="*/ 511 h 527"/>
                    <a:gd name="T76" fmla="*/ 210 w 527"/>
                    <a:gd name="T77" fmla="*/ 521 h 527"/>
                    <a:gd name="T78" fmla="*/ 250 w 527"/>
                    <a:gd name="T79" fmla="*/ 527 h 527"/>
                    <a:gd name="T80" fmla="*/ 290 w 527"/>
                    <a:gd name="T81" fmla="*/ 525 h 527"/>
                    <a:gd name="T82" fmla="*/ 329 w 527"/>
                    <a:gd name="T83" fmla="*/ 518 h 527"/>
                    <a:gd name="T84" fmla="*/ 365 w 527"/>
                    <a:gd name="T85" fmla="*/ 506 h 527"/>
                    <a:gd name="T86" fmla="*/ 399 w 527"/>
                    <a:gd name="T87" fmla="*/ 488 h 527"/>
                    <a:gd name="T88" fmla="*/ 430 w 527"/>
                    <a:gd name="T89" fmla="*/ 466 h 527"/>
                    <a:gd name="T90" fmla="*/ 458 w 527"/>
                    <a:gd name="T91" fmla="*/ 440 h 527"/>
                    <a:gd name="T92" fmla="*/ 481 w 527"/>
                    <a:gd name="T93" fmla="*/ 410 h 527"/>
                    <a:gd name="T94" fmla="*/ 500 w 527"/>
                    <a:gd name="T95" fmla="*/ 377 h 527"/>
                    <a:gd name="T96" fmla="*/ 515 w 527"/>
                    <a:gd name="T97" fmla="*/ 341 h 527"/>
                    <a:gd name="T98" fmla="*/ 523 w 527"/>
                    <a:gd name="T99" fmla="*/ 303 h 527"/>
                    <a:gd name="T100" fmla="*/ 527 w 527"/>
                    <a:gd name="T101" fmla="*/ 262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7" h="527">
                      <a:moveTo>
                        <a:pt x="317" y="289"/>
                      </a:moveTo>
                      <a:lnTo>
                        <a:pt x="348" y="380"/>
                      </a:lnTo>
                      <a:lnTo>
                        <a:pt x="266" y="329"/>
                      </a:lnTo>
                      <a:lnTo>
                        <a:pt x="265" y="329"/>
                      </a:lnTo>
                      <a:lnTo>
                        <a:pt x="263" y="329"/>
                      </a:lnTo>
                      <a:lnTo>
                        <a:pt x="261" y="329"/>
                      </a:lnTo>
                      <a:lnTo>
                        <a:pt x="260" y="329"/>
                      </a:lnTo>
                      <a:lnTo>
                        <a:pt x="178" y="380"/>
                      </a:lnTo>
                      <a:lnTo>
                        <a:pt x="209" y="289"/>
                      </a:lnTo>
                      <a:lnTo>
                        <a:pt x="209" y="285"/>
                      </a:lnTo>
                      <a:lnTo>
                        <a:pt x="207" y="283"/>
                      </a:lnTo>
                      <a:lnTo>
                        <a:pt x="147" y="233"/>
                      </a:lnTo>
                      <a:lnTo>
                        <a:pt x="215" y="233"/>
                      </a:lnTo>
                      <a:lnTo>
                        <a:pt x="219" y="232"/>
                      </a:lnTo>
                      <a:lnTo>
                        <a:pt x="221" y="229"/>
                      </a:lnTo>
                      <a:lnTo>
                        <a:pt x="263" y="145"/>
                      </a:lnTo>
                      <a:lnTo>
                        <a:pt x="305" y="229"/>
                      </a:lnTo>
                      <a:lnTo>
                        <a:pt x="308" y="232"/>
                      </a:lnTo>
                      <a:lnTo>
                        <a:pt x="311" y="233"/>
                      </a:lnTo>
                      <a:lnTo>
                        <a:pt x="378" y="233"/>
                      </a:lnTo>
                      <a:lnTo>
                        <a:pt x="319" y="283"/>
                      </a:lnTo>
                      <a:lnTo>
                        <a:pt x="317" y="285"/>
                      </a:lnTo>
                      <a:lnTo>
                        <a:pt x="317" y="289"/>
                      </a:lnTo>
                      <a:lnTo>
                        <a:pt x="317" y="289"/>
                      </a:lnTo>
                      <a:close/>
                      <a:moveTo>
                        <a:pt x="527" y="262"/>
                      </a:moveTo>
                      <a:lnTo>
                        <a:pt x="527" y="249"/>
                      </a:lnTo>
                      <a:lnTo>
                        <a:pt x="525" y="236"/>
                      </a:lnTo>
                      <a:lnTo>
                        <a:pt x="523" y="223"/>
                      </a:lnTo>
                      <a:lnTo>
                        <a:pt x="521" y="210"/>
                      </a:lnTo>
                      <a:lnTo>
                        <a:pt x="518" y="197"/>
                      </a:lnTo>
                      <a:lnTo>
                        <a:pt x="515" y="185"/>
                      </a:lnTo>
                      <a:lnTo>
                        <a:pt x="510" y="172"/>
                      </a:lnTo>
                      <a:lnTo>
                        <a:pt x="505" y="160"/>
                      </a:lnTo>
                      <a:lnTo>
                        <a:pt x="500" y="148"/>
                      </a:lnTo>
                      <a:lnTo>
                        <a:pt x="495" y="138"/>
                      </a:lnTo>
                      <a:lnTo>
                        <a:pt x="489" y="127"/>
                      </a:lnTo>
                      <a:lnTo>
                        <a:pt x="481" y="116"/>
                      </a:lnTo>
                      <a:lnTo>
                        <a:pt x="474" y="105"/>
                      </a:lnTo>
                      <a:lnTo>
                        <a:pt x="466" y="96"/>
                      </a:lnTo>
                      <a:lnTo>
                        <a:pt x="458" y="86"/>
                      </a:lnTo>
                      <a:lnTo>
                        <a:pt x="449" y="77"/>
                      </a:lnTo>
                      <a:lnTo>
                        <a:pt x="440" y="69"/>
                      </a:lnTo>
                      <a:lnTo>
                        <a:pt x="430" y="60"/>
                      </a:lnTo>
                      <a:lnTo>
                        <a:pt x="421" y="52"/>
                      </a:lnTo>
                      <a:lnTo>
                        <a:pt x="410" y="45"/>
                      </a:lnTo>
                      <a:lnTo>
                        <a:pt x="399" y="38"/>
                      </a:lnTo>
                      <a:lnTo>
                        <a:pt x="389" y="32"/>
                      </a:lnTo>
                      <a:lnTo>
                        <a:pt x="377" y="26"/>
                      </a:lnTo>
                      <a:lnTo>
                        <a:pt x="365" y="20"/>
                      </a:lnTo>
                      <a:lnTo>
                        <a:pt x="353" y="15"/>
                      </a:lnTo>
                      <a:lnTo>
                        <a:pt x="341" y="11"/>
                      </a:lnTo>
                      <a:lnTo>
                        <a:pt x="329" y="8"/>
                      </a:lnTo>
                      <a:lnTo>
                        <a:pt x="316" y="4"/>
                      </a:lnTo>
                      <a:lnTo>
                        <a:pt x="303" y="2"/>
                      </a:lnTo>
                      <a:lnTo>
                        <a:pt x="290" y="1"/>
                      </a:lnTo>
                      <a:lnTo>
                        <a:pt x="277" y="0"/>
                      </a:lnTo>
                      <a:lnTo>
                        <a:pt x="263" y="0"/>
                      </a:lnTo>
                      <a:lnTo>
                        <a:pt x="250" y="0"/>
                      </a:lnTo>
                      <a:lnTo>
                        <a:pt x="236" y="1"/>
                      </a:lnTo>
                      <a:lnTo>
                        <a:pt x="223" y="2"/>
                      </a:lnTo>
                      <a:lnTo>
                        <a:pt x="210" y="4"/>
                      </a:lnTo>
                      <a:lnTo>
                        <a:pt x="197" y="8"/>
                      </a:lnTo>
                      <a:lnTo>
                        <a:pt x="185" y="11"/>
                      </a:lnTo>
                      <a:lnTo>
                        <a:pt x="172" y="15"/>
                      </a:lnTo>
                      <a:lnTo>
                        <a:pt x="160" y="20"/>
                      </a:lnTo>
                      <a:lnTo>
                        <a:pt x="148" y="26"/>
                      </a:lnTo>
                      <a:lnTo>
                        <a:pt x="138" y="32"/>
                      </a:lnTo>
                      <a:lnTo>
                        <a:pt x="127" y="38"/>
                      </a:lnTo>
                      <a:lnTo>
                        <a:pt x="116" y="45"/>
                      </a:lnTo>
                      <a:lnTo>
                        <a:pt x="106" y="52"/>
                      </a:lnTo>
                      <a:lnTo>
                        <a:pt x="96" y="60"/>
                      </a:lnTo>
                      <a:lnTo>
                        <a:pt x="85" y="69"/>
                      </a:lnTo>
                      <a:lnTo>
                        <a:pt x="77" y="77"/>
                      </a:lnTo>
                      <a:lnTo>
                        <a:pt x="68" y="86"/>
                      </a:lnTo>
                      <a:lnTo>
                        <a:pt x="59" y="96"/>
                      </a:lnTo>
                      <a:lnTo>
                        <a:pt x="52" y="105"/>
                      </a:lnTo>
                      <a:lnTo>
                        <a:pt x="45" y="116"/>
                      </a:lnTo>
                      <a:lnTo>
                        <a:pt x="38" y="127"/>
                      </a:lnTo>
                      <a:lnTo>
                        <a:pt x="32" y="138"/>
                      </a:lnTo>
                      <a:lnTo>
                        <a:pt x="26" y="149"/>
                      </a:lnTo>
                      <a:lnTo>
                        <a:pt x="20" y="160"/>
                      </a:lnTo>
                      <a:lnTo>
                        <a:pt x="15" y="172"/>
                      </a:lnTo>
                      <a:lnTo>
                        <a:pt x="12" y="185"/>
                      </a:lnTo>
                      <a:lnTo>
                        <a:pt x="8" y="197"/>
                      </a:lnTo>
                      <a:lnTo>
                        <a:pt x="4" y="210"/>
                      </a:lnTo>
                      <a:lnTo>
                        <a:pt x="2" y="223"/>
                      </a:lnTo>
                      <a:lnTo>
                        <a:pt x="1" y="236"/>
                      </a:lnTo>
                      <a:lnTo>
                        <a:pt x="0" y="249"/>
                      </a:lnTo>
                      <a:lnTo>
                        <a:pt x="0" y="262"/>
                      </a:lnTo>
                      <a:lnTo>
                        <a:pt x="0" y="277"/>
                      </a:lnTo>
                      <a:lnTo>
                        <a:pt x="1" y="290"/>
                      </a:lnTo>
                      <a:lnTo>
                        <a:pt x="2" y="303"/>
                      </a:lnTo>
                      <a:lnTo>
                        <a:pt x="4" y="316"/>
                      </a:lnTo>
                      <a:lnTo>
                        <a:pt x="8" y="329"/>
                      </a:lnTo>
                      <a:lnTo>
                        <a:pt x="12" y="341"/>
                      </a:lnTo>
                      <a:lnTo>
                        <a:pt x="15" y="354"/>
                      </a:lnTo>
                      <a:lnTo>
                        <a:pt x="20" y="366"/>
                      </a:lnTo>
                      <a:lnTo>
                        <a:pt x="26" y="377"/>
                      </a:lnTo>
                      <a:lnTo>
                        <a:pt x="32" y="389"/>
                      </a:lnTo>
                      <a:lnTo>
                        <a:pt x="38" y="399"/>
                      </a:lnTo>
                      <a:lnTo>
                        <a:pt x="45" y="410"/>
                      </a:lnTo>
                      <a:lnTo>
                        <a:pt x="52" y="421"/>
                      </a:lnTo>
                      <a:lnTo>
                        <a:pt x="59" y="430"/>
                      </a:lnTo>
                      <a:lnTo>
                        <a:pt x="68" y="440"/>
                      </a:lnTo>
                      <a:lnTo>
                        <a:pt x="77" y="449"/>
                      </a:lnTo>
                      <a:lnTo>
                        <a:pt x="85" y="458"/>
                      </a:lnTo>
                      <a:lnTo>
                        <a:pt x="96" y="466"/>
                      </a:lnTo>
                      <a:lnTo>
                        <a:pt x="106" y="474"/>
                      </a:lnTo>
                      <a:lnTo>
                        <a:pt x="116" y="481"/>
                      </a:lnTo>
                      <a:lnTo>
                        <a:pt x="127" y="488"/>
                      </a:lnTo>
                      <a:lnTo>
                        <a:pt x="138" y="494"/>
                      </a:lnTo>
                      <a:lnTo>
                        <a:pt x="148" y="500"/>
                      </a:lnTo>
                      <a:lnTo>
                        <a:pt x="160" y="506"/>
                      </a:lnTo>
                      <a:lnTo>
                        <a:pt x="172" y="511"/>
                      </a:lnTo>
                      <a:lnTo>
                        <a:pt x="185" y="515"/>
                      </a:lnTo>
                      <a:lnTo>
                        <a:pt x="197" y="518"/>
                      </a:lnTo>
                      <a:lnTo>
                        <a:pt x="210" y="521"/>
                      </a:lnTo>
                      <a:lnTo>
                        <a:pt x="223" y="523"/>
                      </a:lnTo>
                      <a:lnTo>
                        <a:pt x="236" y="525"/>
                      </a:lnTo>
                      <a:lnTo>
                        <a:pt x="250" y="527"/>
                      </a:lnTo>
                      <a:lnTo>
                        <a:pt x="263" y="527"/>
                      </a:lnTo>
                      <a:lnTo>
                        <a:pt x="277" y="527"/>
                      </a:lnTo>
                      <a:lnTo>
                        <a:pt x="290" y="525"/>
                      </a:lnTo>
                      <a:lnTo>
                        <a:pt x="303" y="523"/>
                      </a:lnTo>
                      <a:lnTo>
                        <a:pt x="316" y="521"/>
                      </a:lnTo>
                      <a:lnTo>
                        <a:pt x="329" y="518"/>
                      </a:lnTo>
                      <a:lnTo>
                        <a:pt x="341" y="515"/>
                      </a:lnTo>
                      <a:lnTo>
                        <a:pt x="353" y="511"/>
                      </a:lnTo>
                      <a:lnTo>
                        <a:pt x="365" y="506"/>
                      </a:lnTo>
                      <a:lnTo>
                        <a:pt x="377" y="500"/>
                      </a:lnTo>
                      <a:lnTo>
                        <a:pt x="389" y="494"/>
                      </a:lnTo>
                      <a:lnTo>
                        <a:pt x="399" y="488"/>
                      </a:lnTo>
                      <a:lnTo>
                        <a:pt x="410" y="481"/>
                      </a:lnTo>
                      <a:lnTo>
                        <a:pt x="421" y="474"/>
                      </a:lnTo>
                      <a:lnTo>
                        <a:pt x="430" y="466"/>
                      </a:lnTo>
                      <a:lnTo>
                        <a:pt x="440" y="458"/>
                      </a:lnTo>
                      <a:lnTo>
                        <a:pt x="449" y="449"/>
                      </a:lnTo>
                      <a:lnTo>
                        <a:pt x="458" y="440"/>
                      </a:lnTo>
                      <a:lnTo>
                        <a:pt x="466" y="430"/>
                      </a:lnTo>
                      <a:lnTo>
                        <a:pt x="474" y="421"/>
                      </a:lnTo>
                      <a:lnTo>
                        <a:pt x="481" y="410"/>
                      </a:lnTo>
                      <a:lnTo>
                        <a:pt x="489" y="399"/>
                      </a:lnTo>
                      <a:lnTo>
                        <a:pt x="495" y="389"/>
                      </a:lnTo>
                      <a:lnTo>
                        <a:pt x="500" y="377"/>
                      </a:lnTo>
                      <a:lnTo>
                        <a:pt x="505" y="366"/>
                      </a:lnTo>
                      <a:lnTo>
                        <a:pt x="510" y="354"/>
                      </a:lnTo>
                      <a:lnTo>
                        <a:pt x="515" y="341"/>
                      </a:lnTo>
                      <a:lnTo>
                        <a:pt x="518" y="329"/>
                      </a:lnTo>
                      <a:lnTo>
                        <a:pt x="521" y="316"/>
                      </a:lnTo>
                      <a:lnTo>
                        <a:pt x="523" y="303"/>
                      </a:lnTo>
                      <a:lnTo>
                        <a:pt x="525" y="290"/>
                      </a:lnTo>
                      <a:lnTo>
                        <a:pt x="527" y="277"/>
                      </a:lnTo>
                      <a:lnTo>
                        <a:pt x="527" y="262"/>
                      </a:lnTo>
                      <a:lnTo>
                        <a:pt x="527" y="2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Freeform 20"/>
              <p:cNvSpPr>
                <a:spLocks noEditPoints="1"/>
              </p:cNvSpPr>
              <p:nvPr/>
            </p:nvSpPr>
            <p:spPr bwMode="auto">
              <a:xfrm>
                <a:off x="1383714" y="2137321"/>
                <a:ext cx="196454" cy="336550"/>
              </a:xfrm>
              <a:custGeom>
                <a:avLst/>
                <a:gdLst>
                  <a:gd name="T0" fmla="*/ 124 w 168"/>
                  <a:gd name="T1" fmla="*/ 168 h 216"/>
                  <a:gd name="T2" fmla="*/ 168 w 168"/>
                  <a:gd name="T3" fmla="*/ 117 h 216"/>
                  <a:gd name="T4" fmla="*/ 168 w 168"/>
                  <a:gd name="T5" fmla="*/ 52 h 216"/>
                  <a:gd name="T6" fmla="*/ 167 w 168"/>
                  <a:gd name="T7" fmla="*/ 49 h 216"/>
                  <a:gd name="T8" fmla="*/ 119 w 168"/>
                  <a:gd name="T9" fmla="*/ 1 h 216"/>
                  <a:gd name="T10" fmla="*/ 116 w 168"/>
                  <a:gd name="T11" fmla="*/ 0 h 216"/>
                  <a:gd name="T12" fmla="*/ 4 w 168"/>
                  <a:gd name="T13" fmla="*/ 0 h 216"/>
                  <a:gd name="T14" fmla="*/ 0 w 168"/>
                  <a:gd name="T15" fmla="*/ 4 h 216"/>
                  <a:gd name="T16" fmla="*/ 0 w 168"/>
                  <a:gd name="T17" fmla="*/ 212 h 216"/>
                  <a:gd name="T18" fmla="*/ 4 w 168"/>
                  <a:gd name="T19" fmla="*/ 216 h 216"/>
                  <a:gd name="T20" fmla="*/ 156 w 168"/>
                  <a:gd name="T21" fmla="*/ 216 h 216"/>
                  <a:gd name="T22" fmla="*/ 124 w 168"/>
                  <a:gd name="T23" fmla="*/ 168 h 216"/>
                  <a:gd name="T24" fmla="*/ 116 w 168"/>
                  <a:gd name="T25" fmla="*/ 4 h 216"/>
                  <a:gd name="T26" fmla="*/ 164 w 168"/>
                  <a:gd name="T27" fmla="*/ 52 h 216"/>
                  <a:gd name="T28" fmla="*/ 116 w 168"/>
                  <a:gd name="T29" fmla="*/ 52 h 216"/>
                  <a:gd name="T30" fmla="*/ 116 w 168"/>
                  <a:gd name="T31" fmla="*/ 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216">
                    <a:moveTo>
                      <a:pt x="124" y="168"/>
                    </a:moveTo>
                    <a:cubicBezTo>
                      <a:pt x="124" y="142"/>
                      <a:pt x="143" y="121"/>
                      <a:pt x="168" y="117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1"/>
                      <a:pt x="168" y="50"/>
                      <a:pt x="167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4"/>
                      <a:pt x="2" y="216"/>
                      <a:pt x="4" y="216"/>
                    </a:cubicBezTo>
                    <a:cubicBezTo>
                      <a:pt x="156" y="216"/>
                      <a:pt x="156" y="216"/>
                      <a:pt x="156" y="216"/>
                    </a:cubicBezTo>
                    <a:cubicBezTo>
                      <a:pt x="137" y="208"/>
                      <a:pt x="124" y="190"/>
                      <a:pt x="124" y="168"/>
                    </a:cubicBezTo>
                    <a:close/>
                    <a:moveTo>
                      <a:pt x="116" y="4"/>
                    </a:moveTo>
                    <a:cubicBezTo>
                      <a:pt x="164" y="52"/>
                      <a:pt x="164" y="52"/>
                      <a:pt x="164" y="52"/>
                    </a:cubicBezTo>
                    <a:cubicBezTo>
                      <a:pt x="116" y="52"/>
                      <a:pt x="116" y="52"/>
                      <a:pt x="116" y="52"/>
                    </a:cubicBezTo>
                    <a:lnTo>
                      <a:pt x="11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3254966" y="3792393"/>
            <a:ext cx="993205" cy="1011239"/>
            <a:chOff x="3254966" y="3792393"/>
            <a:chExt cx="993205" cy="1011239"/>
          </a:xfrm>
        </p:grpSpPr>
        <p:sp>
          <p:nvSpPr>
            <p:cNvPr id="120" name="TextBox 119"/>
            <p:cNvSpPr txBox="1"/>
            <p:nvPr/>
          </p:nvSpPr>
          <p:spPr>
            <a:xfrm>
              <a:off x="3254966" y="4526633"/>
              <a:ext cx="993205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WHY</a:t>
              </a:r>
            </a:p>
          </p:txBody>
        </p:sp>
        <p:grpSp>
          <p:nvGrpSpPr>
            <p:cNvPr id="121" name="Graphic 16">
              <a:extLst>
                <a:ext uri="{FF2B5EF4-FFF2-40B4-BE49-F238E27FC236}">
                  <a16:creationId xmlns:a16="http://schemas.microsoft.com/office/drawing/2014/main" id="{79D269F8-8B79-ED43-938B-BE95F544BFB8}"/>
                </a:ext>
              </a:extLst>
            </p:cNvPr>
            <p:cNvGrpSpPr/>
            <p:nvPr/>
          </p:nvGrpSpPr>
          <p:grpSpPr>
            <a:xfrm>
              <a:off x="3294368" y="3792393"/>
              <a:ext cx="914400" cy="914400"/>
              <a:chOff x="231225" y="42020"/>
              <a:chExt cx="3035300" cy="3035300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19489E7D-0A12-6440-9B48-E3D3526785D5}"/>
                  </a:ext>
                </a:extLst>
              </p:cNvPr>
              <p:cNvSpPr/>
              <p:nvPr/>
            </p:nvSpPr>
            <p:spPr>
              <a:xfrm>
                <a:off x="1332973" y="1050139"/>
                <a:ext cx="723144" cy="723144"/>
              </a:xfrm>
              <a:custGeom>
                <a:avLst/>
                <a:gdLst>
                  <a:gd name="connsiteX0" fmla="*/ 669193 w 723143"/>
                  <a:gd name="connsiteY0" fmla="*/ 365092 h 723143"/>
                  <a:gd name="connsiteX1" fmla="*/ 729899 w 723143"/>
                  <a:gd name="connsiteY1" fmla="*/ 298487 h 723143"/>
                  <a:gd name="connsiteX2" fmla="*/ 714485 w 723143"/>
                  <a:gd name="connsiteY2" fmla="*/ 240065 h 723143"/>
                  <a:gd name="connsiteX3" fmla="*/ 625245 w 723143"/>
                  <a:gd name="connsiteY3" fmla="*/ 209919 h 723143"/>
                  <a:gd name="connsiteX4" fmla="*/ 647879 w 723143"/>
                  <a:gd name="connsiteY4" fmla="*/ 125028 h 723143"/>
                  <a:gd name="connsiteX5" fmla="*/ 604967 w 723143"/>
                  <a:gd name="connsiteY5" fmla="*/ 82210 h 723143"/>
                  <a:gd name="connsiteX6" fmla="*/ 512399 w 723143"/>
                  <a:gd name="connsiteY6" fmla="*/ 99642 h 723143"/>
                  <a:gd name="connsiteX7" fmla="*/ 490025 w 723143"/>
                  <a:gd name="connsiteY7" fmla="*/ 15605 h 723143"/>
                  <a:gd name="connsiteX8" fmla="*/ 431602 w 723143"/>
                  <a:gd name="connsiteY8" fmla="*/ 0 h 723143"/>
                  <a:gd name="connsiteX9" fmla="*/ 364997 w 723143"/>
                  <a:gd name="connsiteY9" fmla="*/ 66605 h 723143"/>
                  <a:gd name="connsiteX10" fmla="*/ 298392 w 723143"/>
                  <a:gd name="connsiteY10" fmla="*/ 0 h 723143"/>
                  <a:gd name="connsiteX11" fmla="*/ 239874 w 723143"/>
                  <a:gd name="connsiteY11" fmla="*/ 15605 h 723143"/>
                  <a:gd name="connsiteX12" fmla="*/ 209729 w 723143"/>
                  <a:gd name="connsiteY12" fmla="*/ 104845 h 723143"/>
                  <a:gd name="connsiteX13" fmla="*/ 124837 w 723143"/>
                  <a:gd name="connsiteY13" fmla="*/ 82210 h 723143"/>
                  <a:gd name="connsiteX14" fmla="*/ 82115 w 723143"/>
                  <a:gd name="connsiteY14" fmla="*/ 125028 h 723143"/>
                  <a:gd name="connsiteX15" fmla="*/ 100401 w 723143"/>
                  <a:gd name="connsiteY15" fmla="*/ 217430 h 723143"/>
                  <a:gd name="connsiteX16" fmla="*/ 15510 w 723143"/>
                  <a:gd name="connsiteY16" fmla="*/ 240065 h 723143"/>
                  <a:gd name="connsiteX17" fmla="*/ 0 w 723143"/>
                  <a:gd name="connsiteY17" fmla="*/ 298487 h 723143"/>
                  <a:gd name="connsiteX18" fmla="*/ 66605 w 723143"/>
                  <a:gd name="connsiteY18" fmla="*/ 365092 h 723143"/>
                  <a:gd name="connsiteX19" fmla="*/ 0 w 723143"/>
                  <a:gd name="connsiteY19" fmla="*/ 431698 h 723143"/>
                  <a:gd name="connsiteX20" fmla="*/ 15510 w 723143"/>
                  <a:gd name="connsiteY20" fmla="*/ 490215 h 723143"/>
                  <a:gd name="connsiteX21" fmla="*/ 105045 w 723143"/>
                  <a:gd name="connsiteY21" fmla="*/ 519472 h 723143"/>
                  <a:gd name="connsiteX22" fmla="*/ 82115 w 723143"/>
                  <a:gd name="connsiteY22" fmla="*/ 605347 h 723143"/>
                  <a:gd name="connsiteX23" fmla="*/ 124837 w 723143"/>
                  <a:gd name="connsiteY23" fmla="*/ 648070 h 723143"/>
                  <a:gd name="connsiteX24" fmla="*/ 217643 w 723143"/>
                  <a:gd name="connsiteY24" fmla="*/ 631957 h 723143"/>
                  <a:gd name="connsiteX25" fmla="*/ 239874 w 723143"/>
                  <a:gd name="connsiteY25" fmla="*/ 714104 h 723143"/>
                  <a:gd name="connsiteX26" fmla="*/ 298392 w 723143"/>
                  <a:gd name="connsiteY26" fmla="*/ 729709 h 723143"/>
                  <a:gd name="connsiteX27" fmla="*/ 364997 w 723143"/>
                  <a:gd name="connsiteY27" fmla="*/ 663104 h 723143"/>
                  <a:gd name="connsiteX28" fmla="*/ 431602 w 723143"/>
                  <a:gd name="connsiteY28" fmla="*/ 729709 h 723143"/>
                  <a:gd name="connsiteX29" fmla="*/ 490025 w 723143"/>
                  <a:gd name="connsiteY29" fmla="*/ 714104 h 723143"/>
                  <a:gd name="connsiteX30" fmla="*/ 520930 w 723143"/>
                  <a:gd name="connsiteY30" fmla="*/ 625124 h 723143"/>
                  <a:gd name="connsiteX31" fmla="*/ 604967 w 723143"/>
                  <a:gd name="connsiteY31" fmla="*/ 647499 h 723143"/>
                  <a:gd name="connsiteX32" fmla="*/ 647879 w 723143"/>
                  <a:gd name="connsiteY32" fmla="*/ 604776 h 723143"/>
                  <a:gd name="connsiteX33" fmla="*/ 628609 w 723143"/>
                  <a:gd name="connsiteY33" fmla="*/ 512574 h 723143"/>
                  <a:gd name="connsiteX34" fmla="*/ 714485 w 723143"/>
                  <a:gd name="connsiteY34" fmla="*/ 489644 h 723143"/>
                  <a:gd name="connsiteX35" fmla="*/ 729899 w 723143"/>
                  <a:gd name="connsiteY35" fmla="*/ 431127 h 723143"/>
                  <a:gd name="connsiteX36" fmla="*/ 669193 w 723143"/>
                  <a:gd name="connsiteY36" fmla="*/ 365092 h 723143"/>
                  <a:gd name="connsiteX37" fmla="*/ 364711 w 723143"/>
                  <a:gd name="connsiteY37" fmla="*/ 535792 h 723143"/>
                  <a:gd name="connsiteX38" fmla="*/ 194012 w 723143"/>
                  <a:gd name="connsiteY38" fmla="*/ 365092 h 723143"/>
                  <a:gd name="connsiteX39" fmla="*/ 364711 w 723143"/>
                  <a:gd name="connsiteY39" fmla="*/ 194392 h 723143"/>
                  <a:gd name="connsiteX40" fmla="*/ 535411 w 723143"/>
                  <a:gd name="connsiteY40" fmla="*/ 365092 h 723143"/>
                  <a:gd name="connsiteX41" fmla="*/ 365092 w 723143"/>
                  <a:gd name="connsiteY41" fmla="*/ 535792 h 72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23143" h="723143">
                    <a:moveTo>
                      <a:pt x="669193" y="365092"/>
                    </a:moveTo>
                    <a:cubicBezTo>
                      <a:pt x="669057" y="330493"/>
                      <a:pt x="695435" y="301551"/>
                      <a:pt x="729899" y="298487"/>
                    </a:cubicBezTo>
                    <a:cubicBezTo>
                      <a:pt x="726459" y="278604"/>
                      <a:pt x="721302" y="259057"/>
                      <a:pt x="714485" y="240065"/>
                    </a:cubicBezTo>
                    <a:cubicBezTo>
                      <a:pt x="681517" y="256383"/>
                      <a:pt x="641563" y="242887"/>
                      <a:pt x="625245" y="209919"/>
                    </a:cubicBezTo>
                    <a:cubicBezTo>
                      <a:pt x="610411" y="179952"/>
                      <a:pt x="620095" y="143632"/>
                      <a:pt x="647879" y="125028"/>
                    </a:cubicBezTo>
                    <a:cubicBezTo>
                      <a:pt x="634862" y="109521"/>
                      <a:pt x="620502" y="95193"/>
                      <a:pt x="604967" y="82210"/>
                    </a:cubicBezTo>
                    <a:cubicBezTo>
                      <a:pt x="584218" y="112585"/>
                      <a:pt x="542775" y="120390"/>
                      <a:pt x="512399" y="99642"/>
                    </a:cubicBezTo>
                    <a:cubicBezTo>
                      <a:pt x="485160" y="81035"/>
                      <a:pt x="475643" y="45293"/>
                      <a:pt x="490025" y="15605"/>
                    </a:cubicBezTo>
                    <a:cubicBezTo>
                      <a:pt x="471010" y="8816"/>
                      <a:pt x="451470" y="3597"/>
                      <a:pt x="431602" y="0"/>
                    </a:cubicBezTo>
                    <a:cubicBezTo>
                      <a:pt x="431602" y="36785"/>
                      <a:pt x="401782" y="66605"/>
                      <a:pt x="364997" y="66605"/>
                    </a:cubicBezTo>
                    <a:cubicBezTo>
                      <a:pt x="328212" y="66605"/>
                      <a:pt x="298392" y="36785"/>
                      <a:pt x="298392" y="0"/>
                    </a:cubicBezTo>
                    <a:cubicBezTo>
                      <a:pt x="278485" y="3561"/>
                      <a:pt x="258911" y="8780"/>
                      <a:pt x="239874" y="15605"/>
                    </a:cubicBezTo>
                    <a:cubicBezTo>
                      <a:pt x="256193" y="48572"/>
                      <a:pt x="242696" y="88526"/>
                      <a:pt x="209729" y="104845"/>
                    </a:cubicBezTo>
                    <a:cubicBezTo>
                      <a:pt x="179762" y="119678"/>
                      <a:pt x="143441" y="109994"/>
                      <a:pt x="124837" y="82210"/>
                    </a:cubicBezTo>
                    <a:cubicBezTo>
                      <a:pt x="109408" y="95245"/>
                      <a:pt x="95115" y="109569"/>
                      <a:pt x="82115" y="125028"/>
                    </a:cubicBezTo>
                    <a:cubicBezTo>
                      <a:pt x="112681" y="145494"/>
                      <a:pt x="120868" y="186864"/>
                      <a:pt x="100401" y="217430"/>
                    </a:cubicBezTo>
                    <a:cubicBezTo>
                      <a:pt x="81797" y="245214"/>
                      <a:pt x="45477" y="254898"/>
                      <a:pt x="15510" y="240065"/>
                    </a:cubicBezTo>
                    <a:cubicBezTo>
                      <a:pt x="8749" y="259081"/>
                      <a:pt x="3562" y="278621"/>
                      <a:pt x="0" y="298487"/>
                    </a:cubicBezTo>
                    <a:cubicBezTo>
                      <a:pt x="36785" y="298487"/>
                      <a:pt x="66605" y="328307"/>
                      <a:pt x="66605" y="365092"/>
                    </a:cubicBezTo>
                    <a:cubicBezTo>
                      <a:pt x="66605" y="401877"/>
                      <a:pt x="36785" y="431698"/>
                      <a:pt x="0" y="431698"/>
                    </a:cubicBezTo>
                    <a:cubicBezTo>
                      <a:pt x="3574" y="451592"/>
                      <a:pt x="8761" y="471162"/>
                      <a:pt x="15510" y="490215"/>
                    </a:cubicBezTo>
                    <a:cubicBezTo>
                      <a:pt x="48313" y="473569"/>
                      <a:pt x="88399" y="486668"/>
                      <a:pt x="105045" y="519472"/>
                    </a:cubicBezTo>
                    <a:cubicBezTo>
                      <a:pt x="120413" y="549756"/>
                      <a:pt x="110534" y="586754"/>
                      <a:pt x="82115" y="605347"/>
                    </a:cubicBezTo>
                    <a:cubicBezTo>
                      <a:pt x="95166" y="620730"/>
                      <a:pt x="109455" y="635019"/>
                      <a:pt x="124837" y="648070"/>
                    </a:cubicBezTo>
                    <a:cubicBezTo>
                      <a:pt x="146016" y="617993"/>
                      <a:pt x="187566" y="610779"/>
                      <a:pt x="217643" y="631957"/>
                    </a:cubicBezTo>
                    <a:cubicBezTo>
                      <a:pt x="243861" y="650418"/>
                      <a:pt x="253204" y="684941"/>
                      <a:pt x="239874" y="714104"/>
                    </a:cubicBezTo>
                    <a:cubicBezTo>
                      <a:pt x="258938" y="720840"/>
                      <a:pt x="278505" y="726058"/>
                      <a:pt x="298392" y="729709"/>
                    </a:cubicBezTo>
                    <a:cubicBezTo>
                      <a:pt x="298392" y="692924"/>
                      <a:pt x="328212" y="663104"/>
                      <a:pt x="364997" y="663104"/>
                    </a:cubicBezTo>
                    <a:cubicBezTo>
                      <a:pt x="401782" y="663104"/>
                      <a:pt x="431602" y="692924"/>
                      <a:pt x="431602" y="729709"/>
                    </a:cubicBezTo>
                    <a:cubicBezTo>
                      <a:pt x="451450" y="726022"/>
                      <a:pt x="470982" y="720805"/>
                      <a:pt x="490025" y="714104"/>
                    </a:cubicBezTo>
                    <a:cubicBezTo>
                      <a:pt x="473988" y="680999"/>
                      <a:pt x="487824" y="641161"/>
                      <a:pt x="520930" y="625124"/>
                    </a:cubicBezTo>
                    <a:cubicBezTo>
                      <a:pt x="550618" y="610743"/>
                      <a:pt x="586360" y="620259"/>
                      <a:pt x="604967" y="647499"/>
                    </a:cubicBezTo>
                    <a:cubicBezTo>
                      <a:pt x="620455" y="634499"/>
                      <a:pt x="634811" y="620207"/>
                      <a:pt x="647879" y="604776"/>
                    </a:cubicBezTo>
                    <a:cubicBezTo>
                      <a:pt x="617097" y="584637"/>
                      <a:pt x="608470" y="543357"/>
                      <a:pt x="628609" y="512574"/>
                    </a:cubicBezTo>
                    <a:cubicBezTo>
                      <a:pt x="647202" y="484156"/>
                      <a:pt x="684200" y="474277"/>
                      <a:pt x="714485" y="489644"/>
                    </a:cubicBezTo>
                    <a:cubicBezTo>
                      <a:pt x="721290" y="470616"/>
                      <a:pt x="726447" y="451038"/>
                      <a:pt x="729899" y="431127"/>
                    </a:cubicBezTo>
                    <a:cubicBezTo>
                      <a:pt x="695654" y="428082"/>
                      <a:pt x="669353" y="399473"/>
                      <a:pt x="669193" y="365092"/>
                    </a:cubicBezTo>
                    <a:close/>
                    <a:moveTo>
                      <a:pt x="364711" y="535792"/>
                    </a:moveTo>
                    <a:cubicBezTo>
                      <a:pt x="270437" y="535792"/>
                      <a:pt x="194012" y="459367"/>
                      <a:pt x="194012" y="365092"/>
                    </a:cubicBezTo>
                    <a:cubicBezTo>
                      <a:pt x="194012" y="270817"/>
                      <a:pt x="270437" y="194392"/>
                      <a:pt x="364711" y="194392"/>
                    </a:cubicBezTo>
                    <a:cubicBezTo>
                      <a:pt x="458986" y="194392"/>
                      <a:pt x="535411" y="270817"/>
                      <a:pt x="535411" y="365092"/>
                    </a:cubicBezTo>
                    <a:cubicBezTo>
                      <a:pt x="535464" y="459240"/>
                      <a:pt x="459240" y="535635"/>
                      <a:pt x="365092" y="535792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E48DBFFA-B161-ED49-A4C7-9FFDD3135A58}"/>
                  </a:ext>
                </a:extLst>
              </p:cNvPr>
              <p:cNvSpPr/>
              <p:nvPr/>
            </p:nvSpPr>
            <p:spPr>
              <a:xfrm>
                <a:off x="1527365" y="1244627"/>
                <a:ext cx="333027" cy="333027"/>
              </a:xfrm>
              <a:custGeom>
                <a:avLst/>
                <a:gdLst>
                  <a:gd name="connsiteX0" fmla="*/ 341400 w 333026"/>
                  <a:gd name="connsiteY0" fmla="*/ 170605 h 333026"/>
                  <a:gd name="connsiteX1" fmla="*/ 170795 w 333026"/>
                  <a:gd name="connsiteY1" fmla="*/ 341400 h 333026"/>
                  <a:gd name="connsiteX2" fmla="*/ 0 w 333026"/>
                  <a:gd name="connsiteY2" fmla="*/ 170795 h 333026"/>
                  <a:gd name="connsiteX3" fmla="*/ 170605 w 333026"/>
                  <a:gd name="connsiteY3" fmla="*/ 0 h 333026"/>
                  <a:gd name="connsiteX4" fmla="*/ 170700 w 333026"/>
                  <a:gd name="connsiteY4" fmla="*/ 0 h 333026"/>
                  <a:gd name="connsiteX5" fmla="*/ 341400 w 333026"/>
                  <a:gd name="connsiteY5" fmla="*/ 170605 h 33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026" h="333026">
                    <a:moveTo>
                      <a:pt x="341400" y="170605"/>
                    </a:moveTo>
                    <a:cubicBezTo>
                      <a:pt x="341452" y="264880"/>
                      <a:pt x="265070" y="341347"/>
                      <a:pt x="170795" y="341400"/>
                    </a:cubicBezTo>
                    <a:cubicBezTo>
                      <a:pt x="76520" y="341452"/>
                      <a:pt x="53" y="265070"/>
                      <a:pt x="0" y="170795"/>
                    </a:cubicBezTo>
                    <a:cubicBezTo>
                      <a:pt x="-53" y="76520"/>
                      <a:pt x="76330" y="53"/>
                      <a:pt x="170605" y="0"/>
                    </a:cubicBezTo>
                    <a:cubicBezTo>
                      <a:pt x="170636" y="0"/>
                      <a:pt x="170668" y="0"/>
                      <a:pt x="170700" y="0"/>
                    </a:cubicBezTo>
                    <a:cubicBezTo>
                      <a:pt x="264938" y="0"/>
                      <a:pt x="341347" y="76367"/>
                      <a:pt x="341400" y="170605"/>
                    </a:cubicBezTo>
                    <a:close/>
                  </a:path>
                </a:pathLst>
              </a:custGeom>
              <a:solidFill>
                <a:schemeClr val="bg1"/>
              </a:solidFill>
              <a:ln w="47476" cap="flat">
                <a:solidFill>
                  <a:srgbClr val="242D3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380A5208-7836-A946-859B-68CAB0394419}"/>
                  </a:ext>
                </a:extLst>
              </p:cNvPr>
              <p:cNvSpPr/>
              <p:nvPr/>
            </p:nvSpPr>
            <p:spPr>
              <a:xfrm>
                <a:off x="1188914" y="906099"/>
                <a:ext cx="1018110" cy="1151321"/>
              </a:xfrm>
              <a:custGeom>
                <a:avLst/>
                <a:gdLst>
                  <a:gd name="connsiteX0" fmla="*/ 1018110 w 1018110"/>
                  <a:gd name="connsiteY0" fmla="*/ 509132 h 1151320"/>
                  <a:gd name="connsiteX1" fmla="*/ 509132 w 1018110"/>
                  <a:gd name="connsiteY1" fmla="*/ 0 h 1151320"/>
                  <a:gd name="connsiteX2" fmla="*/ 0 w 1018110"/>
                  <a:gd name="connsiteY2" fmla="*/ 508978 h 1151320"/>
                  <a:gd name="connsiteX3" fmla="*/ 254623 w 1018110"/>
                  <a:gd name="connsiteY3" fmla="*/ 949965 h 1151320"/>
                  <a:gd name="connsiteX4" fmla="*/ 254623 w 1018110"/>
                  <a:gd name="connsiteY4" fmla="*/ 1154253 h 1151320"/>
                  <a:gd name="connsiteX5" fmla="*/ 763583 w 1018110"/>
                  <a:gd name="connsiteY5" fmla="*/ 1154253 h 1151320"/>
                  <a:gd name="connsiteX6" fmla="*/ 763583 w 1018110"/>
                  <a:gd name="connsiteY6" fmla="*/ 949964 h 1151320"/>
                  <a:gd name="connsiteX7" fmla="*/ 1018110 w 1018110"/>
                  <a:gd name="connsiteY7" fmla="*/ 509132 h 11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110" h="1151320">
                    <a:moveTo>
                      <a:pt x="1018110" y="509132"/>
                    </a:moveTo>
                    <a:cubicBezTo>
                      <a:pt x="1018153" y="227989"/>
                      <a:pt x="790276" y="43"/>
                      <a:pt x="509132" y="0"/>
                    </a:cubicBezTo>
                    <a:cubicBezTo>
                      <a:pt x="227989" y="-43"/>
                      <a:pt x="43" y="227834"/>
                      <a:pt x="0" y="508978"/>
                    </a:cubicBezTo>
                    <a:cubicBezTo>
                      <a:pt x="-28" y="690912"/>
                      <a:pt x="97043" y="859031"/>
                      <a:pt x="254623" y="949965"/>
                    </a:cubicBezTo>
                    <a:lnTo>
                      <a:pt x="254623" y="1154253"/>
                    </a:lnTo>
                    <a:lnTo>
                      <a:pt x="763583" y="1154253"/>
                    </a:lnTo>
                    <a:lnTo>
                      <a:pt x="763583" y="949964"/>
                    </a:lnTo>
                    <a:cubicBezTo>
                      <a:pt x="921135" y="859092"/>
                      <a:pt x="1018181" y="691013"/>
                      <a:pt x="1018110" y="509132"/>
                    </a:cubicBezTo>
                    <a:close/>
                  </a:path>
                </a:pathLst>
              </a:custGeom>
              <a:noFill/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10342BFE-3759-5643-B74F-313B54D6EB27}"/>
                  </a:ext>
                </a:extLst>
              </p:cNvPr>
              <p:cNvSpPr/>
              <p:nvPr/>
            </p:nvSpPr>
            <p:spPr>
              <a:xfrm>
                <a:off x="1443537" y="2162068"/>
                <a:ext cx="504297" cy="9515"/>
              </a:xfrm>
              <a:custGeom>
                <a:avLst/>
                <a:gdLst>
                  <a:gd name="connsiteX0" fmla="*/ 508960 w 504297"/>
                  <a:gd name="connsiteY0" fmla="*/ 0 h 0"/>
                  <a:gd name="connsiteX1" fmla="*/ 0 w 50429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297">
                    <a:moveTo>
                      <a:pt x="508960" y="0"/>
                    </a:moveTo>
                    <a:lnTo>
                      <a:pt x="0" y="0"/>
                    </a:lnTo>
                  </a:path>
                </a:pathLst>
              </a:custGeom>
              <a:ln w="47476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4DC73E88-CF0E-0B48-B665-A95273D5DA31}"/>
                  </a:ext>
                </a:extLst>
              </p:cNvPr>
              <p:cNvSpPr/>
              <p:nvPr/>
            </p:nvSpPr>
            <p:spPr>
              <a:xfrm>
                <a:off x="1443537" y="2263879"/>
                <a:ext cx="504297" cy="9515"/>
              </a:xfrm>
              <a:custGeom>
                <a:avLst/>
                <a:gdLst>
                  <a:gd name="connsiteX0" fmla="*/ 508960 w 504297"/>
                  <a:gd name="connsiteY0" fmla="*/ 0 h 0"/>
                  <a:gd name="connsiteX1" fmla="*/ 0 w 50429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297">
                    <a:moveTo>
                      <a:pt x="508960" y="0"/>
                    </a:moveTo>
                    <a:lnTo>
                      <a:pt x="0" y="0"/>
                    </a:lnTo>
                  </a:path>
                </a:pathLst>
              </a:custGeom>
              <a:ln w="47476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8E78397-9484-0E44-934F-8F83BF27878D}"/>
                  </a:ext>
                </a:extLst>
              </p:cNvPr>
              <p:cNvSpPr/>
              <p:nvPr/>
            </p:nvSpPr>
            <p:spPr>
              <a:xfrm>
                <a:off x="1611478" y="2365690"/>
                <a:ext cx="171271" cy="9515"/>
              </a:xfrm>
              <a:custGeom>
                <a:avLst/>
                <a:gdLst>
                  <a:gd name="connsiteX0" fmla="*/ 173079 w 171270"/>
                  <a:gd name="connsiteY0" fmla="*/ 0 h 0"/>
                  <a:gd name="connsiteX1" fmla="*/ 0 w 17127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270">
                    <a:moveTo>
                      <a:pt x="173079" y="0"/>
                    </a:moveTo>
                    <a:lnTo>
                      <a:pt x="0" y="0"/>
                    </a:lnTo>
                  </a:path>
                </a:pathLst>
              </a:custGeom>
              <a:ln w="47476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CBA17F8-6DC6-E541-971E-8785DF09A9E7}"/>
                  </a:ext>
                </a:extLst>
              </p:cNvPr>
              <p:cNvSpPr/>
              <p:nvPr/>
            </p:nvSpPr>
            <p:spPr>
              <a:xfrm>
                <a:off x="1698065" y="723868"/>
                <a:ext cx="9515" cy="85635"/>
              </a:xfrm>
              <a:custGeom>
                <a:avLst/>
                <a:gdLst>
                  <a:gd name="connsiteX0" fmla="*/ 0 w 0"/>
                  <a:gd name="connsiteY0" fmla="*/ 91249 h 85635"/>
                  <a:gd name="connsiteX1" fmla="*/ 0 w 0"/>
                  <a:gd name="connsiteY1" fmla="*/ 0 h 8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5635">
                    <a:moveTo>
                      <a:pt x="0" y="91249"/>
                    </a:moveTo>
                    <a:lnTo>
                      <a:pt x="0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BABB6249-DAF4-F94A-A72F-9ECDE780A875}"/>
                  </a:ext>
                </a:extLst>
              </p:cNvPr>
              <p:cNvSpPr/>
              <p:nvPr/>
            </p:nvSpPr>
            <p:spPr>
              <a:xfrm>
                <a:off x="1883513" y="757742"/>
                <a:ext cx="19030" cy="85635"/>
              </a:xfrm>
              <a:custGeom>
                <a:avLst/>
                <a:gdLst>
                  <a:gd name="connsiteX0" fmla="*/ 0 w 19030"/>
                  <a:gd name="connsiteY0" fmla="*/ 86682 h 85635"/>
                  <a:gd name="connsiteX1" fmla="*/ 28165 w 19030"/>
                  <a:gd name="connsiteY1" fmla="*/ 0 h 8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30" h="85635">
                    <a:moveTo>
                      <a:pt x="0" y="86682"/>
                    </a:moveTo>
                    <a:lnTo>
                      <a:pt x="28165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0BBED4AC-E18F-E643-8EA2-BEBDD1D6F2DE}"/>
                  </a:ext>
                </a:extLst>
              </p:cNvPr>
              <p:cNvSpPr/>
              <p:nvPr/>
            </p:nvSpPr>
            <p:spPr>
              <a:xfrm>
                <a:off x="2050787" y="855937"/>
                <a:ext cx="47575" cy="66605"/>
              </a:xfrm>
              <a:custGeom>
                <a:avLst/>
                <a:gdLst>
                  <a:gd name="connsiteX0" fmla="*/ 0 w 47575"/>
                  <a:gd name="connsiteY0" fmla="*/ 73742 h 66605"/>
                  <a:gd name="connsiteX1" fmla="*/ 53665 w 47575"/>
                  <a:gd name="connsiteY1" fmla="*/ 0 h 6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75" h="66605">
                    <a:moveTo>
                      <a:pt x="0" y="73742"/>
                    </a:moveTo>
                    <a:lnTo>
                      <a:pt x="53665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D1F58DC6-30B3-B442-A3F4-6C4016BB03E3}"/>
                  </a:ext>
                </a:extLst>
              </p:cNvPr>
              <p:cNvSpPr/>
              <p:nvPr/>
            </p:nvSpPr>
            <p:spPr>
              <a:xfrm>
                <a:off x="2183617" y="1008844"/>
                <a:ext cx="66605" cy="47575"/>
              </a:xfrm>
              <a:custGeom>
                <a:avLst/>
                <a:gdLst>
                  <a:gd name="connsiteX0" fmla="*/ 0 w 66605"/>
                  <a:gd name="connsiteY0" fmla="*/ 53665 h 47575"/>
                  <a:gd name="connsiteX1" fmla="*/ 73742 w 66605"/>
                  <a:gd name="connsiteY1" fmla="*/ 0 h 4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05" h="47575">
                    <a:moveTo>
                      <a:pt x="0" y="53665"/>
                    </a:moveTo>
                    <a:lnTo>
                      <a:pt x="73742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7E390607-EF01-0847-B393-D361653DD196}"/>
                  </a:ext>
                </a:extLst>
              </p:cNvPr>
              <p:cNvSpPr/>
              <p:nvPr/>
            </p:nvSpPr>
            <p:spPr>
              <a:xfrm>
                <a:off x="2268872" y="1201619"/>
                <a:ext cx="85635" cy="19030"/>
              </a:xfrm>
              <a:custGeom>
                <a:avLst/>
                <a:gdLst>
                  <a:gd name="connsiteX0" fmla="*/ 0 w 85635"/>
                  <a:gd name="connsiteY0" fmla="*/ 28165 h 19030"/>
                  <a:gd name="connsiteX1" fmla="*/ 86682 w 85635"/>
                  <a:gd name="connsiteY1" fmla="*/ 0 h 1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35" h="19030">
                    <a:moveTo>
                      <a:pt x="0" y="28165"/>
                    </a:moveTo>
                    <a:lnTo>
                      <a:pt x="86682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43D31485-6823-0542-8854-590714883661}"/>
                  </a:ext>
                </a:extLst>
              </p:cNvPr>
              <p:cNvSpPr/>
              <p:nvPr/>
            </p:nvSpPr>
            <p:spPr>
              <a:xfrm>
                <a:off x="2298274" y="1415232"/>
                <a:ext cx="85635" cy="9515"/>
              </a:xfrm>
              <a:custGeom>
                <a:avLst/>
                <a:gdLst>
                  <a:gd name="connsiteX0" fmla="*/ 0 w 85635"/>
                  <a:gd name="connsiteY0" fmla="*/ 0 h 0"/>
                  <a:gd name="connsiteX1" fmla="*/ 91154 w 856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35">
                    <a:moveTo>
                      <a:pt x="0" y="0"/>
                    </a:moveTo>
                    <a:lnTo>
                      <a:pt x="91154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9D9B17D1-4136-214A-B112-E6516C812538}"/>
                  </a:ext>
                </a:extLst>
              </p:cNvPr>
              <p:cNvSpPr/>
              <p:nvPr/>
            </p:nvSpPr>
            <p:spPr>
              <a:xfrm>
                <a:off x="2268872" y="1600680"/>
                <a:ext cx="85635" cy="19030"/>
              </a:xfrm>
              <a:custGeom>
                <a:avLst/>
                <a:gdLst>
                  <a:gd name="connsiteX0" fmla="*/ 0 w 85635"/>
                  <a:gd name="connsiteY0" fmla="*/ 0 h 19030"/>
                  <a:gd name="connsiteX1" fmla="*/ 86777 w 85635"/>
                  <a:gd name="connsiteY1" fmla="*/ 28165 h 1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35" h="19030">
                    <a:moveTo>
                      <a:pt x="0" y="0"/>
                    </a:moveTo>
                    <a:lnTo>
                      <a:pt x="86777" y="28165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3115B148-20CA-B44D-9CD3-151681455A11}"/>
                  </a:ext>
                </a:extLst>
              </p:cNvPr>
              <p:cNvSpPr/>
              <p:nvPr/>
            </p:nvSpPr>
            <p:spPr>
              <a:xfrm>
                <a:off x="2183617" y="1768050"/>
                <a:ext cx="66605" cy="47575"/>
              </a:xfrm>
              <a:custGeom>
                <a:avLst/>
                <a:gdLst>
                  <a:gd name="connsiteX0" fmla="*/ 0 w 66605"/>
                  <a:gd name="connsiteY0" fmla="*/ 0 h 47575"/>
                  <a:gd name="connsiteX1" fmla="*/ 73837 w 66605"/>
                  <a:gd name="connsiteY1" fmla="*/ 53570 h 4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05" h="47575">
                    <a:moveTo>
                      <a:pt x="0" y="0"/>
                    </a:moveTo>
                    <a:lnTo>
                      <a:pt x="73837" y="5357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1082EC49-95E2-B743-9F04-54F10FE80097}"/>
                  </a:ext>
                </a:extLst>
              </p:cNvPr>
              <p:cNvSpPr/>
              <p:nvPr/>
            </p:nvSpPr>
            <p:spPr>
              <a:xfrm>
                <a:off x="1484357" y="757742"/>
                <a:ext cx="19030" cy="85635"/>
              </a:xfrm>
              <a:custGeom>
                <a:avLst/>
                <a:gdLst>
                  <a:gd name="connsiteX0" fmla="*/ 28260 w 19030"/>
                  <a:gd name="connsiteY0" fmla="*/ 86777 h 85635"/>
                  <a:gd name="connsiteX1" fmla="*/ 0 w 19030"/>
                  <a:gd name="connsiteY1" fmla="*/ 0 h 8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30" h="85635">
                    <a:moveTo>
                      <a:pt x="28260" y="86777"/>
                    </a:moveTo>
                    <a:lnTo>
                      <a:pt x="0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4FBC0801-3782-404C-B00D-23E42F294C3A}"/>
                  </a:ext>
                </a:extLst>
              </p:cNvPr>
              <p:cNvSpPr/>
              <p:nvPr/>
            </p:nvSpPr>
            <p:spPr>
              <a:xfrm>
                <a:off x="1291677" y="855937"/>
                <a:ext cx="47575" cy="66605"/>
              </a:xfrm>
              <a:custGeom>
                <a:avLst/>
                <a:gdLst>
                  <a:gd name="connsiteX0" fmla="*/ 53570 w 47575"/>
                  <a:gd name="connsiteY0" fmla="*/ 73742 h 66605"/>
                  <a:gd name="connsiteX1" fmla="*/ 0 w 47575"/>
                  <a:gd name="connsiteY1" fmla="*/ 0 h 6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75" h="66605">
                    <a:moveTo>
                      <a:pt x="53570" y="73742"/>
                    </a:moveTo>
                    <a:lnTo>
                      <a:pt x="0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4AB9301B-0135-6046-A70F-9686BAA59318}"/>
                  </a:ext>
                </a:extLst>
              </p:cNvPr>
              <p:cNvSpPr/>
              <p:nvPr/>
            </p:nvSpPr>
            <p:spPr>
              <a:xfrm>
                <a:off x="1138675" y="1008844"/>
                <a:ext cx="66605" cy="47575"/>
              </a:xfrm>
              <a:custGeom>
                <a:avLst/>
                <a:gdLst>
                  <a:gd name="connsiteX0" fmla="*/ 73837 w 66605"/>
                  <a:gd name="connsiteY0" fmla="*/ 53665 h 47575"/>
                  <a:gd name="connsiteX1" fmla="*/ 0 w 66605"/>
                  <a:gd name="connsiteY1" fmla="*/ 0 h 4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05" h="47575">
                    <a:moveTo>
                      <a:pt x="73837" y="53665"/>
                    </a:moveTo>
                    <a:lnTo>
                      <a:pt x="0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21B30067-8F82-F34F-9D24-651874022ADE}"/>
                  </a:ext>
                </a:extLst>
              </p:cNvPr>
              <p:cNvSpPr/>
              <p:nvPr/>
            </p:nvSpPr>
            <p:spPr>
              <a:xfrm>
                <a:off x="1040480" y="1201619"/>
                <a:ext cx="85635" cy="19030"/>
              </a:xfrm>
              <a:custGeom>
                <a:avLst/>
                <a:gdLst>
                  <a:gd name="connsiteX0" fmla="*/ 86777 w 85635"/>
                  <a:gd name="connsiteY0" fmla="*/ 28165 h 19030"/>
                  <a:gd name="connsiteX1" fmla="*/ 0 w 85635"/>
                  <a:gd name="connsiteY1" fmla="*/ 0 h 1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35" h="19030">
                    <a:moveTo>
                      <a:pt x="86777" y="28165"/>
                    </a:moveTo>
                    <a:lnTo>
                      <a:pt x="0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3116FE4B-AB23-764C-A3A2-1AF42ECF72F2}"/>
                  </a:ext>
                </a:extLst>
              </p:cNvPr>
              <p:cNvSpPr/>
              <p:nvPr/>
            </p:nvSpPr>
            <p:spPr>
              <a:xfrm>
                <a:off x="1006701" y="1415327"/>
                <a:ext cx="85635" cy="9515"/>
              </a:xfrm>
              <a:custGeom>
                <a:avLst/>
                <a:gdLst>
                  <a:gd name="connsiteX0" fmla="*/ 91154 w 85635"/>
                  <a:gd name="connsiteY0" fmla="*/ 0 h 0"/>
                  <a:gd name="connsiteX1" fmla="*/ 0 w 856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35">
                    <a:moveTo>
                      <a:pt x="91154" y="0"/>
                    </a:moveTo>
                    <a:lnTo>
                      <a:pt x="0" y="0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001E0392-44EE-6446-B233-260014614528}"/>
                  </a:ext>
                </a:extLst>
              </p:cNvPr>
              <p:cNvSpPr/>
              <p:nvPr/>
            </p:nvSpPr>
            <p:spPr>
              <a:xfrm>
                <a:off x="1040480" y="1600775"/>
                <a:ext cx="85635" cy="19030"/>
              </a:xfrm>
              <a:custGeom>
                <a:avLst/>
                <a:gdLst>
                  <a:gd name="connsiteX0" fmla="*/ 86777 w 85635"/>
                  <a:gd name="connsiteY0" fmla="*/ 0 h 19030"/>
                  <a:gd name="connsiteX1" fmla="*/ 0 w 85635"/>
                  <a:gd name="connsiteY1" fmla="*/ 28165 h 1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35" h="19030">
                    <a:moveTo>
                      <a:pt x="86777" y="0"/>
                    </a:moveTo>
                    <a:lnTo>
                      <a:pt x="0" y="28165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B41E5664-30CB-3045-9095-98D3C5BA614F}"/>
                  </a:ext>
                </a:extLst>
              </p:cNvPr>
              <p:cNvSpPr/>
              <p:nvPr/>
            </p:nvSpPr>
            <p:spPr>
              <a:xfrm>
                <a:off x="1138770" y="1768050"/>
                <a:ext cx="66605" cy="47575"/>
              </a:xfrm>
              <a:custGeom>
                <a:avLst/>
                <a:gdLst>
                  <a:gd name="connsiteX0" fmla="*/ 73742 w 66605"/>
                  <a:gd name="connsiteY0" fmla="*/ 0 h 47575"/>
                  <a:gd name="connsiteX1" fmla="*/ 0 w 66605"/>
                  <a:gd name="connsiteY1" fmla="*/ 53665 h 47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05" h="47575">
                    <a:moveTo>
                      <a:pt x="73742" y="0"/>
                    </a:moveTo>
                    <a:lnTo>
                      <a:pt x="0" y="53665"/>
                    </a:lnTo>
                  </a:path>
                </a:pathLst>
              </a:custGeom>
              <a:ln w="4747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47493" y="3305501"/>
            <a:ext cx="653032" cy="644691"/>
            <a:chOff x="1048536" y="2291209"/>
            <a:chExt cx="653032" cy="644691"/>
          </a:xfrm>
          <a:solidFill>
            <a:srgbClr val="595959"/>
          </a:solidFill>
        </p:grpSpPr>
        <p:sp>
          <p:nvSpPr>
            <p:cNvPr id="145" name="Freeform 17"/>
            <p:cNvSpPr>
              <a:spLocks/>
            </p:cNvSpPr>
            <p:nvPr/>
          </p:nvSpPr>
          <p:spPr bwMode="auto">
            <a:xfrm>
              <a:off x="1048536" y="2291209"/>
              <a:ext cx="653032" cy="644691"/>
            </a:xfrm>
            <a:custGeom>
              <a:avLst/>
              <a:gdLst>
                <a:gd name="T0" fmla="*/ 603 w 606"/>
                <a:gd name="T1" fmla="*/ 229 h 527"/>
                <a:gd name="T2" fmla="*/ 583 w 606"/>
                <a:gd name="T3" fmla="*/ 153 h 527"/>
                <a:gd name="T4" fmla="*/ 540 w 606"/>
                <a:gd name="T5" fmla="*/ 89 h 527"/>
                <a:gd name="T6" fmla="*/ 502 w 606"/>
                <a:gd name="T7" fmla="*/ 53 h 527"/>
                <a:gd name="T8" fmla="*/ 433 w 606"/>
                <a:gd name="T9" fmla="*/ 15 h 527"/>
                <a:gd name="T10" fmla="*/ 359 w 606"/>
                <a:gd name="T11" fmla="*/ 0 h 527"/>
                <a:gd name="T12" fmla="*/ 306 w 606"/>
                <a:gd name="T13" fmla="*/ 3 h 527"/>
                <a:gd name="T14" fmla="*/ 227 w 606"/>
                <a:gd name="T15" fmla="*/ 25 h 527"/>
                <a:gd name="T16" fmla="*/ 158 w 606"/>
                <a:gd name="T17" fmla="*/ 74 h 527"/>
                <a:gd name="T18" fmla="*/ 115 w 606"/>
                <a:gd name="T19" fmla="*/ 127 h 527"/>
                <a:gd name="T20" fmla="*/ 76 w 606"/>
                <a:gd name="T21" fmla="*/ 234 h 527"/>
                <a:gd name="T22" fmla="*/ 31 w 606"/>
                <a:gd name="T23" fmla="*/ 171 h 527"/>
                <a:gd name="T24" fmla="*/ 10 w 606"/>
                <a:gd name="T25" fmla="*/ 171 h 527"/>
                <a:gd name="T26" fmla="*/ 0 w 606"/>
                <a:gd name="T27" fmla="*/ 183 h 527"/>
                <a:gd name="T28" fmla="*/ 81 w 606"/>
                <a:gd name="T29" fmla="*/ 313 h 527"/>
                <a:gd name="T30" fmla="*/ 81 w 606"/>
                <a:gd name="T31" fmla="*/ 316 h 527"/>
                <a:gd name="T32" fmla="*/ 84 w 606"/>
                <a:gd name="T33" fmla="*/ 318 h 527"/>
                <a:gd name="T34" fmla="*/ 87 w 606"/>
                <a:gd name="T35" fmla="*/ 318 h 527"/>
                <a:gd name="T36" fmla="*/ 89 w 606"/>
                <a:gd name="T37" fmla="*/ 321 h 527"/>
                <a:gd name="T38" fmla="*/ 92 w 606"/>
                <a:gd name="T39" fmla="*/ 321 h 527"/>
                <a:gd name="T40" fmla="*/ 97 w 606"/>
                <a:gd name="T41" fmla="*/ 323 h 527"/>
                <a:gd name="T42" fmla="*/ 97 w 606"/>
                <a:gd name="T43" fmla="*/ 323 h 527"/>
                <a:gd name="T44" fmla="*/ 99 w 606"/>
                <a:gd name="T45" fmla="*/ 323 h 527"/>
                <a:gd name="T46" fmla="*/ 102 w 606"/>
                <a:gd name="T47" fmla="*/ 323 h 527"/>
                <a:gd name="T48" fmla="*/ 104 w 606"/>
                <a:gd name="T49" fmla="*/ 321 h 527"/>
                <a:gd name="T50" fmla="*/ 107 w 606"/>
                <a:gd name="T51" fmla="*/ 321 h 527"/>
                <a:gd name="T52" fmla="*/ 109 w 606"/>
                <a:gd name="T53" fmla="*/ 318 h 527"/>
                <a:gd name="T54" fmla="*/ 204 w 606"/>
                <a:gd name="T55" fmla="*/ 214 h 527"/>
                <a:gd name="T56" fmla="*/ 209 w 606"/>
                <a:gd name="T57" fmla="*/ 199 h 527"/>
                <a:gd name="T58" fmla="*/ 201 w 606"/>
                <a:gd name="T59" fmla="*/ 183 h 527"/>
                <a:gd name="T60" fmla="*/ 178 w 606"/>
                <a:gd name="T61" fmla="*/ 181 h 527"/>
                <a:gd name="T62" fmla="*/ 117 w 606"/>
                <a:gd name="T63" fmla="*/ 249 h 527"/>
                <a:gd name="T64" fmla="*/ 150 w 606"/>
                <a:gd name="T65" fmla="*/ 150 h 527"/>
                <a:gd name="T66" fmla="*/ 186 w 606"/>
                <a:gd name="T67" fmla="*/ 104 h 527"/>
                <a:gd name="T68" fmla="*/ 244 w 606"/>
                <a:gd name="T69" fmla="*/ 64 h 527"/>
                <a:gd name="T70" fmla="*/ 311 w 606"/>
                <a:gd name="T71" fmla="*/ 43 h 527"/>
                <a:gd name="T72" fmla="*/ 356 w 606"/>
                <a:gd name="T73" fmla="*/ 41 h 527"/>
                <a:gd name="T74" fmla="*/ 420 w 606"/>
                <a:gd name="T75" fmla="*/ 53 h 527"/>
                <a:gd name="T76" fmla="*/ 476 w 606"/>
                <a:gd name="T77" fmla="*/ 87 h 527"/>
                <a:gd name="T78" fmla="*/ 509 w 606"/>
                <a:gd name="T79" fmla="*/ 117 h 527"/>
                <a:gd name="T80" fmla="*/ 545 w 606"/>
                <a:gd name="T81" fmla="*/ 171 h 527"/>
                <a:gd name="T82" fmla="*/ 563 w 606"/>
                <a:gd name="T83" fmla="*/ 234 h 527"/>
                <a:gd name="T84" fmla="*/ 565 w 606"/>
                <a:gd name="T85" fmla="*/ 278 h 527"/>
                <a:gd name="T86" fmla="*/ 550 w 606"/>
                <a:gd name="T87" fmla="*/ 341 h 527"/>
                <a:gd name="T88" fmla="*/ 519 w 606"/>
                <a:gd name="T89" fmla="*/ 400 h 527"/>
                <a:gd name="T90" fmla="*/ 489 w 606"/>
                <a:gd name="T91" fmla="*/ 433 h 527"/>
                <a:gd name="T92" fmla="*/ 435 w 606"/>
                <a:gd name="T93" fmla="*/ 468 h 527"/>
                <a:gd name="T94" fmla="*/ 372 w 606"/>
                <a:gd name="T95" fmla="*/ 486 h 527"/>
                <a:gd name="T96" fmla="*/ 341 w 606"/>
                <a:gd name="T97" fmla="*/ 489 h 527"/>
                <a:gd name="T98" fmla="*/ 331 w 606"/>
                <a:gd name="T99" fmla="*/ 509 h 527"/>
                <a:gd name="T100" fmla="*/ 336 w 606"/>
                <a:gd name="T101" fmla="*/ 522 h 527"/>
                <a:gd name="T102" fmla="*/ 351 w 606"/>
                <a:gd name="T103" fmla="*/ 527 h 527"/>
                <a:gd name="T104" fmla="*/ 377 w 606"/>
                <a:gd name="T105" fmla="*/ 527 h 527"/>
                <a:gd name="T106" fmla="*/ 451 w 606"/>
                <a:gd name="T107" fmla="*/ 504 h 527"/>
                <a:gd name="T108" fmla="*/ 517 w 606"/>
                <a:gd name="T109" fmla="*/ 463 h 527"/>
                <a:gd name="T110" fmla="*/ 553 w 606"/>
                <a:gd name="T111" fmla="*/ 423 h 527"/>
                <a:gd name="T112" fmla="*/ 588 w 606"/>
                <a:gd name="T113" fmla="*/ 356 h 527"/>
                <a:gd name="T114" fmla="*/ 606 w 606"/>
                <a:gd name="T115" fmla="*/ 28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6" h="527">
                  <a:moveTo>
                    <a:pt x="606" y="255"/>
                  </a:moveTo>
                  <a:lnTo>
                    <a:pt x="606" y="255"/>
                  </a:lnTo>
                  <a:lnTo>
                    <a:pt x="603" y="229"/>
                  </a:lnTo>
                  <a:lnTo>
                    <a:pt x="598" y="204"/>
                  </a:lnTo>
                  <a:lnTo>
                    <a:pt x="591" y="178"/>
                  </a:lnTo>
                  <a:lnTo>
                    <a:pt x="583" y="153"/>
                  </a:lnTo>
                  <a:lnTo>
                    <a:pt x="570" y="130"/>
                  </a:lnTo>
                  <a:lnTo>
                    <a:pt x="555" y="109"/>
                  </a:lnTo>
                  <a:lnTo>
                    <a:pt x="540" y="89"/>
                  </a:lnTo>
                  <a:lnTo>
                    <a:pt x="522" y="71"/>
                  </a:lnTo>
                  <a:lnTo>
                    <a:pt x="522" y="71"/>
                  </a:lnTo>
                  <a:lnTo>
                    <a:pt x="502" y="53"/>
                  </a:lnTo>
                  <a:lnTo>
                    <a:pt x="479" y="38"/>
                  </a:lnTo>
                  <a:lnTo>
                    <a:pt x="458" y="25"/>
                  </a:lnTo>
                  <a:lnTo>
                    <a:pt x="433" y="15"/>
                  </a:lnTo>
                  <a:lnTo>
                    <a:pt x="410" y="8"/>
                  </a:lnTo>
                  <a:lnTo>
                    <a:pt x="384" y="3"/>
                  </a:lnTo>
                  <a:lnTo>
                    <a:pt x="359" y="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06" y="3"/>
                  </a:lnTo>
                  <a:lnTo>
                    <a:pt x="278" y="8"/>
                  </a:lnTo>
                  <a:lnTo>
                    <a:pt x="252" y="15"/>
                  </a:lnTo>
                  <a:lnTo>
                    <a:pt x="227" y="25"/>
                  </a:lnTo>
                  <a:lnTo>
                    <a:pt x="201" y="41"/>
                  </a:lnTo>
                  <a:lnTo>
                    <a:pt x="181" y="56"/>
                  </a:lnTo>
                  <a:lnTo>
                    <a:pt x="158" y="74"/>
                  </a:lnTo>
                  <a:lnTo>
                    <a:pt x="140" y="94"/>
                  </a:lnTo>
                  <a:lnTo>
                    <a:pt x="140" y="94"/>
                  </a:lnTo>
                  <a:lnTo>
                    <a:pt x="115" y="127"/>
                  </a:lnTo>
                  <a:lnTo>
                    <a:pt x="97" y="160"/>
                  </a:lnTo>
                  <a:lnTo>
                    <a:pt x="84" y="196"/>
                  </a:lnTo>
                  <a:lnTo>
                    <a:pt x="76" y="234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1" y="171"/>
                  </a:lnTo>
                  <a:lnTo>
                    <a:pt x="25" y="168"/>
                  </a:lnTo>
                  <a:lnTo>
                    <a:pt x="18" y="168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3" y="176"/>
                  </a:lnTo>
                  <a:lnTo>
                    <a:pt x="0" y="183"/>
                  </a:lnTo>
                  <a:lnTo>
                    <a:pt x="0" y="191"/>
                  </a:lnTo>
                  <a:lnTo>
                    <a:pt x="3" y="199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84" y="318"/>
                  </a:lnTo>
                  <a:lnTo>
                    <a:pt x="84" y="318"/>
                  </a:lnTo>
                  <a:lnTo>
                    <a:pt x="87" y="318"/>
                  </a:lnTo>
                  <a:lnTo>
                    <a:pt x="87" y="318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92" y="321"/>
                  </a:lnTo>
                  <a:lnTo>
                    <a:pt x="92" y="321"/>
                  </a:lnTo>
                  <a:lnTo>
                    <a:pt x="97" y="323"/>
                  </a:lnTo>
                  <a:lnTo>
                    <a:pt x="97" y="323"/>
                  </a:lnTo>
                  <a:lnTo>
                    <a:pt x="97" y="323"/>
                  </a:lnTo>
                  <a:lnTo>
                    <a:pt x="97" y="323"/>
                  </a:lnTo>
                  <a:lnTo>
                    <a:pt x="97" y="323"/>
                  </a:lnTo>
                  <a:lnTo>
                    <a:pt x="97" y="323"/>
                  </a:lnTo>
                  <a:lnTo>
                    <a:pt x="99" y="323"/>
                  </a:lnTo>
                  <a:lnTo>
                    <a:pt x="99" y="323"/>
                  </a:lnTo>
                  <a:lnTo>
                    <a:pt x="99" y="323"/>
                  </a:lnTo>
                  <a:lnTo>
                    <a:pt x="99" y="323"/>
                  </a:lnTo>
                  <a:lnTo>
                    <a:pt x="102" y="323"/>
                  </a:lnTo>
                  <a:lnTo>
                    <a:pt x="102" y="323"/>
                  </a:lnTo>
                  <a:lnTo>
                    <a:pt x="102" y="323"/>
                  </a:lnTo>
                  <a:lnTo>
                    <a:pt x="102" y="323"/>
                  </a:lnTo>
                  <a:lnTo>
                    <a:pt x="104" y="321"/>
                  </a:lnTo>
                  <a:lnTo>
                    <a:pt x="104" y="321"/>
                  </a:lnTo>
                  <a:lnTo>
                    <a:pt x="107" y="321"/>
                  </a:lnTo>
                  <a:lnTo>
                    <a:pt x="107" y="321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15" y="316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06"/>
                  </a:lnTo>
                  <a:lnTo>
                    <a:pt x="209" y="199"/>
                  </a:lnTo>
                  <a:lnTo>
                    <a:pt x="206" y="191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194" y="181"/>
                  </a:lnTo>
                  <a:lnTo>
                    <a:pt x="186" y="178"/>
                  </a:lnTo>
                  <a:lnTo>
                    <a:pt x="178" y="181"/>
                  </a:lnTo>
                  <a:lnTo>
                    <a:pt x="173" y="186"/>
                  </a:lnTo>
                  <a:lnTo>
                    <a:pt x="117" y="249"/>
                  </a:lnTo>
                  <a:lnTo>
                    <a:pt x="117" y="249"/>
                  </a:lnTo>
                  <a:lnTo>
                    <a:pt x="122" y="214"/>
                  </a:lnTo>
                  <a:lnTo>
                    <a:pt x="132" y="181"/>
                  </a:lnTo>
                  <a:lnTo>
                    <a:pt x="150" y="15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86" y="104"/>
                  </a:lnTo>
                  <a:lnTo>
                    <a:pt x="204" y="89"/>
                  </a:lnTo>
                  <a:lnTo>
                    <a:pt x="224" y="74"/>
                  </a:lnTo>
                  <a:lnTo>
                    <a:pt x="244" y="64"/>
                  </a:lnTo>
                  <a:lnTo>
                    <a:pt x="265" y="53"/>
                  </a:lnTo>
                  <a:lnTo>
                    <a:pt x="288" y="48"/>
                  </a:lnTo>
                  <a:lnTo>
                    <a:pt x="311" y="43"/>
                  </a:lnTo>
                  <a:lnTo>
                    <a:pt x="334" y="41"/>
                  </a:lnTo>
                  <a:lnTo>
                    <a:pt x="334" y="41"/>
                  </a:lnTo>
                  <a:lnTo>
                    <a:pt x="356" y="41"/>
                  </a:lnTo>
                  <a:lnTo>
                    <a:pt x="377" y="43"/>
                  </a:lnTo>
                  <a:lnTo>
                    <a:pt x="400" y="48"/>
                  </a:lnTo>
                  <a:lnTo>
                    <a:pt x="420" y="53"/>
                  </a:lnTo>
                  <a:lnTo>
                    <a:pt x="440" y="64"/>
                  </a:lnTo>
                  <a:lnTo>
                    <a:pt x="458" y="74"/>
                  </a:lnTo>
                  <a:lnTo>
                    <a:pt x="476" y="87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509" y="117"/>
                  </a:lnTo>
                  <a:lnTo>
                    <a:pt x="522" y="132"/>
                  </a:lnTo>
                  <a:lnTo>
                    <a:pt x="535" y="153"/>
                  </a:lnTo>
                  <a:lnTo>
                    <a:pt x="545" y="171"/>
                  </a:lnTo>
                  <a:lnTo>
                    <a:pt x="553" y="191"/>
                  </a:lnTo>
                  <a:lnTo>
                    <a:pt x="560" y="211"/>
                  </a:lnTo>
                  <a:lnTo>
                    <a:pt x="563" y="234"/>
                  </a:lnTo>
                  <a:lnTo>
                    <a:pt x="565" y="255"/>
                  </a:lnTo>
                  <a:lnTo>
                    <a:pt x="565" y="255"/>
                  </a:lnTo>
                  <a:lnTo>
                    <a:pt x="565" y="278"/>
                  </a:lnTo>
                  <a:lnTo>
                    <a:pt x="563" y="300"/>
                  </a:lnTo>
                  <a:lnTo>
                    <a:pt x="558" y="321"/>
                  </a:lnTo>
                  <a:lnTo>
                    <a:pt x="550" y="341"/>
                  </a:lnTo>
                  <a:lnTo>
                    <a:pt x="542" y="362"/>
                  </a:lnTo>
                  <a:lnTo>
                    <a:pt x="532" y="382"/>
                  </a:lnTo>
                  <a:lnTo>
                    <a:pt x="519" y="400"/>
                  </a:lnTo>
                  <a:lnTo>
                    <a:pt x="504" y="415"/>
                  </a:lnTo>
                  <a:lnTo>
                    <a:pt x="504" y="415"/>
                  </a:lnTo>
                  <a:lnTo>
                    <a:pt x="489" y="433"/>
                  </a:lnTo>
                  <a:lnTo>
                    <a:pt x="471" y="446"/>
                  </a:lnTo>
                  <a:lnTo>
                    <a:pt x="453" y="458"/>
                  </a:lnTo>
                  <a:lnTo>
                    <a:pt x="435" y="468"/>
                  </a:lnTo>
                  <a:lnTo>
                    <a:pt x="415" y="476"/>
                  </a:lnTo>
                  <a:lnTo>
                    <a:pt x="395" y="481"/>
                  </a:lnTo>
                  <a:lnTo>
                    <a:pt x="372" y="486"/>
                  </a:lnTo>
                  <a:lnTo>
                    <a:pt x="349" y="486"/>
                  </a:lnTo>
                  <a:lnTo>
                    <a:pt x="349" y="486"/>
                  </a:lnTo>
                  <a:lnTo>
                    <a:pt x="341" y="489"/>
                  </a:lnTo>
                  <a:lnTo>
                    <a:pt x="336" y="494"/>
                  </a:lnTo>
                  <a:lnTo>
                    <a:pt x="331" y="502"/>
                  </a:lnTo>
                  <a:lnTo>
                    <a:pt x="331" y="509"/>
                  </a:lnTo>
                  <a:lnTo>
                    <a:pt x="331" y="509"/>
                  </a:lnTo>
                  <a:lnTo>
                    <a:pt x="331" y="517"/>
                  </a:lnTo>
                  <a:lnTo>
                    <a:pt x="336" y="522"/>
                  </a:lnTo>
                  <a:lnTo>
                    <a:pt x="344" y="527"/>
                  </a:lnTo>
                  <a:lnTo>
                    <a:pt x="351" y="527"/>
                  </a:lnTo>
                  <a:lnTo>
                    <a:pt x="351" y="527"/>
                  </a:lnTo>
                  <a:lnTo>
                    <a:pt x="351" y="527"/>
                  </a:lnTo>
                  <a:lnTo>
                    <a:pt x="351" y="527"/>
                  </a:lnTo>
                  <a:lnTo>
                    <a:pt x="377" y="527"/>
                  </a:lnTo>
                  <a:lnTo>
                    <a:pt x="402" y="522"/>
                  </a:lnTo>
                  <a:lnTo>
                    <a:pt x="428" y="514"/>
                  </a:lnTo>
                  <a:lnTo>
                    <a:pt x="451" y="504"/>
                  </a:lnTo>
                  <a:lnTo>
                    <a:pt x="474" y="491"/>
                  </a:lnTo>
                  <a:lnTo>
                    <a:pt x="497" y="479"/>
                  </a:lnTo>
                  <a:lnTo>
                    <a:pt x="517" y="463"/>
                  </a:lnTo>
                  <a:lnTo>
                    <a:pt x="535" y="443"/>
                  </a:lnTo>
                  <a:lnTo>
                    <a:pt x="535" y="443"/>
                  </a:lnTo>
                  <a:lnTo>
                    <a:pt x="553" y="423"/>
                  </a:lnTo>
                  <a:lnTo>
                    <a:pt x="568" y="402"/>
                  </a:lnTo>
                  <a:lnTo>
                    <a:pt x="578" y="379"/>
                  </a:lnTo>
                  <a:lnTo>
                    <a:pt x="588" y="356"/>
                  </a:lnTo>
                  <a:lnTo>
                    <a:pt x="598" y="331"/>
                  </a:lnTo>
                  <a:lnTo>
                    <a:pt x="603" y="306"/>
                  </a:lnTo>
                  <a:lnTo>
                    <a:pt x="606" y="280"/>
                  </a:lnTo>
                  <a:lnTo>
                    <a:pt x="606" y="255"/>
                  </a:lnTo>
                  <a:lnTo>
                    <a:pt x="606" y="25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6" name="Freeform 3436"/>
            <p:cNvSpPr>
              <a:spLocks/>
            </p:cNvSpPr>
            <p:nvPr/>
          </p:nvSpPr>
          <p:spPr bwMode="auto">
            <a:xfrm>
              <a:off x="1246986" y="2509261"/>
              <a:ext cx="274320" cy="274320"/>
            </a:xfrm>
            <a:custGeom>
              <a:avLst/>
              <a:gdLst>
                <a:gd name="T0" fmla="*/ 679 w 721"/>
                <a:gd name="T1" fmla="*/ 565 h 721"/>
                <a:gd name="T2" fmla="*/ 655 w 721"/>
                <a:gd name="T3" fmla="*/ 545 h 721"/>
                <a:gd name="T4" fmla="*/ 623 w 721"/>
                <a:gd name="T5" fmla="*/ 526 h 721"/>
                <a:gd name="T6" fmla="*/ 534 w 721"/>
                <a:gd name="T7" fmla="*/ 490 h 721"/>
                <a:gd name="T8" fmla="*/ 479 w 721"/>
                <a:gd name="T9" fmla="*/ 469 h 721"/>
                <a:gd name="T10" fmla="*/ 456 w 721"/>
                <a:gd name="T11" fmla="*/ 383 h 721"/>
                <a:gd name="T12" fmla="*/ 483 w 721"/>
                <a:gd name="T13" fmla="*/ 339 h 721"/>
                <a:gd name="T14" fmla="*/ 493 w 721"/>
                <a:gd name="T15" fmla="*/ 290 h 721"/>
                <a:gd name="T16" fmla="*/ 506 w 721"/>
                <a:gd name="T17" fmla="*/ 271 h 721"/>
                <a:gd name="T18" fmla="*/ 511 w 721"/>
                <a:gd name="T19" fmla="*/ 246 h 721"/>
                <a:gd name="T20" fmla="*/ 507 w 721"/>
                <a:gd name="T21" fmla="*/ 222 h 721"/>
                <a:gd name="T22" fmla="*/ 496 w 721"/>
                <a:gd name="T23" fmla="*/ 202 h 721"/>
                <a:gd name="T24" fmla="*/ 509 w 721"/>
                <a:gd name="T25" fmla="*/ 167 h 721"/>
                <a:gd name="T26" fmla="*/ 525 w 721"/>
                <a:gd name="T27" fmla="*/ 102 h 721"/>
                <a:gd name="T28" fmla="*/ 522 w 721"/>
                <a:gd name="T29" fmla="*/ 59 h 721"/>
                <a:gd name="T30" fmla="*/ 506 w 721"/>
                <a:gd name="T31" fmla="*/ 38 h 721"/>
                <a:gd name="T32" fmla="*/ 483 w 721"/>
                <a:gd name="T33" fmla="*/ 21 h 721"/>
                <a:gd name="T34" fmla="*/ 452 w 721"/>
                <a:gd name="T35" fmla="*/ 9 h 721"/>
                <a:gd name="T36" fmla="*/ 406 w 721"/>
                <a:gd name="T37" fmla="*/ 2 h 721"/>
                <a:gd name="T38" fmla="*/ 346 w 721"/>
                <a:gd name="T39" fmla="*/ 3 h 721"/>
                <a:gd name="T40" fmla="*/ 294 w 721"/>
                <a:gd name="T41" fmla="*/ 16 h 721"/>
                <a:gd name="T42" fmla="*/ 269 w 721"/>
                <a:gd name="T43" fmla="*/ 32 h 721"/>
                <a:gd name="T44" fmla="*/ 248 w 721"/>
                <a:gd name="T45" fmla="*/ 46 h 721"/>
                <a:gd name="T46" fmla="*/ 227 w 721"/>
                <a:gd name="T47" fmla="*/ 57 h 721"/>
                <a:gd name="T48" fmla="*/ 216 w 721"/>
                <a:gd name="T49" fmla="*/ 72 h 721"/>
                <a:gd name="T50" fmla="*/ 208 w 721"/>
                <a:gd name="T51" fmla="*/ 95 h 721"/>
                <a:gd name="T52" fmla="*/ 211 w 721"/>
                <a:gd name="T53" fmla="*/ 148 h 721"/>
                <a:gd name="T54" fmla="*/ 224 w 721"/>
                <a:gd name="T55" fmla="*/ 195 h 721"/>
                <a:gd name="T56" fmla="*/ 220 w 721"/>
                <a:gd name="T57" fmla="*/ 207 h 721"/>
                <a:gd name="T58" fmla="*/ 211 w 721"/>
                <a:gd name="T59" fmla="*/ 229 h 721"/>
                <a:gd name="T60" fmla="*/ 211 w 721"/>
                <a:gd name="T61" fmla="*/ 255 h 721"/>
                <a:gd name="T62" fmla="*/ 218 w 721"/>
                <a:gd name="T63" fmla="*/ 280 h 721"/>
                <a:gd name="T64" fmla="*/ 229 w 721"/>
                <a:gd name="T65" fmla="*/ 308 h 721"/>
                <a:gd name="T66" fmla="*/ 243 w 721"/>
                <a:gd name="T67" fmla="*/ 348 h 721"/>
                <a:gd name="T68" fmla="*/ 260 w 721"/>
                <a:gd name="T69" fmla="*/ 373 h 721"/>
                <a:gd name="T70" fmla="*/ 253 w 721"/>
                <a:gd name="T71" fmla="*/ 464 h 721"/>
                <a:gd name="T72" fmla="*/ 221 w 721"/>
                <a:gd name="T73" fmla="*/ 477 h 721"/>
                <a:gd name="T74" fmla="*/ 123 w 721"/>
                <a:gd name="T75" fmla="*/ 514 h 721"/>
                <a:gd name="T76" fmla="*/ 75 w 721"/>
                <a:gd name="T77" fmla="*/ 538 h 721"/>
                <a:gd name="T78" fmla="*/ 49 w 721"/>
                <a:gd name="T79" fmla="*/ 558 h 721"/>
                <a:gd name="T80" fmla="*/ 31 w 721"/>
                <a:gd name="T81" fmla="*/ 581 h 721"/>
                <a:gd name="T82" fmla="*/ 8 w 721"/>
                <a:gd name="T83" fmla="*/ 648 h 721"/>
                <a:gd name="T84" fmla="*/ 0 w 721"/>
                <a:gd name="T85" fmla="*/ 709 h 721"/>
                <a:gd name="T86" fmla="*/ 8 w 721"/>
                <a:gd name="T87" fmla="*/ 719 h 721"/>
                <a:gd name="T88" fmla="*/ 714 w 721"/>
                <a:gd name="T89" fmla="*/ 719 h 721"/>
                <a:gd name="T90" fmla="*/ 721 w 721"/>
                <a:gd name="T91" fmla="*/ 709 h 721"/>
                <a:gd name="T92" fmla="*/ 713 w 721"/>
                <a:gd name="T93" fmla="*/ 648 h 721"/>
                <a:gd name="T94" fmla="*/ 690 w 721"/>
                <a:gd name="T95" fmla="*/ 58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1" h="721">
                  <a:moveTo>
                    <a:pt x="690" y="581"/>
                  </a:moveTo>
                  <a:lnTo>
                    <a:pt x="685" y="573"/>
                  </a:lnTo>
                  <a:lnTo>
                    <a:pt x="679" y="565"/>
                  </a:lnTo>
                  <a:lnTo>
                    <a:pt x="672" y="558"/>
                  </a:lnTo>
                  <a:lnTo>
                    <a:pt x="664" y="551"/>
                  </a:lnTo>
                  <a:lnTo>
                    <a:pt x="655" y="545"/>
                  </a:lnTo>
                  <a:lnTo>
                    <a:pt x="646" y="538"/>
                  </a:lnTo>
                  <a:lnTo>
                    <a:pt x="635" y="532"/>
                  </a:lnTo>
                  <a:lnTo>
                    <a:pt x="623" y="526"/>
                  </a:lnTo>
                  <a:lnTo>
                    <a:pt x="597" y="514"/>
                  </a:lnTo>
                  <a:lnTo>
                    <a:pt x="568" y="501"/>
                  </a:lnTo>
                  <a:lnTo>
                    <a:pt x="534" y="490"/>
                  </a:lnTo>
                  <a:lnTo>
                    <a:pt x="500" y="477"/>
                  </a:lnTo>
                  <a:lnTo>
                    <a:pt x="489" y="473"/>
                  </a:lnTo>
                  <a:lnTo>
                    <a:pt x="479" y="469"/>
                  </a:lnTo>
                  <a:lnTo>
                    <a:pt x="468" y="464"/>
                  </a:lnTo>
                  <a:lnTo>
                    <a:pt x="456" y="460"/>
                  </a:lnTo>
                  <a:lnTo>
                    <a:pt x="456" y="383"/>
                  </a:lnTo>
                  <a:lnTo>
                    <a:pt x="466" y="370"/>
                  </a:lnTo>
                  <a:lnTo>
                    <a:pt x="478" y="351"/>
                  </a:lnTo>
                  <a:lnTo>
                    <a:pt x="483" y="339"/>
                  </a:lnTo>
                  <a:lnTo>
                    <a:pt x="488" y="324"/>
                  </a:lnTo>
                  <a:lnTo>
                    <a:pt x="492" y="308"/>
                  </a:lnTo>
                  <a:lnTo>
                    <a:pt x="493" y="290"/>
                  </a:lnTo>
                  <a:lnTo>
                    <a:pt x="498" y="287"/>
                  </a:lnTo>
                  <a:lnTo>
                    <a:pt x="502" y="280"/>
                  </a:lnTo>
                  <a:lnTo>
                    <a:pt x="506" y="271"/>
                  </a:lnTo>
                  <a:lnTo>
                    <a:pt x="509" y="262"/>
                  </a:lnTo>
                  <a:lnTo>
                    <a:pt x="510" y="255"/>
                  </a:lnTo>
                  <a:lnTo>
                    <a:pt x="511" y="246"/>
                  </a:lnTo>
                  <a:lnTo>
                    <a:pt x="511" y="238"/>
                  </a:lnTo>
                  <a:lnTo>
                    <a:pt x="510" y="230"/>
                  </a:lnTo>
                  <a:lnTo>
                    <a:pt x="507" y="222"/>
                  </a:lnTo>
                  <a:lnTo>
                    <a:pt x="505" y="215"/>
                  </a:lnTo>
                  <a:lnTo>
                    <a:pt x="501" y="208"/>
                  </a:lnTo>
                  <a:lnTo>
                    <a:pt x="496" y="202"/>
                  </a:lnTo>
                  <a:lnTo>
                    <a:pt x="497" y="198"/>
                  </a:lnTo>
                  <a:lnTo>
                    <a:pt x="500" y="193"/>
                  </a:lnTo>
                  <a:lnTo>
                    <a:pt x="509" y="167"/>
                  </a:lnTo>
                  <a:lnTo>
                    <a:pt x="519" y="135"/>
                  </a:lnTo>
                  <a:lnTo>
                    <a:pt x="523" y="118"/>
                  </a:lnTo>
                  <a:lnTo>
                    <a:pt x="525" y="102"/>
                  </a:lnTo>
                  <a:lnTo>
                    <a:pt x="525" y="85"/>
                  </a:lnTo>
                  <a:lnTo>
                    <a:pt x="524" y="68"/>
                  </a:lnTo>
                  <a:lnTo>
                    <a:pt x="522" y="59"/>
                  </a:lnTo>
                  <a:lnTo>
                    <a:pt x="518" y="52"/>
                  </a:lnTo>
                  <a:lnTo>
                    <a:pt x="513" y="44"/>
                  </a:lnTo>
                  <a:lnTo>
                    <a:pt x="506" y="38"/>
                  </a:lnTo>
                  <a:lnTo>
                    <a:pt x="500" y="31"/>
                  </a:lnTo>
                  <a:lnTo>
                    <a:pt x="492" y="26"/>
                  </a:lnTo>
                  <a:lnTo>
                    <a:pt x="483" y="21"/>
                  </a:lnTo>
                  <a:lnTo>
                    <a:pt x="473" y="17"/>
                  </a:lnTo>
                  <a:lnTo>
                    <a:pt x="462" y="13"/>
                  </a:lnTo>
                  <a:lnTo>
                    <a:pt x="452" y="9"/>
                  </a:lnTo>
                  <a:lnTo>
                    <a:pt x="441" y="7"/>
                  </a:lnTo>
                  <a:lnTo>
                    <a:pt x="429" y="4"/>
                  </a:lnTo>
                  <a:lnTo>
                    <a:pt x="406" y="2"/>
                  </a:lnTo>
                  <a:lnTo>
                    <a:pt x="382" y="0"/>
                  </a:lnTo>
                  <a:lnTo>
                    <a:pt x="364" y="0"/>
                  </a:lnTo>
                  <a:lnTo>
                    <a:pt x="346" y="3"/>
                  </a:lnTo>
                  <a:lnTo>
                    <a:pt x="328" y="5"/>
                  </a:lnTo>
                  <a:lnTo>
                    <a:pt x="310" y="9"/>
                  </a:lnTo>
                  <a:lnTo>
                    <a:pt x="294" y="16"/>
                  </a:lnTo>
                  <a:lnTo>
                    <a:pt x="280" y="23"/>
                  </a:lnTo>
                  <a:lnTo>
                    <a:pt x="274" y="29"/>
                  </a:lnTo>
                  <a:lnTo>
                    <a:pt x="269" y="32"/>
                  </a:lnTo>
                  <a:lnTo>
                    <a:pt x="265" y="39"/>
                  </a:lnTo>
                  <a:lnTo>
                    <a:pt x="261" y="44"/>
                  </a:lnTo>
                  <a:lnTo>
                    <a:pt x="248" y="46"/>
                  </a:lnTo>
                  <a:lnTo>
                    <a:pt x="238" y="50"/>
                  </a:lnTo>
                  <a:lnTo>
                    <a:pt x="233" y="53"/>
                  </a:lnTo>
                  <a:lnTo>
                    <a:pt x="227" y="57"/>
                  </a:lnTo>
                  <a:lnTo>
                    <a:pt x="224" y="61"/>
                  </a:lnTo>
                  <a:lnTo>
                    <a:pt x="220" y="66"/>
                  </a:lnTo>
                  <a:lnTo>
                    <a:pt x="216" y="72"/>
                  </a:lnTo>
                  <a:lnTo>
                    <a:pt x="212" y="80"/>
                  </a:lnTo>
                  <a:lnTo>
                    <a:pt x="211" y="88"/>
                  </a:lnTo>
                  <a:lnTo>
                    <a:pt x="208" y="95"/>
                  </a:lnTo>
                  <a:lnTo>
                    <a:pt x="207" y="112"/>
                  </a:lnTo>
                  <a:lnTo>
                    <a:pt x="208" y="130"/>
                  </a:lnTo>
                  <a:lnTo>
                    <a:pt x="211" y="148"/>
                  </a:lnTo>
                  <a:lnTo>
                    <a:pt x="215" y="166"/>
                  </a:lnTo>
                  <a:lnTo>
                    <a:pt x="220" y="181"/>
                  </a:lnTo>
                  <a:lnTo>
                    <a:pt x="224" y="195"/>
                  </a:lnTo>
                  <a:lnTo>
                    <a:pt x="225" y="198"/>
                  </a:lnTo>
                  <a:lnTo>
                    <a:pt x="226" y="202"/>
                  </a:lnTo>
                  <a:lnTo>
                    <a:pt x="220" y="207"/>
                  </a:lnTo>
                  <a:lnTo>
                    <a:pt x="216" y="215"/>
                  </a:lnTo>
                  <a:lnTo>
                    <a:pt x="213" y="221"/>
                  </a:lnTo>
                  <a:lnTo>
                    <a:pt x="211" y="229"/>
                  </a:lnTo>
                  <a:lnTo>
                    <a:pt x="209" y="238"/>
                  </a:lnTo>
                  <a:lnTo>
                    <a:pt x="209" y="246"/>
                  </a:lnTo>
                  <a:lnTo>
                    <a:pt x="211" y="255"/>
                  </a:lnTo>
                  <a:lnTo>
                    <a:pt x="212" y="262"/>
                  </a:lnTo>
                  <a:lnTo>
                    <a:pt x="215" y="271"/>
                  </a:lnTo>
                  <a:lnTo>
                    <a:pt x="218" y="280"/>
                  </a:lnTo>
                  <a:lnTo>
                    <a:pt x="222" y="287"/>
                  </a:lnTo>
                  <a:lnTo>
                    <a:pt x="227" y="290"/>
                  </a:lnTo>
                  <a:lnTo>
                    <a:pt x="229" y="308"/>
                  </a:lnTo>
                  <a:lnTo>
                    <a:pt x="233" y="324"/>
                  </a:lnTo>
                  <a:lnTo>
                    <a:pt x="238" y="337"/>
                  </a:lnTo>
                  <a:lnTo>
                    <a:pt x="243" y="348"/>
                  </a:lnTo>
                  <a:lnTo>
                    <a:pt x="249" y="359"/>
                  </a:lnTo>
                  <a:lnTo>
                    <a:pt x="254" y="366"/>
                  </a:lnTo>
                  <a:lnTo>
                    <a:pt x="260" y="373"/>
                  </a:lnTo>
                  <a:lnTo>
                    <a:pt x="265" y="378"/>
                  </a:lnTo>
                  <a:lnTo>
                    <a:pt x="265" y="460"/>
                  </a:lnTo>
                  <a:lnTo>
                    <a:pt x="253" y="464"/>
                  </a:lnTo>
                  <a:lnTo>
                    <a:pt x="243" y="469"/>
                  </a:lnTo>
                  <a:lnTo>
                    <a:pt x="231" y="473"/>
                  </a:lnTo>
                  <a:lnTo>
                    <a:pt x="221" y="477"/>
                  </a:lnTo>
                  <a:lnTo>
                    <a:pt x="186" y="490"/>
                  </a:lnTo>
                  <a:lnTo>
                    <a:pt x="153" y="501"/>
                  </a:lnTo>
                  <a:lnTo>
                    <a:pt x="123" y="514"/>
                  </a:lnTo>
                  <a:lnTo>
                    <a:pt x="98" y="526"/>
                  </a:lnTo>
                  <a:lnTo>
                    <a:pt x="86" y="532"/>
                  </a:lnTo>
                  <a:lnTo>
                    <a:pt x="75" y="538"/>
                  </a:lnTo>
                  <a:lnTo>
                    <a:pt x="66" y="545"/>
                  </a:lnTo>
                  <a:lnTo>
                    <a:pt x="57" y="551"/>
                  </a:lnTo>
                  <a:lnTo>
                    <a:pt x="49" y="558"/>
                  </a:lnTo>
                  <a:lnTo>
                    <a:pt x="41" y="565"/>
                  </a:lnTo>
                  <a:lnTo>
                    <a:pt x="36" y="573"/>
                  </a:lnTo>
                  <a:lnTo>
                    <a:pt x="31" y="581"/>
                  </a:lnTo>
                  <a:lnTo>
                    <a:pt x="21" y="604"/>
                  </a:lnTo>
                  <a:lnTo>
                    <a:pt x="13" y="627"/>
                  </a:lnTo>
                  <a:lnTo>
                    <a:pt x="8" y="648"/>
                  </a:lnTo>
                  <a:lnTo>
                    <a:pt x="4" y="667"/>
                  </a:lnTo>
                  <a:lnTo>
                    <a:pt x="0" y="696"/>
                  </a:lnTo>
                  <a:lnTo>
                    <a:pt x="0" y="709"/>
                  </a:lnTo>
                  <a:lnTo>
                    <a:pt x="1" y="713"/>
                  </a:lnTo>
                  <a:lnTo>
                    <a:pt x="4" y="717"/>
                  </a:lnTo>
                  <a:lnTo>
                    <a:pt x="8" y="719"/>
                  </a:lnTo>
                  <a:lnTo>
                    <a:pt x="12" y="721"/>
                  </a:lnTo>
                  <a:lnTo>
                    <a:pt x="709" y="721"/>
                  </a:lnTo>
                  <a:lnTo>
                    <a:pt x="714" y="719"/>
                  </a:lnTo>
                  <a:lnTo>
                    <a:pt x="718" y="717"/>
                  </a:lnTo>
                  <a:lnTo>
                    <a:pt x="721" y="714"/>
                  </a:lnTo>
                  <a:lnTo>
                    <a:pt x="721" y="709"/>
                  </a:lnTo>
                  <a:lnTo>
                    <a:pt x="721" y="696"/>
                  </a:lnTo>
                  <a:lnTo>
                    <a:pt x="717" y="667"/>
                  </a:lnTo>
                  <a:lnTo>
                    <a:pt x="713" y="648"/>
                  </a:lnTo>
                  <a:lnTo>
                    <a:pt x="708" y="627"/>
                  </a:lnTo>
                  <a:lnTo>
                    <a:pt x="700" y="604"/>
                  </a:lnTo>
                  <a:lnTo>
                    <a:pt x="690" y="5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384065" y="2417434"/>
              <a:ext cx="211196" cy="281660"/>
              <a:chOff x="912106" y="3014975"/>
              <a:chExt cx="821961" cy="1089891"/>
            </a:xfrm>
            <a:grpFill/>
            <a:effectLst/>
          </p:grpSpPr>
          <p:sp>
            <p:nvSpPr>
              <p:cNvPr id="148" name="Freeform 3886"/>
              <p:cNvSpPr>
                <a:spLocks noEditPoints="1"/>
              </p:cNvSpPr>
              <p:nvPr/>
            </p:nvSpPr>
            <p:spPr bwMode="auto">
              <a:xfrm>
                <a:off x="912106" y="3014975"/>
                <a:ext cx="821961" cy="1089891"/>
              </a:xfrm>
              <a:custGeom>
                <a:avLst/>
                <a:gdLst>
                  <a:gd name="T0" fmla="*/ 268 w 902"/>
                  <a:gd name="T1" fmla="*/ 575 h 901"/>
                  <a:gd name="T2" fmla="*/ 207 w 902"/>
                  <a:gd name="T3" fmla="*/ 555 h 901"/>
                  <a:gd name="T4" fmla="*/ 155 w 902"/>
                  <a:gd name="T5" fmla="*/ 520 h 901"/>
                  <a:gd name="T6" fmla="*/ 112 w 902"/>
                  <a:gd name="T7" fmla="*/ 475 h 901"/>
                  <a:gd name="T8" fmla="*/ 81 w 902"/>
                  <a:gd name="T9" fmla="*/ 422 h 901"/>
                  <a:gd name="T10" fmla="*/ 64 w 902"/>
                  <a:gd name="T11" fmla="*/ 360 h 901"/>
                  <a:gd name="T12" fmla="*/ 61 w 902"/>
                  <a:gd name="T13" fmla="*/ 294 h 901"/>
                  <a:gd name="T14" fmla="*/ 76 w 902"/>
                  <a:gd name="T15" fmla="*/ 231 h 901"/>
                  <a:gd name="T16" fmla="*/ 104 w 902"/>
                  <a:gd name="T17" fmla="*/ 175 h 901"/>
                  <a:gd name="T18" fmla="*/ 145 w 902"/>
                  <a:gd name="T19" fmla="*/ 128 h 901"/>
                  <a:gd name="T20" fmla="*/ 197 w 902"/>
                  <a:gd name="T21" fmla="*/ 92 h 901"/>
                  <a:gd name="T22" fmla="*/ 256 w 902"/>
                  <a:gd name="T23" fmla="*/ 69 h 901"/>
                  <a:gd name="T24" fmla="*/ 320 w 902"/>
                  <a:gd name="T25" fmla="*/ 60 h 901"/>
                  <a:gd name="T26" fmla="*/ 385 w 902"/>
                  <a:gd name="T27" fmla="*/ 69 h 901"/>
                  <a:gd name="T28" fmla="*/ 444 w 902"/>
                  <a:gd name="T29" fmla="*/ 92 h 901"/>
                  <a:gd name="T30" fmla="*/ 495 w 902"/>
                  <a:gd name="T31" fmla="*/ 128 h 901"/>
                  <a:gd name="T32" fmla="*/ 537 w 902"/>
                  <a:gd name="T33" fmla="*/ 175 h 901"/>
                  <a:gd name="T34" fmla="*/ 564 w 902"/>
                  <a:gd name="T35" fmla="*/ 231 h 901"/>
                  <a:gd name="T36" fmla="*/ 579 w 902"/>
                  <a:gd name="T37" fmla="*/ 294 h 901"/>
                  <a:gd name="T38" fmla="*/ 577 w 902"/>
                  <a:gd name="T39" fmla="*/ 360 h 901"/>
                  <a:gd name="T40" fmla="*/ 560 w 902"/>
                  <a:gd name="T41" fmla="*/ 422 h 901"/>
                  <a:gd name="T42" fmla="*/ 529 w 902"/>
                  <a:gd name="T43" fmla="*/ 475 h 901"/>
                  <a:gd name="T44" fmla="*/ 486 w 902"/>
                  <a:gd name="T45" fmla="*/ 520 h 901"/>
                  <a:gd name="T46" fmla="*/ 432 w 902"/>
                  <a:gd name="T47" fmla="*/ 555 h 901"/>
                  <a:gd name="T48" fmla="*/ 372 w 902"/>
                  <a:gd name="T49" fmla="*/ 575 h 901"/>
                  <a:gd name="T50" fmla="*/ 320 w 902"/>
                  <a:gd name="T51" fmla="*/ 580 h 901"/>
                  <a:gd name="T52" fmla="*/ 591 w 902"/>
                  <a:gd name="T53" fmla="*/ 491 h 901"/>
                  <a:gd name="T54" fmla="*/ 621 w 902"/>
                  <a:gd name="T55" fmla="*/ 430 h 901"/>
                  <a:gd name="T56" fmla="*/ 637 w 902"/>
                  <a:gd name="T57" fmla="*/ 363 h 901"/>
                  <a:gd name="T58" fmla="*/ 638 w 902"/>
                  <a:gd name="T59" fmla="*/ 288 h 901"/>
                  <a:gd name="T60" fmla="*/ 621 w 902"/>
                  <a:gd name="T61" fmla="*/ 211 h 901"/>
                  <a:gd name="T62" fmla="*/ 586 w 902"/>
                  <a:gd name="T63" fmla="*/ 142 h 901"/>
                  <a:gd name="T64" fmla="*/ 535 w 902"/>
                  <a:gd name="T65" fmla="*/ 83 h 901"/>
                  <a:gd name="T66" fmla="*/ 473 w 902"/>
                  <a:gd name="T67" fmla="*/ 39 h 901"/>
                  <a:gd name="T68" fmla="*/ 400 w 902"/>
                  <a:gd name="T69" fmla="*/ 10 h 901"/>
                  <a:gd name="T70" fmla="*/ 320 w 902"/>
                  <a:gd name="T71" fmla="*/ 0 h 901"/>
                  <a:gd name="T72" fmla="*/ 241 w 902"/>
                  <a:gd name="T73" fmla="*/ 10 h 901"/>
                  <a:gd name="T74" fmla="*/ 168 w 902"/>
                  <a:gd name="T75" fmla="*/ 39 h 901"/>
                  <a:gd name="T76" fmla="*/ 105 w 902"/>
                  <a:gd name="T77" fmla="*/ 83 h 901"/>
                  <a:gd name="T78" fmla="*/ 55 w 902"/>
                  <a:gd name="T79" fmla="*/ 142 h 901"/>
                  <a:gd name="T80" fmla="*/ 20 w 902"/>
                  <a:gd name="T81" fmla="*/ 211 h 901"/>
                  <a:gd name="T82" fmla="*/ 1 w 902"/>
                  <a:gd name="T83" fmla="*/ 288 h 901"/>
                  <a:gd name="T84" fmla="*/ 3 w 902"/>
                  <a:gd name="T85" fmla="*/ 369 h 901"/>
                  <a:gd name="T86" fmla="*/ 25 w 902"/>
                  <a:gd name="T87" fmla="*/ 445 h 901"/>
                  <a:gd name="T88" fmla="*/ 64 w 902"/>
                  <a:gd name="T89" fmla="*/ 512 h 901"/>
                  <a:gd name="T90" fmla="*/ 117 w 902"/>
                  <a:gd name="T91" fmla="*/ 568 h 901"/>
                  <a:gd name="T92" fmla="*/ 182 w 902"/>
                  <a:gd name="T93" fmla="*/ 608 h 901"/>
                  <a:gd name="T94" fmla="*/ 256 w 902"/>
                  <a:gd name="T95" fmla="*/ 634 h 901"/>
                  <a:gd name="T96" fmla="*/ 335 w 902"/>
                  <a:gd name="T97" fmla="*/ 641 h 901"/>
                  <a:gd name="T98" fmla="*/ 405 w 902"/>
                  <a:gd name="T99" fmla="*/ 630 h 901"/>
                  <a:gd name="T100" fmla="*/ 468 w 902"/>
                  <a:gd name="T101" fmla="*/ 604 h 901"/>
                  <a:gd name="T102" fmla="*/ 525 w 902"/>
                  <a:gd name="T103" fmla="*/ 567 h 901"/>
                  <a:gd name="T104" fmla="*/ 871 w 902"/>
                  <a:gd name="T105" fmla="*/ 901 h 901"/>
                  <a:gd name="T106" fmla="*/ 897 w 902"/>
                  <a:gd name="T107" fmla="*/ 888 h 901"/>
                  <a:gd name="T108" fmla="*/ 899 w 902"/>
                  <a:gd name="T109" fmla="*/ 86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02" h="901">
                    <a:moveTo>
                      <a:pt x="320" y="580"/>
                    </a:moveTo>
                    <a:lnTo>
                      <a:pt x="307" y="580"/>
                    </a:lnTo>
                    <a:lnTo>
                      <a:pt x="294" y="579"/>
                    </a:lnTo>
                    <a:lnTo>
                      <a:pt x="281" y="577"/>
                    </a:lnTo>
                    <a:lnTo>
                      <a:pt x="268" y="575"/>
                    </a:lnTo>
                    <a:lnTo>
                      <a:pt x="256" y="572"/>
                    </a:lnTo>
                    <a:lnTo>
                      <a:pt x="243" y="569"/>
                    </a:lnTo>
                    <a:lnTo>
                      <a:pt x="231" y="564"/>
                    </a:lnTo>
                    <a:lnTo>
                      <a:pt x="219" y="560"/>
                    </a:lnTo>
                    <a:lnTo>
                      <a:pt x="207" y="555"/>
                    </a:lnTo>
                    <a:lnTo>
                      <a:pt x="197" y="549"/>
                    </a:lnTo>
                    <a:lnTo>
                      <a:pt x="186" y="543"/>
                    </a:lnTo>
                    <a:lnTo>
                      <a:pt x="175" y="535"/>
                    </a:lnTo>
                    <a:lnTo>
                      <a:pt x="164" y="529"/>
                    </a:lnTo>
                    <a:lnTo>
                      <a:pt x="155" y="520"/>
                    </a:lnTo>
                    <a:lnTo>
                      <a:pt x="145" y="513"/>
                    </a:lnTo>
                    <a:lnTo>
                      <a:pt x="136" y="504"/>
                    </a:lnTo>
                    <a:lnTo>
                      <a:pt x="128" y="495"/>
                    </a:lnTo>
                    <a:lnTo>
                      <a:pt x="119" y="486"/>
                    </a:lnTo>
                    <a:lnTo>
                      <a:pt x="112" y="475"/>
                    </a:lnTo>
                    <a:lnTo>
                      <a:pt x="104" y="466"/>
                    </a:lnTo>
                    <a:lnTo>
                      <a:pt x="98" y="455"/>
                    </a:lnTo>
                    <a:lnTo>
                      <a:pt x="91" y="444"/>
                    </a:lnTo>
                    <a:lnTo>
                      <a:pt x="86" y="432"/>
                    </a:lnTo>
                    <a:lnTo>
                      <a:pt x="81" y="422"/>
                    </a:lnTo>
                    <a:lnTo>
                      <a:pt x="76" y="410"/>
                    </a:lnTo>
                    <a:lnTo>
                      <a:pt x="72" y="397"/>
                    </a:lnTo>
                    <a:lnTo>
                      <a:pt x="69" y="385"/>
                    </a:lnTo>
                    <a:lnTo>
                      <a:pt x="66" y="372"/>
                    </a:lnTo>
                    <a:lnTo>
                      <a:pt x="64" y="360"/>
                    </a:lnTo>
                    <a:lnTo>
                      <a:pt x="61" y="347"/>
                    </a:lnTo>
                    <a:lnTo>
                      <a:pt x="60" y="334"/>
                    </a:lnTo>
                    <a:lnTo>
                      <a:pt x="60" y="320"/>
                    </a:lnTo>
                    <a:lnTo>
                      <a:pt x="60" y="307"/>
                    </a:lnTo>
                    <a:lnTo>
                      <a:pt x="61" y="294"/>
                    </a:lnTo>
                    <a:lnTo>
                      <a:pt x="64" y="281"/>
                    </a:lnTo>
                    <a:lnTo>
                      <a:pt x="66" y="268"/>
                    </a:lnTo>
                    <a:lnTo>
                      <a:pt x="69" y="256"/>
                    </a:lnTo>
                    <a:lnTo>
                      <a:pt x="72" y="243"/>
                    </a:lnTo>
                    <a:lnTo>
                      <a:pt x="76" y="231"/>
                    </a:lnTo>
                    <a:lnTo>
                      <a:pt x="81" y="219"/>
                    </a:lnTo>
                    <a:lnTo>
                      <a:pt x="86" y="207"/>
                    </a:lnTo>
                    <a:lnTo>
                      <a:pt x="91" y="197"/>
                    </a:lnTo>
                    <a:lnTo>
                      <a:pt x="98" y="186"/>
                    </a:lnTo>
                    <a:lnTo>
                      <a:pt x="104" y="175"/>
                    </a:lnTo>
                    <a:lnTo>
                      <a:pt x="112" y="164"/>
                    </a:lnTo>
                    <a:lnTo>
                      <a:pt x="119" y="155"/>
                    </a:lnTo>
                    <a:lnTo>
                      <a:pt x="128" y="145"/>
                    </a:lnTo>
                    <a:lnTo>
                      <a:pt x="136" y="137"/>
                    </a:lnTo>
                    <a:lnTo>
                      <a:pt x="145" y="128"/>
                    </a:lnTo>
                    <a:lnTo>
                      <a:pt x="155" y="119"/>
                    </a:lnTo>
                    <a:lnTo>
                      <a:pt x="164" y="112"/>
                    </a:lnTo>
                    <a:lnTo>
                      <a:pt x="175" y="104"/>
                    </a:lnTo>
                    <a:lnTo>
                      <a:pt x="186" y="98"/>
                    </a:lnTo>
                    <a:lnTo>
                      <a:pt x="197" y="92"/>
                    </a:lnTo>
                    <a:lnTo>
                      <a:pt x="207" y="86"/>
                    </a:lnTo>
                    <a:lnTo>
                      <a:pt x="219" y="81"/>
                    </a:lnTo>
                    <a:lnTo>
                      <a:pt x="231" y="77"/>
                    </a:lnTo>
                    <a:lnTo>
                      <a:pt x="243" y="72"/>
                    </a:lnTo>
                    <a:lnTo>
                      <a:pt x="256" y="69"/>
                    </a:lnTo>
                    <a:lnTo>
                      <a:pt x="268" y="66"/>
                    </a:lnTo>
                    <a:lnTo>
                      <a:pt x="281" y="64"/>
                    </a:lnTo>
                    <a:lnTo>
                      <a:pt x="294" y="61"/>
                    </a:lnTo>
                    <a:lnTo>
                      <a:pt x="307" y="60"/>
                    </a:lnTo>
                    <a:lnTo>
                      <a:pt x="320" y="60"/>
                    </a:lnTo>
                    <a:lnTo>
                      <a:pt x="334" y="60"/>
                    </a:lnTo>
                    <a:lnTo>
                      <a:pt x="347" y="61"/>
                    </a:lnTo>
                    <a:lnTo>
                      <a:pt x="360" y="64"/>
                    </a:lnTo>
                    <a:lnTo>
                      <a:pt x="372" y="66"/>
                    </a:lnTo>
                    <a:lnTo>
                      <a:pt x="385" y="69"/>
                    </a:lnTo>
                    <a:lnTo>
                      <a:pt x="397" y="72"/>
                    </a:lnTo>
                    <a:lnTo>
                      <a:pt x="410" y="77"/>
                    </a:lnTo>
                    <a:lnTo>
                      <a:pt x="422" y="81"/>
                    </a:lnTo>
                    <a:lnTo>
                      <a:pt x="432" y="86"/>
                    </a:lnTo>
                    <a:lnTo>
                      <a:pt x="444" y="92"/>
                    </a:lnTo>
                    <a:lnTo>
                      <a:pt x="455" y="98"/>
                    </a:lnTo>
                    <a:lnTo>
                      <a:pt x="466" y="104"/>
                    </a:lnTo>
                    <a:lnTo>
                      <a:pt x="475" y="112"/>
                    </a:lnTo>
                    <a:lnTo>
                      <a:pt x="486" y="119"/>
                    </a:lnTo>
                    <a:lnTo>
                      <a:pt x="495" y="128"/>
                    </a:lnTo>
                    <a:lnTo>
                      <a:pt x="504" y="137"/>
                    </a:lnTo>
                    <a:lnTo>
                      <a:pt x="513" y="145"/>
                    </a:lnTo>
                    <a:lnTo>
                      <a:pt x="522" y="155"/>
                    </a:lnTo>
                    <a:lnTo>
                      <a:pt x="529" y="164"/>
                    </a:lnTo>
                    <a:lnTo>
                      <a:pt x="537" y="175"/>
                    </a:lnTo>
                    <a:lnTo>
                      <a:pt x="543" y="186"/>
                    </a:lnTo>
                    <a:lnTo>
                      <a:pt x="549" y="197"/>
                    </a:lnTo>
                    <a:lnTo>
                      <a:pt x="555" y="207"/>
                    </a:lnTo>
                    <a:lnTo>
                      <a:pt x="560" y="219"/>
                    </a:lnTo>
                    <a:lnTo>
                      <a:pt x="564" y="231"/>
                    </a:lnTo>
                    <a:lnTo>
                      <a:pt x="569" y="243"/>
                    </a:lnTo>
                    <a:lnTo>
                      <a:pt x="572" y="256"/>
                    </a:lnTo>
                    <a:lnTo>
                      <a:pt x="575" y="268"/>
                    </a:lnTo>
                    <a:lnTo>
                      <a:pt x="577" y="281"/>
                    </a:lnTo>
                    <a:lnTo>
                      <a:pt x="579" y="294"/>
                    </a:lnTo>
                    <a:lnTo>
                      <a:pt x="580" y="307"/>
                    </a:lnTo>
                    <a:lnTo>
                      <a:pt x="580" y="320"/>
                    </a:lnTo>
                    <a:lnTo>
                      <a:pt x="580" y="334"/>
                    </a:lnTo>
                    <a:lnTo>
                      <a:pt x="579" y="347"/>
                    </a:lnTo>
                    <a:lnTo>
                      <a:pt x="577" y="360"/>
                    </a:lnTo>
                    <a:lnTo>
                      <a:pt x="575" y="372"/>
                    </a:lnTo>
                    <a:lnTo>
                      <a:pt x="572" y="385"/>
                    </a:lnTo>
                    <a:lnTo>
                      <a:pt x="569" y="397"/>
                    </a:lnTo>
                    <a:lnTo>
                      <a:pt x="564" y="410"/>
                    </a:lnTo>
                    <a:lnTo>
                      <a:pt x="560" y="422"/>
                    </a:lnTo>
                    <a:lnTo>
                      <a:pt x="555" y="432"/>
                    </a:lnTo>
                    <a:lnTo>
                      <a:pt x="549" y="444"/>
                    </a:lnTo>
                    <a:lnTo>
                      <a:pt x="543" y="455"/>
                    </a:lnTo>
                    <a:lnTo>
                      <a:pt x="537" y="466"/>
                    </a:lnTo>
                    <a:lnTo>
                      <a:pt x="529" y="475"/>
                    </a:lnTo>
                    <a:lnTo>
                      <a:pt x="522" y="486"/>
                    </a:lnTo>
                    <a:lnTo>
                      <a:pt x="513" y="495"/>
                    </a:lnTo>
                    <a:lnTo>
                      <a:pt x="504" y="504"/>
                    </a:lnTo>
                    <a:lnTo>
                      <a:pt x="495" y="513"/>
                    </a:lnTo>
                    <a:lnTo>
                      <a:pt x="486" y="520"/>
                    </a:lnTo>
                    <a:lnTo>
                      <a:pt x="475" y="529"/>
                    </a:lnTo>
                    <a:lnTo>
                      <a:pt x="466" y="535"/>
                    </a:lnTo>
                    <a:lnTo>
                      <a:pt x="455" y="543"/>
                    </a:lnTo>
                    <a:lnTo>
                      <a:pt x="444" y="549"/>
                    </a:lnTo>
                    <a:lnTo>
                      <a:pt x="432" y="555"/>
                    </a:lnTo>
                    <a:lnTo>
                      <a:pt x="422" y="560"/>
                    </a:lnTo>
                    <a:lnTo>
                      <a:pt x="410" y="564"/>
                    </a:lnTo>
                    <a:lnTo>
                      <a:pt x="397" y="569"/>
                    </a:lnTo>
                    <a:lnTo>
                      <a:pt x="385" y="572"/>
                    </a:lnTo>
                    <a:lnTo>
                      <a:pt x="372" y="575"/>
                    </a:lnTo>
                    <a:lnTo>
                      <a:pt x="360" y="577"/>
                    </a:lnTo>
                    <a:lnTo>
                      <a:pt x="347" y="579"/>
                    </a:lnTo>
                    <a:lnTo>
                      <a:pt x="334" y="580"/>
                    </a:lnTo>
                    <a:lnTo>
                      <a:pt x="320" y="580"/>
                    </a:lnTo>
                    <a:lnTo>
                      <a:pt x="320" y="580"/>
                    </a:lnTo>
                    <a:close/>
                    <a:moveTo>
                      <a:pt x="893" y="851"/>
                    </a:moveTo>
                    <a:lnTo>
                      <a:pt x="567" y="525"/>
                    </a:lnTo>
                    <a:lnTo>
                      <a:pt x="575" y="514"/>
                    </a:lnTo>
                    <a:lnTo>
                      <a:pt x="584" y="503"/>
                    </a:lnTo>
                    <a:lnTo>
                      <a:pt x="591" y="491"/>
                    </a:lnTo>
                    <a:lnTo>
                      <a:pt x="598" y="480"/>
                    </a:lnTo>
                    <a:lnTo>
                      <a:pt x="604" y="468"/>
                    </a:lnTo>
                    <a:lnTo>
                      <a:pt x="611" y="456"/>
                    </a:lnTo>
                    <a:lnTo>
                      <a:pt x="616" y="443"/>
                    </a:lnTo>
                    <a:lnTo>
                      <a:pt x="621" y="430"/>
                    </a:lnTo>
                    <a:lnTo>
                      <a:pt x="626" y="417"/>
                    </a:lnTo>
                    <a:lnTo>
                      <a:pt x="630" y="405"/>
                    </a:lnTo>
                    <a:lnTo>
                      <a:pt x="633" y="391"/>
                    </a:lnTo>
                    <a:lnTo>
                      <a:pt x="635" y="377"/>
                    </a:lnTo>
                    <a:lnTo>
                      <a:pt x="637" y="363"/>
                    </a:lnTo>
                    <a:lnTo>
                      <a:pt x="639" y="349"/>
                    </a:lnTo>
                    <a:lnTo>
                      <a:pt x="641" y="335"/>
                    </a:lnTo>
                    <a:lnTo>
                      <a:pt x="641" y="320"/>
                    </a:lnTo>
                    <a:lnTo>
                      <a:pt x="641" y="304"/>
                    </a:lnTo>
                    <a:lnTo>
                      <a:pt x="638" y="288"/>
                    </a:lnTo>
                    <a:lnTo>
                      <a:pt x="637" y="272"/>
                    </a:lnTo>
                    <a:lnTo>
                      <a:pt x="634" y="256"/>
                    </a:lnTo>
                    <a:lnTo>
                      <a:pt x="631" y="241"/>
                    </a:lnTo>
                    <a:lnTo>
                      <a:pt x="627" y="226"/>
                    </a:lnTo>
                    <a:lnTo>
                      <a:pt x="621" y="211"/>
                    </a:lnTo>
                    <a:lnTo>
                      <a:pt x="616" y="196"/>
                    </a:lnTo>
                    <a:lnTo>
                      <a:pt x="609" y="182"/>
                    </a:lnTo>
                    <a:lnTo>
                      <a:pt x="602" y="168"/>
                    </a:lnTo>
                    <a:lnTo>
                      <a:pt x="594" y="155"/>
                    </a:lnTo>
                    <a:lnTo>
                      <a:pt x="586" y="142"/>
                    </a:lnTo>
                    <a:lnTo>
                      <a:pt x="577" y="129"/>
                    </a:lnTo>
                    <a:lnTo>
                      <a:pt x="568" y="117"/>
                    </a:lnTo>
                    <a:lnTo>
                      <a:pt x="557" y="105"/>
                    </a:lnTo>
                    <a:lnTo>
                      <a:pt x="546" y="94"/>
                    </a:lnTo>
                    <a:lnTo>
                      <a:pt x="535" y="83"/>
                    </a:lnTo>
                    <a:lnTo>
                      <a:pt x="524" y="73"/>
                    </a:lnTo>
                    <a:lnTo>
                      <a:pt x="512" y="64"/>
                    </a:lnTo>
                    <a:lnTo>
                      <a:pt x="499" y="55"/>
                    </a:lnTo>
                    <a:lnTo>
                      <a:pt x="486" y="46"/>
                    </a:lnTo>
                    <a:lnTo>
                      <a:pt x="473" y="39"/>
                    </a:lnTo>
                    <a:lnTo>
                      <a:pt x="459" y="31"/>
                    </a:lnTo>
                    <a:lnTo>
                      <a:pt x="445" y="25"/>
                    </a:lnTo>
                    <a:lnTo>
                      <a:pt x="430" y="20"/>
                    </a:lnTo>
                    <a:lnTo>
                      <a:pt x="415" y="14"/>
                    </a:lnTo>
                    <a:lnTo>
                      <a:pt x="400" y="10"/>
                    </a:lnTo>
                    <a:lnTo>
                      <a:pt x="385" y="7"/>
                    </a:lnTo>
                    <a:lnTo>
                      <a:pt x="369" y="4"/>
                    </a:lnTo>
                    <a:lnTo>
                      <a:pt x="353" y="1"/>
                    </a:lnTo>
                    <a:lnTo>
                      <a:pt x="337" y="0"/>
                    </a:lnTo>
                    <a:lnTo>
                      <a:pt x="320" y="0"/>
                    </a:lnTo>
                    <a:lnTo>
                      <a:pt x="304" y="0"/>
                    </a:lnTo>
                    <a:lnTo>
                      <a:pt x="288" y="1"/>
                    </a:lnTo>
                    <a:lnTo>
                      <a:pt x="272" y="4"/>
                    </a:lnTo>
                    <a:lnTo>
                      <a:pt x="256" y="7"/>
                    </a:lnTo>
                    <a:lnTo>
                      <a:pt x="241" y="10"/>
                    </a:lnTo>
                    <a:lnTo>
                      <a:pt x="225" y="14"/>
                    </a:lnTo>
                    <a:lnTo>
                      <a:pt x="210" y="20"/>
                    </a:lnTo>
                    <a:lnTo>
                      <a:pt x="195" y="25"/>
                    </a:lnTo>
                    <a:lnTo>
                      <a:pt x="182" y="31"/>
                    </a:lnTo>
                    <a:lnTo>
                      <a:pt x="168" y="39"/>
                    </a:lnTo>
                    <a:lnTo>
                      <a:pt x="155" y="46"/>
                    </a:lnTo>
                    <a:lnTo>
                      <a:pt x="142" y="55"/>
                    </a:lnTo>
                    <a:lnTo>
                      <a:pt x="129" y="64"/>
                    </a:lnTo>
                    <a:lnTo>
                      <a:pt x="117" y="73"/>
                    </a:lnTo>
                    <a:lnTo>
                      <a:pt x="105" y="83"/>
                    </a:lnTo>
                    <a:lnTo>
                      <a:pt x="94" y="94"/>
                    </a:lnTo>
                    <a:lnTo>
                      <a:pt x="84" y="105"/>
                    </a:lnTo>
                    <a:lnTo>
                      <a:pt x="73" y="117"/>
                    </a:lnTo>
                    <a:lnTo>
                      <a:pt x="64" y="129"/>
                    </a:lnTo>
                    <a:lnTo>
                      <a:pt x="55" y="142"/>
                    </a:lnTo>
                    <a:lnTo>
                      <a:pt x="46" y="155"/>
                    </a:lnTo>
                    <a:lnTo>
                      <a:pt x="39" y="168"/>
                    </a:lnTo>
                    <a:lnTo>
                      <a:pt x="31" y="182"/>
                    </a:lnTo>
                    <a:lnTo>
                      <a:pt x="25" y="196"/>
                    </a:lnTo>
                    <a:lnTo>
                      <a:pt x="20" y="211"/>
                    </a:lnTo>
                    <a:lnTo>
                      <a:pt x="14" y="226"/>
                    </a:lnTo>
                    <a:lnTo>
                      <a:pt x="10" y="241"/>
                    </a:lnTo>
                    <a:lnTo>
                      <a:pt x="7" y="256"/>
                    </a:lnTo>
                    <a:lnTo>
                      <a:pt x="3" y="272"/>
                    </a:lnTo>
                    <a:lnTo>
                      <a:pt x="1" y="288"/>
                    </a:lnTo>
                    <a:lnTo>
                      <a:pt x="0" y="304"/>
                    </a:lnTo>
                    <a:lnTo>
                      <a:pt x="0" y="320"/>
                    </a:lnTo>
                    <a:lnTo>
                      <a:pt x="0" y="337"/>
                    </a:lnTo>
                    <a:lnTo>
                      <a:pt x="1" y="353"/>
                    </a:lnTo>
                    <a:lnTo>
                      <a:pt x="3" y="369"/>
                    </a:lnTo>
                    <a:lnTo>
                      <a:pt x="7" y="385"/>
                    </a:lnTo>
                    <a:lnTo>
                      <a:pt x="10" y="400"/>
                    </a:lnTo>
                    <a:lnTo>
                      <a:pt x="14" y="415"/>
                    </a:lnTo>
                    <a:lnTo>
                      <a:pt x="20" y="430"/>
                    </a:lnTo>
                    <a:lnTo>
                      <a:pt x="25" y="445"/>
                    </a:lnTo>
                    <a:lnTo>
                      <a:pt x="31" y="459"/>
                    </a:lnTo>
                    <a:lnTo>
                      <a:pt x="39" y="473"/>
                    </a:lnTo>
                    <a:lnTo>
                      <a:pt x="46" y="486"/>
                    </a:lnTo>
                    <a:lnTo>
                      <a:pt x="55" y="499"/>
                    </a:lnTo>
                    <a:lnTo>
                      <a:pt x="64" y="512"/>
                    </a:lnTo>
                    <a:lnTo>
                      <a:pt x="73" y="524"/>
                    </a:lnTo>
                    <a:lnTo>
                      <a:pt x="84" y="535"/>
                    </a:lnTo>
                    <a:lnTo>
                      <a:pt x="94" y="546"/>
                    </a:lnTo>
                    <a:lnTo>
                      <a:pt x="105" y="557"/>
                    </a:lnTo>
                    <a:lnTo>
                      <a:pt x="117" y="568"/>
                    </a:lnTo>
                    <a:lnTo>
                      <a:pt x="129" y="577"/>
                    </a:lnTo>
                    <a:lnTo>
                      <a:pt x="142" y="586"/>
                    </a:lnTo>
                    <a:lnTo>
                      <a:pt x="155" y="594"/>
                    </a:lnTo>
                    <a:lnTo>
                      <a:pt x="168" y="602"/>
                    </a:lnTo>
                    <a:lnTo>
                      <a:pt x="182" y="608"/>
                    </a:lnTo>
                    <a:lnTo>
                      <a:pt x="195" y="615"/>
                    </a:lnTo>
                    <a:lnTo>
                      <a:pt x="210" y="621"/>
                    </a:lnTo>
                    <a:lnTo>
                      <a:pt x="225" y="627"/>
                    </a:lnTo>
                    <a:lnTo>
                      <a:pt x="241" y="631"/>
                    </a:lnTo>
                    <a:lnTo>
                      <a:pt x="256" y="634"/>
                    </a:lnTo>
                    <a:lnTo>
                      <a:pt x="272" y="637"/>
                    </a:lnTo>
                    <a:lnTo>
                      <a:pt x="288" y="638"/>
                    </a:lnTo>
                    <a:lnTo>
                      <a:pt x="304" y="641"/>
                    </a:lnTo>
                    <a:lnTo>
                      <a:pt x="320" y="641"/>
                    </a:lnTo>
                    <a:lnTo>
                      <a:pt x="335" y="641"/>
                    </a:lnTo>
                    <a:lnTo>
                      <a:pt x="349" y="639"/>
                    </a:lnTo>
                    <a:lnTo>
                      <a:pt x="363" y="637"/>
                    </a:lnTo>
                    <a:lnTo>
                      <a:pt x="377" y="635"/>
                    </a:lnTo>
                    <a:lnTo>
                      <a:pt x="391" y="633"/>
                    </a:lnTo>
                    <a:lnTo>
                      <a:pt x="405" y="630"/>
                    </a:lnTo>
                    <a:lnTo>
                      <a:pt x="417" y="625"/>
                    </a:lnTo>
                    <a:lnTo>
                      <a:pt x="430" y="621"/>
                    </a:lnTo>
                    <a:lnTo>
                      <a:pt x="443" y="616"/>
                    </a:lnTo>
                    <a:lnTo>
                      <a:pt x="456" y="610"/>
                    </a:lnTo>
                    <a:lnTo>
                      <a:pt x="468" y="604"/>
                    </a:lnTo>
                    <a:lnTo>
                      <a:pt x="480" y="598"/>
                    </a:lnTo>
                    <a:lnTo>
                      <a:pt x="491" y="591"/>
                    </a:lnTo>
                    <a:lnTo>
                      <a:pt x="503" y="584"/>
                    </a:lnTo>
                    <a:lnTo>
                      <a:pt x="514" y="575"/>
                    </a:lnTo>
                    <a:lnTo>
                      <a:pt x="525" y="567"/>
                    </a:lnTo>
                    <a:lnTo>
                      <a:pt x="851" y="892"/>
                    </a:lnTo>
                    <a:lnTo>
                      <a:pt x="855" y="897"/>
                    </a:lnTo>
                    <a:lnTo>
                      <a:pt x="860" y="899"/>
                    </a:lnTo>
                    <a:lnTo>
                      <a:pt x="866" y="901"/>
                    </a:lnTo>
                    <a:lnTo>
                      <a:pt x="871" y="901"/>
                    </a:lnTo>
                    <a:lnTo>
                      <a:pt x="878" y="901"/>
                    </a:lnTo>
                    <a:lnTo>
                      <a:pt x="883" y="899"/>
                    </a:lnTo>
                    <a:lnTo>
                      <a:pt x="888" y="897"/>
                    </a:lnTo>
                    <a:lnTo>
                      <a:pt x="893" y="892"/>
                    </a:lnTo>
                    <a:lnTo>
                      <a:pt x="897" y="888"/>
                    </a:lnTo>
                    <a:lnTo>
                      <a:pt x="899" y="883"/>
                    </a:lnTo>
                    <a:lnTo>
                      <a:pt x="901" y="877"/>
                    </a:lnTo>
                    <a:lnTo>
                      <a:pt x="902" y="871"/>
                    </a:lnTo>
                    <a:lnTo>
                      <a:pt x="901" y="866"/>
                    </a:lnTo>
                    <a:lnTo>
                      <a:pt x="899" y="860"/>
                    </a:lnTo>
                    <a:lnTo>
                      <a:pt x="897" y="855"/>
                    </a:lnTo>
                    <a:lnTo>
                      <a:pt x="893" y="8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C90C74B3-2EAE-1447-AC1B-F2A2EDAE78D4}"/>
                  </a:ext>
                </a:extLst>
              </p:cNvPr>
              <p:cNvSpPr/>
              <p:nvPr/>
            </p:nvSpPr>
            <p:spPr>
              <a:xfrm>
                <a:off x="1058578" y="3161446"/>
                <a:ext cx="209331" cy="209331"/>
              </a:xfrm>
              <a:custGeom>
                <a:avLst/>
                <a:gdLst>
                  <a:gd name="connsiteX0" fmla="*/ 27308 w 209331"/>
                  <a:gd name="connsiteY0" fmla="*/ 214613 h 209331"/>
                  <a:gd name="connsiteX1" fmla="*/ 0 w 209331"/>
                  <a:gd name="connsiteY1" fmla="*/ 187400 h 209331"/>
                  <a:gd name="connsiteX2" fmla="*/ 187256 w 209331"/>
                  <a:gd name="connsiteY2" fmla="*/ 49 h 209331"/>
                  <a:gd name="connsiteX3" fmla="*/ 216125 w 209331"/>
                  <a:gd name="connsiteY3" fmla="*/ 25701 h 209331"/>
                  <a:gd name="connsiteX4" fmla="*/ 190482 w 209331"/>
                  <a:gd name="connsiteY4" fmla="*/ 54570 h 209331"/>
                  <a:gd name="connsiteX5" fmla="*/ 187256 w 209331"/>
                  <a:gd name="connsiteY5" fmla="*/ 54570 h 209331"/>
                  <a:gd name="connsiteX6" fmla="*/ 54521 w 209331"/>
                  <a:gd name="connsiteY6" fmla="*/ 187781 h 209331"/>
                  <a:gd name="connsiteX7" fmla="*/ 27308 w 209331"/>
                  <a:gd name="connsiteY7" fmla="*/ 214613 h 20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331" h="209331">
                    <a:moveTo>
                      <a:pt x="27308" y="214613"/>
                    </a:moveTo>
                    <a:cubicBezTo>
                      <a:pt x="12265" y="214613"/>
                      <a:pt x="57" y="202443"/>
                      <a:pt x="0" y="187400"/>
                    </a:cubicBezTo>
                    <a:cubicBezTo>
                      <a:pt x="105" y="84010"/>
                      <a:pt x="83866" y="211"/>
                      <a:pt x="187256" y="49"/>
                    </a:cubicBezTo>
                    <a:cubicBezTo>
                      <a:pt x="202309" y="-845"/>
                      <a:pt x="215240" y="10639"/>
                      <a:pt x="216125" y="25701"/>
                    </a:cubicBezTo>
                    <a:cubicBezTo>
                      <a:pt x="217019" y="40754"/>
                      <a:pt x="205535" y="53676"/>
                      <a:pt x="190482" y="54570"/>
                    </a:cubicBezTo>
                    <a:cubicBezTo>
                      <a:pt x="189407" y="54637"/>
                      <a:pt x="188331" y="54637"/>
                      <a:pt x="187256" y="54570"/>
                    </a:cubicBezTo>
                    <a:cubicBezTo>
                      <a:pt x="113876" y="54836"/>
                      <a:pt x="54521" y="114391"/>
                      <a:pt x="54521" y="187781"/>
                    </a:cubicBezTo>
                    <a:cubicBezTo>
                      <a:pt x="54312" y="202662"/>
                      <a:pt x="42190" y="214613"/>
                      <a:pt x="27308" y="214613"/>
                    </a:cubicBezTo>
                    <a:close/>
                  </a:path>
                </a:pathLst>
              </a:custGeom>
              <a:grpFill/>
              <a:ln w="94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5" name="Elbow Connector 154"/>
          <p:cNvCxnSpPr>
            <a:stCxn id="86" idx="0"/>
          </p:cNvCxnSpPr>
          <p:nvPr/>
        </p:nvCxnSpPr>
        <p:spPr>
          <a:xfrm flipV="1">
            <a:off x="2071653" y="1030104"/>
            <a:ext cx="6629595" cy="201088"/>
          </a:xfrm>
          <a:prstGeom prst="bentConnector3">
            <a:avLst>
              <a:gd name="adj1" fmla="val 45019"/>
            </a:avLst>
          </a:prstGeom>
          <a:ln>
            <a:solidFill>
              <a:srgbClr val="277AA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/>
          <p:nvPr/>
        </p:nvCxnSpPr>
        <p:spPr>
          <a:xfrm>
            <a:off x="2255994" y="5605286"/>
            <a:ext cx="6493897" cy="297476"/>
          </a:xfrm>
          <a:prstGeom prst="bentConnector3">
            <a:avLst>
              <a:gd name="adj1" fmla="val 42725"/>
            </a:avLst>
          </a:prstGeom>
          <a:ln>
            <a:solidFill>
              <a:srgbClr val="658D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5113166" y="5009426"/>
            <a:ext cx="3647708" cy="5539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Risk Detection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Goal is to address potential indicators early on, allowing individuals the opportunity to seek assistance and mitigate triggers before becoming an insider threat.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UNCLASSIFIED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mtClean="0"/>
              <a:t>Continuous Vetting Updates</a:t>
            </a:r>
            <a:endParaRPr lang="en-US" sz="15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9F6817-19DE-4A59-8631-43BDCDF3EC3B}"/>
              </a:ext>
            </a:extLst>
          </p:cNvPr>
          <p:cNvSpPr/>
          <p:nvPr/>
        </p:nvSpPr>
        <p:spPr>
          <a:xfrm>
            <a:off x="377114" y="1246791"/>
            <a:ext cx="4097424" cy="4980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0574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CDF1C817-A066-4D8C-896B-7612ACFF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10" y="1092904"/>
            <a:ext cx="2970633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858F9C"/>
            </a:solidFill>
            <a:miter lim="800000"/>
            <a:headEnd/>
            <a:tailEnd/>
          </a:ln>
        </p:spPr>
        <p:txBody>
          <a:bodyPr wrap="square" lIns="0" rIns="0" anchor="ctr" anchorCtr="0">
            <a:spAutoFit/>
          </a:bodyPr>
          <a:lstStyle>
            <a:defPPr>
              <a:defRPr lang="en-US"/>
            </a:defPPr>
            <a:lvl1pPr marL="182880" defTabSz="1219170" eaLnBrk="1" fontAlgn="auto" hangingPunct="1">
              <a:spcBef>
                <a:spcPts val="0"/>
              </a:spcBef>
              <a:spcAft>
                <a:spcPts val="0"/>
              </a:spcAft>
              <a:defRPr sz="1100" b="1" kern="0" spc="300">
                <a:solidFill>
                  <a:srgbClr val="000000"/>
                </a:solidFill>
                <a:latin typeface="+mj-lt"/>
                <a:cs typeface="Open Sans" pitchFamily="34" charset="0"/>
              </a:defRPr>
            </a:lvl1pPr>
            <a:lvl2pPr marL="742950" indent="-285750">
              <a:defRPr>
                <a:latin typeface="Verdana" panose="020B0604030504040204" pitchFamily="34" charset="0"/>
              </a:defRPr>
            </a:lvl2pPr>
            <a:lvl3pPr marL="1143000" indent="-228600">
              <a:defRPr>
                <a:latin typeface="Verdana" panose="020B0604030504040204" pitchFamily="34" charset="0"/>
              </a:defRPr>
            </a:lvl3pPr>
            <a:lvl4pPr marL="1600200" indent="-228600">
              <a:defRPr>
                <a:latin typeface="Verdana" panose="020B0604030504040204" pitchFamily="34" charset="0"/>
              </a:defRPr>
            </a:lvl4pPr>
            <a:lvl5pPr marL="2057400" indent="-228600">
              <a:defRPr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9pPr>
          </a:lstStyle>
          <a:p>
            <a:pPr marL="18288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</a:rPr>
              <a:t>RESULTS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</a:rPr>
              <a:t>OF CONTINUOUS VETTING</a:t>
            </a:r>
          </a:p>
        </p:txBody>
      </p:sp>
      <p:sp>
        <p:nvSpPr>
          <p:cNvPr id="47" name="Rectangle: Rounded Corners 124">
            <a:extLst>
              <a:ext uri="{FF2B5EF4-FFF2-40B4-BE49-F238E27FC236}">
                <a16:creationId xmlns:a16="http://schemas.microsoft.com/office/drawing/2014/main" id="{4B9ED35C-A91D-4C5A-98AC-CCFE06850203}"/>
              </a:ext>
            </a:extLst>
          </p:cNvPr>
          <p:cNvSpPr/>
          <p:nvPr/>
        </p:nvSpPr>
        <p:spPr>
          <a:xfrm>
            <a:off x="470815" y="1499964"/>
            <a:ext cx="1770347" cy="640080"/>
          </a:xfrm>
          <a:prstGeom prst="roundRect">
            <a:avLst>
              <a:gd name="adj" fmla="val 757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~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3.7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mil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Total Subjects Enrolled in DOD CV Program</a:t>
            </a:r>
          </a:p>
        </p:txBody>
      </p:sp>
      <p:sp>
        <p:nvSpPr>
          <p:cNvPr id="48" name="Rectangle: Rounded Corners 126">
            <a:extLst>
              <a:ext uri="{FF2B5EF4-FFF2-40B4-BE49-F238E27FC236}">
                <a16:creationId xmlns:a16="http://schemas.microsoft.com/office/drawing/2014/main" id="{649D2AD6-D95C-4932-81B1-B0728B1F5444}"/>
              </a:ext>
            </a:extLst>
          </p:cNvPr>
          <p:cNvSpPr/>
          <p:nvPr/>
        </p:nvSpPr>
        <p:spPr>
          <a:xfrm>
            <a:off x="2474224" y="1499964"/>
            <a:ext cx="1770347" cy="640080"/>
          </a:xfrm>
          <a:prstGeom prst="roundRect">
            <a:avLst>
              <a:gd name="adj" fmla="val 757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~1 mil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Industry Subjects Enrolled in CV</a:t>
            </a:r>
          </a:p>
        </p:txBody>
      </p:sp>
      <p:graphicFrame>
        <p:nvGraphicFramePr>
          <p:cNvPr id="53" name="Chart 52"/>
          <p:cNvGraphicFramePr>
            <a:graphicFrameLocks/>
          </p:cNvGraphicFramePr>
          <p:nvPr>
            <p:extLst/>
          </p:nvPr>
        </p:nvGraphicFramePr>
        <p:xfrm>
          <a:off x="2123110" y="2913195"/>
          <a:ext cx="2206411" cy="200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/>
          <p:cNvGraphicFramePr>
            <a:graphicFrameLocks/>
          </p:cNvGraphicFramePr>
          <p:nvPr>
            <p:extLst/>
          </p:nvPr>
        </p:nvGraphicFramePr>
        <p:xfrm>
          <a:off x="337362" y="2907355"/>
          <a:ext cx="2210991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E89F6817-19DE-4A59-8631-43BDCDF3EC3B}"/>
              </a:ext>
            </a:extLst>
          </p:cNvPr>
          <p:cNvSpPr/>
          <p:nvPr/>
        </p:nvSpPr>
        <p:spPr>
          <a:xfrm>
            <a:off x="4657472" y="1246790"/>
            <a:ext cx="4319840" cy="4980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05740" anchor="t"/>
          <a:lstStyle/>
          <a:p>
            <a:pPr marL="900113" marR="0" lvl="1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CDF1C817-A066-4D8C-896B-7612ACFF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90" y="1092906"/>
            <a:ext cx="1985405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858F9C"/>
            </a:solidFill>
            <a:miter lim="800000"/>
            <a:headEnd/>
            <a:tailEnd/>
          </a:ln>
        </p:spPr>
        <p:txBody>
          <a:bodyPr wrap="square" lIns="0" rIns="0" anchor="ctr" anchorCtr="0">
            <a:spAutoFit/>
          </a:bodyPr>
          <a:lstStyle>
            <a:defPPr>
              <a:defRPr lang="en-US"/>
            </a:defPPr>
            <a:lvl1pPr marL="182880" defTabSz="1219170" eaLnBrk="1" fontAlgn="auto" hangingPunct="1">
              <a:spcBef>
                <a:spcPts val="0"/>
              </a:spcBef>
              <a:spcAft>
                <a:spcPts val="0"/>
              </a:spcAft>
              <a:defRPr sz="1100" b="1" kern="0" spc="300">
                <a:solidFill>
                  <a:srgbClr val="000000"/>
                </a:solidFill>
                <a:latin typeface="+mj-lt"/>
                <a:cs typeface="Open Sans" pitchFamily="34" charset="0"/>
              </a:defRPr>
            </a:lvl1pPr>
            <a:lvl2pPr marL="742950" indent="-285750">
              <a:defRPr>
                <a:latin typeface="Verdana" panose="020B0604030504040204" pitchFamily="34" charset="0"/>
              </a:defRPr>
            </a:lvl2pPr>
            <a:lvl3pPr marL="1143000" indent="-228600">
              <a:defRPr>
                <a:latin typeface="Verdana" panose="020B0604030504040204" pitchFamily="34" charset="0"/>
              </a:defRPr>
            </a:lvl3pPr>
            <a:lvl4pPr marL="1600200" indent="-228600">
              <a:defRPr>
                <a:latin typeface="Verdana" panose="020B0604030504040204" pitchFamily="34" charset="0"/>
              </a:defRPr>
            </a:lvl4pPr>
            <a:lvl5pPr marL="2057400" indent="-228600">
              <a:defRPr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9pPr>
          </a:lstStyle>
          <a:p>
            <a:pPr marL="18288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</a:rPr>
              <a:t>CV ENROLLMENT</a:t>
            </a:r>
          </a:p>
        </p:txBody>
      </p:sp>
      <p:sp>
        <p:nvSpPr>
          <p:cNvPr id="99" name="Rectangle: Rounded Corners 124">
            <a:extLst>
              <a:ext uri="{FF2B5EF4-FFF2-40B4-BE49-F238E27FC236}">
                <a16:creationId xmlns:a16="http://schemas.microsoft.com/office/drawing/2014/main" id="{4B9ED35C-A91D-4C5A-98AC-CCFE06850203}"/>
              </a:ext>
            </a:extLst>
          </p:cNvPr>
          <p:cNvSpPr/>
          <p:nvPr/>
        </p:nvSpPr>
        <p:spPr>
          <a:xfrm>
            <a:off x="470812" y="2216196"/>
            <a:ext cx="1770348" cy="640080"/>
          </a:xfrm>
          <a:prstGeom prst="roundRect">
            <a:avLst>
              <a:gd name="adj" fmla="val 757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6%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Rate of CE Alerts Received </a:t>
            </a:r>
          </a:p>
        </p:txBody>
      </p:sp>
      <p:sp>
        <p:nvSpPr>
          <p:cNvPr id="56" name="Rectangle: Rounded Corners 124">
            <a:extLst>
              <a:ext uri="{FF2B5EF4-FFF2-40B4-BE49-F238E27FC236}">
                <a16:creationId xmlns:a16="http://schemas.microsoft.com/office/drawing/2014/main" id="{4B9ED35C-A91D-4C5A-98AC-CCFE06850203}"/>
              </a:ext>
            </a:extLst>
          </p:cNvPr>
          <p:cNvSpPr/>
          <p:nvPr/>
        </p:nvSpPr>
        <p:spPr>
          <a:xfrm>
            <a:off x="2474221" y="2222036"/>
            <a:ext cx="1770348" cy="640080"/>
          </a:xfrm>
          <a:prstGeom prst="roundRect">
            <a:avLst>
              <a:gd name="adj" fmla="val 757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2%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Industry Incident Report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Rate</a:t>
            </a: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UNCLASSIFIED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F6E3C6-C031-4101-A0C4-E4FFC1D5CF43}"/>
              </a:ext>
            </a:extLst>
          </p:cNvPr>
          <p:cNvSpPr txBox="1"/>
          <p:nvPr/>
        </p:nvSpPr>
        <p:spPr>
          <a:xfrm>
            <a:off x="449686" y="5593432"/>
            <a:ext cx="993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C5362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Risk Identification and Mitigation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788" y="5272530"/>
            <a:ext cx="263539" cy="274320"/>
          </a:xfrm>
          <a:prstGeom prst="rect">
            <a:avLst/>
          </a:prstGeom>
        </p:spPr>
      </p:pic>
      <p:sp>
        <p:nvSpPr>
          <p:cNvPr id="41" name="Isosceles Triangle 40"/>
          <p:cNvSpPr/>
          <p:nvPr/>
        </p:nvSpPr>
        <p:spPr>
          <a:xfrm rot="15701420">
            <a:off x="1340282" y="5076145"/>
            <a:ext cx="1032026" cy="1040899"/>
          </a:xfrm>
          <a:prstGeom prst="triangle">
            <a:avLst/>
          </a:prstGeom>
          <a:gradFill flip="none" rotWithShape="1">
            <a:gsLst>
              <a:gs pos="0">
                <a:srgbClr val="F2F2F2"/>
              </a:gs>
              <a:gs pos="24000">
                <a:schemeClr val="bg1">
                  <a:lumMod val="85000"/>
                </a:schemeClr>
              </a:gs>
              <a:gs pos="100000">
                <a:srgbClr val="1C536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35406" y="5143308"/>
            <a:ext cx="24308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40K Valid Alerts on 28K unique subjects</a:t>
            </a:r>
          </a:p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36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% not previously reported</a:t>
            </a:r>
          </a:p>
          <a:p>
            <a:pPr marL="34290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CV relies heavily on culture of self-reporting (SEAD-3)</a:t>
            </a: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r>
              <a:rPr lang="en-US" dirty="0"/>
              <a:t>March 2023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idx="1"/>
          </p:nvPr>
        </p:nvSpPr>
        <p:spPr>
          <a:xfrm>
            <a:off x="4858230" y="1429762"/>
            <a:ext cx="3991091" cy="47257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DCSA </a:t>
            </a:r>
            <a:r>
              <a:rPr lang="en-US" sz="1600" dirty="0"/>
              <a:t>is responsible for the implementation of the DoD CV program. In </a:t>
            </a:r>
            <a:r>
              <a:rPr lang="en-US" sz="1600" dirty="0" smtClean="0"/>
              <a:t>accordance </a:t>
            </a:r>
            <a:r>
              <a:rPr lang="en-US" sz="1600" dirty="0"/>
              <a:t>with the 27 June 2022 USDI memo “Department of Defense Guidance on </a:t>
            </a:r>
            <a:r>
              <a:rPr lang="en-US" sz="1600" dirty="0" smtClean="0"/>
              <a:t>Continuous </a:t>
            </a:r>
            <a:r>
              <a:rPr lang="en-US" sz="1600" dirty="0"/>
              <a:t>Vetting and Other Measures to Expedite Reform and Transition to </a:t>
            </a:r>
            <a:r>
              <a:rPr lang="en-US" sz="1600" dirty="0" smtClean="0"/>
              <a:t>Trusted </a:t>
            </a:r>
            <a:r>
              <a:rPr lang="en-US" sz="1600" dirty="0"/>
              <a:t>Workforce 2.0”, </a:t>
            </a:r>
            <a:r>
              <a:rPr lang="en-US" sz="1600" u="sng" dirty="0"/>
              <a:t>periodic reinvestigations are no longer being </a:t>
            </a:r>
            <a:r>
              <a:rPr lang="en-US" sz="1600" u="sng" dirty="0" smtClean="0"/>
              <a:t>conducted </a:t>
            </a:r>
            <a:r>
              <a:rPr lang="en-US" sz="1600" u="sng" dirty="0"/>
              <a:t>for DoD</a:t>
            </a:r>
            <a:r>
              <a:rPr lang="en-US" sz="1600" dirty="0"/>
              <a:t>. There is a requirement for an updated SF86 to be submitted </a:t>
            </a:r>
            <a:r>
              <a:rPr lang="en-US" sz="1600" dirty="0" smtClean="0"/>
              <a:t>at </a:t>
            </a:r>
            <a:r>
              <a:rPr lang="en-US" sz="1600" dirty="0"/>
              <a:t>5 year intervals, regardless of level of eligibility. The updated SF86 will </a:t>
            </a:r>
            <a:r>
              <a:rPr lang="en-US" sz="1600" dirty="0" smtClean="0"/>
              <a:t>be </a:t>
            </a:r>
            <a:r>
              <a:rPr lang="en-US" sz="1600" dirty="0"/>
              <a:t>enrolled/captured with updated information into the CV program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100" i="1" dirty="0" smtClean="0"/>
              <a:t>Note: VRO </a:t>
            </a:r>
            <a:r>
              <a:rPr lang="en-US" sz="1100" i="1" dirty="0"/>
              <a:t>posted supplemental guidance on 10 August in support of implementation of </a:t>
            </a:r>
            <a:r>
              <a:rPr lang="en-US" sz="1100" i="1" dirty="0" smtClean="0"/>
              <a:t>the </a:t>
            </a:r>
            <a:r>
              <a:rPr lang="en-US" sz="1100" i="1" dirty="0"/>
              <a:t>policy. It is understood that there is an impact to Industry to meet the </a:t>
            </a:r>
            <a:r>
              <a:rPr lang="en-US" sz="1100" i="1" dirty="0" smtClean="0"/>
              <a:t>requirement </a:t>
            </a:r>
            <a:r>
              <a:rPr lang="en-US" sz="1100" i="1" dirty="0"/>
              <a:t>of submission of an SF86 at 5 year intervals, using the most </a:t>
            </a:r>
            <a:r>
              <a:rPr lang="en-US" sz="1100" i="1" dirty="0" smtClean="0"/>
              <a:t>recent </a:t>
            </a:r>
            <a:r>
              <a:rPr lang="en-US" sz="1100" i="1" dirty="0"/>
              <a:t>date of the CV enrollment or date of last investigation</a:t>
            </a:r>
            <a:r>
              <a:rPr lang="en-US" sz="1100" i="1" dirty="0" smtClean="0"/>
              <a:t>.</a:t>
            </a:r>
            <a:endParaRPr lang="en-US" sz="1100" i="1" dirty="0"/>
          </a:p>
          <a:p>
            <a:pPr marL="0" indent="0">
              <a:buNone/>
            </a:pPr>
            <a:r>
              <a:rPr lang="en-US" sz="1400" dirty="0" smtClean="0"/>
              <a:t>Here’s what to do and when:</a:t>
            </a:r>
          </a:p>
          <a:p>
            <a:r>
              <a:rPr lang="en-US" sz="1400" dirty="0" smtClean="0"/>
              <a:t>The Subject has </a:t>
            </a:r>
            <a:r>
              <a:rPr lang="en-US" sz="1400" b="1" dirty="0" smtClean="0"/>
              <a:t>No Eligibility </a:t>
            </a:r>
            <a:r>
              <a:rPr lang="en-US" sz="1400" b="1" dirty="0" smtClean="0">
                <a:sym typeface="Wingdings" panose="05000000000000000000" pitchFamily="2" charset="2"/>
              </a:rPr>
              <a:t></a:t>
            </a:r>
            <a:r>
              <a:rPr lang="en-US" sz="1400" dirty="0" smtClean="0"/>
              <a:t> Submit the SF86 and fingerprints.</a:t>
            </a:r>
          </a:p>
          <a:p>
            <a:r>
              <a:rPr lang="en-US" sz="1400" dirty="0"/>
              <a:t>The Subject has </a:t>
            </a:r>
            <a:r>
              <a:rPr lang="en-US" sz="1400" b="1" dirty="0" smtClean="0"/>
              <a:t>Eligibility</a:t>
            </a:r>
            <a:r>
              <a:rPr lang="en-US" sz="1400" dirty="0" smtClean="0"/>
              <a:t> </a:t>
            </a:r>
            <a:r>
              <a:rPr lang="en-US" sz="1400" b="1" dirty="0" smtClean="0">
                <a:sym typeface="Wingdings" panose="05000000000000000000" pitchFamily="2" charset="2"/>
              </a:rPr>
              <a:t> </a:t>
            </a:r>
            <a:r>
              <a:rPr lang="en-US" sz="1400" dirty="0" smtClean="0">
                <a:sym typeface="Wingdings" panose="05000000000000000000" pitchFamily="2" charset="2"/>
              </a:rPr>
              <a:t>FSO</a:t>
            </a:r>
            <a:r>
              <a:rPr lang="en-US" sz="1400" dirty="0" smtClean="0"/>
              <a:t> </a:t>
            </a:r>
            <a:r>
              <a:rPr lang="en-US" sz="1400" dirty="0"/>
              <a:t>can grant </a:t>
            </a:r>
            <a:r>
              <a:rPr lang="en-US" sz="1400" dirty="0" smtClean="0"/>
              <a:t>access and verify </a:t>
            </a:r>
            <a:r>
              <a:rPr lang="en-US" sz="1400" dirty="0"/>
              <a:t>enrollment into CV. If </a:t>
            </a:r>
            <a:r>
              <a:rPr lang="en-US" sz="1400" dirty="0" smtClean="0"/>
              <a:t>Subject is </a:t>
            </a:r>
            <a:r>
              <a:rPr lang="en-US" sz="1400" b="1" u="sng" dirty="0" smtClean="0"/>
              <a:t>not </a:t>
            </a:r>
            <a:r>
              <a:rPr lang="en-US" sz="1400" dirty="0" smtClean="0"/>
              <a:t>enrolled </a:t>
            </a:r>
            <a:r>
              <a:rPr lang="en-US" sz="1400" dirty="0"/>
              <a:t>into </a:t>
            </a:r>
            <a:r>
              <a:rPr lang="en-US" sz="1400" dirty="0" smtClean="0"/>
              <a:t>CV, FSO should submit </a:t>
            </a:r>
            <a:r>
              <a:rPr lang="en-US" sz="1400" dirty="0"/>
              <a:t>new </a:t>
            </a:r>
            <a:r>
              <a:rPr lang="en-US" sz="1400" dirty="0" smtClean="0"/>
              <a:t>SF86.</a:t>
            </a:r>
          </a:p>
          <a:p>
            <a:r>
              <a:rPr lang="en-US" sz="1400" dirty="0" smtClean="0"/>
              <a:t>Processing </a:t>
            </a:r>
            <a:r>
              <a:rPr lang="en-US" sz="1400" b="1" dirty="0" smtClean="0"/>
              <a:t>5 </a:t>
            </a:r>
            <a:r>
              <a:rPr lang="en-US" sz="1400" b="1" dirty="0"/>
              <a:t>Y</a:t>
            </a:r>
            <a:r>
              <a:rPr lang="en-US" sz="1400" b="1" dirty="0" smtClean="0"/>
              <a:t>ear Investigation </a:t>
            </a:r>
            <a:r>
              <a:rPr lang="en-US" sz="1400" b="1" dirty="0"/>
              <a:t>R</a:t>
            </a:r>
            <a:r>
              <a:rPr lang="en-US" sz="1400" b="1" dirty="0" smtClean="0"/>
              <a:t>equest </a:t>
            </a:r>
            <a:r>
              <a:rPr lang="en-US" sz="1400" b="1" dirty="0">
                <a:sym typeface="Wingdings" panose="05000000000000000000" pitchFamily="2" charset="2"/>
              </a:rPr>
              <a:t></a:t>
            </a:r>
            <a:r>
              <a:rPr lang="en-US" sz="1400" dirty="0" smtClean="0"/>
              <a:t> FSO should  adhere to 5 </a:t>
            </a:r>
            <a:r>
              <a:rPr lang="en-US" sz="1400" dirty="0"/>
              <a:t>years after the CV enrollment date </a:t>
            </a:r>
            <a:r>
              <a:rPr lang="en-US" sz="1400" u="sng" dirty="0"/>
              <a:t>or</a:t>
            </a:r>
            <a:r>
              <a:rPr lang="en-US" sz="1400" dirty="0"/>
              <a:t> most recent investigation close </a:t>
            </a:r>
            <a:r>
              <a:rPr lang="en-US" sz="1400" dirty="0" smtClean="0"/>
              <a:t>date</a:t>
            </a:r>
            <a:r>
              <a:rPr lang="en-US" sz="1400" dirty="0"/>
              <a:t>, </a:t>
            </a:r>
            <a:r>
              <a:rPr lang="en-US" sz="1400" b="1" u="sng" dirty="0"/>
              <a:t>whichever is more recent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09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4_Body Slides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_070819-v2" id="{9087384E-BFA4-4B6C-98C1-C9B88CDD7A2D}" vid="{D88BD9F7-A69D-4E2B-8C12-C9C791FB0898}"/>
    </a:ext>
  </a:extLst>
</a:theme>
</file>

<file path=ppt/theme/theme2.xml><?xml version="1.0" encoding="utf-8"?>
<a:theme xmlns:a="http://schemas.openxmlformats.org/drawingml/2006/main" name="5_Body Slides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_070819-v2" id="{9087384E-BFA4-4B6C-98C1-C9B88CDD7A2D}" vid="{D88BD9F7-A69D-4E2B-8C12-C9C791FB08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28588</TotalTime>
  <Words>1641</Words>
  <Application>Microsoft Office PowerPoint</Application>
  <PresentationFormat>On-screen Show (4:3)</PresentationFormat>
  <Paragraphs>254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Open Sans</vt:lpstr>
      <vt:lpstr>Tw Cen MT</vt:lpstr>
      <vt:lpstr>Wingdings</vt:lpstr>
      <vt:lpstr>Wingdings 2</vt:lpstr>
      <vt:lpstr>4_Body Slides</vt:lpstr>
      <vt:lpstr>5_Body Slides</vt:lpstr>
      <vt:lpstr>PERSONNEL VETTING WEBINAR SERIES:</vt:lpstr>
      <vt:lpstr>PARTICIPANTS</vt:lpstr>
      <vt:lpstr>ATTENDEE PARTICIPATION &amp; FEEDBACK</vt:lpstr>
      <vt:lpstr>ATTENDEE PARTICIPATION &amp; FEEDBACK</vt:lpstr>
      <vt:lpstr>POST EVENT FEEDBACK</vt:lpstr>
      <vt:lpstr>Continuous Vetting (CV)</vt:lpstr>
      <vt:lpstr>Open Ended Chat Question</vt:lpstr>
      <vt:lpstr>Continuous Vetting Overview</vt:lpstr>
      <vt:lpstr>Continuous Vetting Updates</vt:lpstr>
      <vt:lpstr>Poll Question #1</vt:lpstr>
      <vt:lpstr>CV Mission &amp; Process</vt:lpstr>
      <vt:lpstr>Poll Question #2</vt:lpstr>
      <vt:lpstr>Population Management in CV</vt:lpstr>
      <vt:lpstr>Poll Question #3</vt:lpstr>
      <vt:lpstr>Personnel Security Clearance Reform Efforts</vt:lpstr>
      <vt:lpstr>The Future of Personnel Security</vt:lpstr>
      <vt:lpstr>DCSA Support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Moran</dc:creator>
  <cp:lastModifiedBy>Price, Richard, CIV, DCSA</cp:lastModifiedBy>
  <cp:revision>455</cp:revision>
  <cp:lastPrinted>2020-07-24T16:47:57Z</cp:lastPrinted>
  <dcterms:created xsi:type="dcterms:W3CDTF">2019-07-08T18:40:56Z</dcterms:created>
  <dcterms:modified xsi:type="dcterms:W3CDTF">2023-03-13T18:39:38Z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