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</p:sldMasterIdLst>
  <p:notesMasterIdLst>
    <p:notesMasterId r:id="rId16"/>
  </p:notesMasterIdLst>
  <p:handoutMasterIdLst>
    <p:handoutMasterId r:id="rId17"/>
  </p:handoutMasterIdLst>
  <p:sldIdLst>
    <p:sldId id="343" r:id="rId5"/>
    <p:sldId id="435" r:id="rId6"/>
    <p:sldId id="424" r:id="rId7"/>
    <p:sldId id="425" r:id="rId8"/>
    <p:sldId id="426" r:id="rId9"/>
    <p:sldId id="427" r:id="rId10"/>
    <p:sldId id="436" r:id="rId11"/>
    <p:sldId id="437" r:id="rId12"/>
    <p:sldId id="421" r:id="rId13"/>
    <p:sldId id="434" r:id="rId14"/>
    <p:sldId id="34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uellette, Bridget Anne CIV DepUnSecNav" initials="OBAC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3783" autoAdjust="0"/>
  </p:normalViewPr>
  <p:slideViewPr>
    <p:cSldViewPr>
      <p:cViewPr>
        <p:scale>
          <a:sx n="100" d="100"/>
          <a:sy n="100" d="100"/>
        </p:scale>
        <p:origin x="-19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90" d="100"/>
          <a:sy n="190" d="100"/>
        </p:scale>
        <p:origin x="-846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86" y="0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3A3DFCCF-5E74-4353-8D96-0CEE204BCD62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1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86" y="8830621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18B52BB9-BCF7-4E9E-807A-A6585A381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17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386" y="0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2951A68D-4E54-4E2C-834F-52A927533491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81" y="4416111"/>
            <a:ext cx="5607038" cy="4182419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1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386" y="8830621"/>
            <a:ext cx="3037413" cy="46418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90FBD49B-AD47-4428-BAA2-1E7DEF254F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64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71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1pPr>
            <a:lvl2pPr marL="749339" indent="-288207" defTabSz="931871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2pPr>
            <a:lvl3pPr marL="1152830" indent="-230566" defTabSz="931871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3pPr>
            <a:lvl4pPr marL="1613962" indent="-230566" defTabSz="931871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4pPr>
            <a:lvl5pPr marL="2075094" indent="-230566" defTabSz="931871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5pPr>
            <a:lvl6pPr marL="2536226" indent="-230566" defTabSz="93187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6pPr>
            <a:lvl7pPr marL="2997357" indent="-230566" defTabSz="93187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7pPr>
            <a:lvl8pPr marL="3458489" indent="-230566" defTabSz="93187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8pPr>
            <a:lvl9pPr marL="3919621" indent="-230566" defTabSz="93187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9pPr>
          </a:lstStyle>
          <a:p>
            <a:pPr eaLnBrk="1" hangingPunct="1"/>
            <a:fld id="{A7788189-980F-4D77-9F1A-C9D2F6484ED8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84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17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Supervisors, managers, and security professionals play a critical role in assuring the success of the CE program.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94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94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94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98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98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FBD49B-AD47-4428-BAA2-1E7DEF254FB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47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F730-37D6-4C0F-8B9C-8600F1FBC335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4" descr="USN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2108"/>
            <a:ext cx="6553200" cy="627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9EF-4CFF-4182-A9EE-B5802546E57A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6249-88C1-4386-ABB4-BF9D62570CB1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5AFA0-6E82-4A8B-8D5D-286BCFF278EF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8B91E-3DB2-45C7-B71D-7AE25CA01B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0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FE0F8-7C66-4C18-A01B-19017F113E99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6FFEF-B852-4779-9F90-10C77F5726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8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CC2C8-33ED-4176-86B5-7A1D125A0058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19989-E2F2-454E-AE99-EF394FE5B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56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9C00A-4173-495B-8A0C-54FDF21536F0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1DF9B-2BBB-479C-BD76-7A660B2508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2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DA5C2-50AA-4697-A32C-27153BCE1FA1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0ADE-AAA6-4CD6-8DED-5989892B1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09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85D3A-649E-4E3D-91C4-2057868183C1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CCE47-060F-4F1E-AF09-1DF6C1D923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483CF-4B64-4AB4-AF55-D411A64F60FF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30347-10DE-4975-86A0-5B975E9B59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003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94E9-2142-42DE-BAE4-300797FA8709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B7AD5-6D08-4C3E-BE8B-6D54D1B106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1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36F5-1FA4-42DF-8EE1-DFFDC0B59312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0" descr="US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9"/>
          <p:cNvGrpSpPr>
            <a:grpSpLocks/>
          </p:cNvGrpSpPr>
          <p:nvPr userDrawn="1"/>
        </p:nvGrpSpPr>
        <p:grpSpPr bwMode="auto">
          <a:xfrm>
            <a:off x="304800" y="1371600"/>
            <a:ext cx="8686800" cy="76200"/>
            <a:chOff x="274320" y="1173480"/>
            <a:chExt cx="8686800" cy="76200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1538-BA11-4A84-960A-4F57F1DEAB5C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736C6-3447-4618-BC6C-893D1381D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80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0486-FE08-49E7-B661-A12AED5D09C5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19783-CDEE-4DAA-84DB-180D27E471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51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4B6C6-690E-436A-9096-2F76EA0B706A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F59A-CA6E-471B-87CC-4FC13C5C56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934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F730-37D6-4C0F-8B9C-8600F1FBC3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4" descr="USN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2100"/>
            <a:ext cx="6553200" cy="627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092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36F5-1FA4-42DF-8EE1-DFFDC0B593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0" descr="US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9"/>
          <p:cNvGrpSpPr>
            <a:grpSpLocks/>
          </p:cNvGrpSpPr>
          <p:nvPr userDrawn="1"/>
        </p:nvGrpSpPr>
        <p:grpSpPr bwMode="auto">
          <a:xfrm>
            <a:off x="304800" y="1371600"/>
            <a:ext cx="8686800" cy="76200"/>
            <a:chOff x="274320" y="1173480"/>
            <a:chExt cx="8686800" cy="76200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275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2F1-015A-4149-B63F-1E5A3D41DA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513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8D8B-C383-41F7-AE69-A65FE40AA5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487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2812-6799-41FF-81F1-3B8899FD69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52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9FEB-872C-481C-A1FF-2FA2E0578A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0346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15D7-C63F-40A6-AAC6-7D32E01E02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0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2F1-015A-4149-B63F-1E5A3D41DA72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407E-5093-415D-BDD4-72494C3261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4AED-DDFF-4F98-8F06-0A4A7EB4A5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1729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9EF-4CFF-4182-A9EE-B5802546E5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553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6249-88C1-4386-ABB4-BF9D62570C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5527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F730-37D6-4C0F-8B9C-8600F1FBC3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4" descr="USN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2108"/>
            <a:ext cx="6553200" cy="627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1629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36F5-1FA4-42DF-8EE1-DFFDC0B593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0" descr="US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9"/>
          <p:cNvGrpSpPr>
            <a:grpSpLocks/>
          </p:cNvGrpSpPr>
          <p:nvPr userDrawn="1"/>
        </p:nvGrpSpPr>
        <p:grpSpPr bwMode="auto">
          <a:xfrm>
            <a:off x="304800" y="1371600"/>
            <a:ext cx="8686800" cy="76200"/>
            <a:chOff x="274320" y="1173480"/>
            <a:chExt cx="8686800" cy="76200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50520" y="1173480"/>
              <a:ext cx="8534400" cy="0"/>
            </a:xfrm>
            <a:prstGeom prst="line">
              <a:avLst/>
            </a:prstGeom>
            <a:noFill/>
            <a:ln w="31750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74320" y="1249680"/>
              <a:ext cx="8686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70918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82F1-015A-4149-B63F-1E5A3D41DA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5883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8D8B-C383-41F7-AE69-A65FE40AA5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286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2812-6799-41FF-81F1-3B8899FD69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799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9FEB-872C-481C-A1FF-2FA2E0578A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68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8D8B-C383-41F7-AE69-A65FE40AA51E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15D7-C63F-40A6-AAC6-7D32E01E02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686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407E-5093-415D-BDD4-72494C3261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3787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4AED-DDFF-4F98-8F06-0A4A7EB4A5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8790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9EF-4CFF-4182-A9EE-B5802546E5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215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6249-88C1-4386-ABB4-BF9D62570C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1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C2812-6799-41FF-81F1-3B8899FD69DF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9FEB-872C-481C-A1FF-2FA2E0578AE8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15D7-C63F-40A6-AAC6-7D32E01E0220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407E-5093-415D-BDD4-72494C32610D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4AED-DDFF-4F98-8F06-0A4A7EB4A54F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7CFD4-2C55-4B8F-8F94-D0236E4390C6}" type="datetime1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9DD223B-E289-4FFA-BE00-FE30978A22AD}" type="datetime1">
              <a:rPr lang="en-US"/>
              <a:pPr>
                <a:defRPr/>
              </a:pPr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Pre-Decisional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D9169A8-B55A-4B52-BB2B-5592959DD6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4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7CFD4-2C55-4B8F-8F94-D0236E4390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99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7CFD4-2C55-4B8F-8F94-D0236E4390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49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oz.deichman.net/uploaded_images/logoNavy-763961.jpg&amp;imgrefurl=http://oz.deichman.net/2008/04/happy-navy-birthday.html&amp;usg=__txWMwALq8SIr__8tGg48BFu9-eQ=&amp;h=900&amp;w=900&amp;sz=168&amp;hl=en&amp;start=3&amp;zoom=1&amp;tbnid=D_mR9_eFIUxJxM:&amp;tbnh=146&amp;tbnw=146&amp;ei=VSDBTtWiKtP3tgeNzaCgBg&amp;prev=/search?q=Department+of+the+Navy&amp;hl=en&amp;gbv=2&amp;tbm=isch&amp;itbs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1.gstatic.com/images?q=tbn:ANd9GcQsz5M0SDKG2ZWmoOkEqr8pgYvNUCbefsTWJ4HmKS2qnhPehpnPcws0UPOgD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533400"/>
            <a:ext cx="1905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914400" y="2667000"/>
            <a:ext cx="73152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solidFill>
                  <a:srgbClr val="000000"/>
                </a:solidFill>
                <a:latin typeface="Calibri" pitchFamily="34" charset="0"/>
              </a:rPr>
              <a:t>Department of the Navy Security Enterprise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1103313" y="4343400"/>
            <a:ext cx="6934200" cy="83099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800">
                <a:solidFill>
                  <a:schemeClr val="bg2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bg2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bg2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bg2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Leadership Course Curriculum for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Security Program Oversight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1103313" y="5283200"/>
            <a:ext cx="693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2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5A6B-10A3-4E46-8C9B-4414D3CDE44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9463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012825"/>
            <a:ext cx="11557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022350"/>
            <a:ext cx="1168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6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Physical </a:t>
            </a:r>
            <a:r>
              <a:rPr lang="en-US" sz="3600" dirty="0" smtClean="0"/>
              <a:t>Security Requirements </a:t>
            </a:r>
            <a:r>
              <a:rPr lang="en-US" sz="3600" dirty="0"/>
              <a:t>and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Active </a:t>
            </a:r>
            <a:r>
              <a:rPr lang="en-US" sz="3600" dirty="0"/>
              <a:t>Shooter </a:t>
            </a:r>
            <a:r>
              <a:rPr lang="en-US" sz="3600" dirty="0" smtClean="0"/>
              <a:t>Response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sz="2200" b="1" dirty="0" smtClean="0"/>
              <a:t>Active Shooter Training/Response/Recovery:</a:t>
            </a:r>
          </a:p>
          <a:p>
            <a:r>
              <a:rPr lang="en-US" sz="2200" dirty="0" smtClean="0"/>
              <a:t>Governing </a:t>
            </a:r>
            <a:r>
              <a:rPr lang="en-US" sz="2200" dirty="0"/>
              <a:t>policy: DoDI 1438.06 Workplace Violence Prevention and Response </a:t>
            </a:r>
            <a:r>
              <a:rPr lang="en-US" sz="2200" dirty="0" smtClean="0"/>
              <a:t>Policy and DoDI 5525.15 Law </a:t>
            </a:r>
            <a:r>
              <a:rPr lang="en-US" sz="2200" dirty="0"/>
              <a:t>Enforcement (LE) Standards and Training in the DoD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Commanders must ensure:</a:t>
            </a:r>
          </a:p>
          <a:p>
            <a:r>
              <a:rPr lang="en-US" sz="2200" dirty="0" smtClean="0"/>
              <a:t>Annual </a:t>
            </a:r>
            <a:r>
              <a:rPr lang="en-US" sz="2200" dirty="0"/>
              <a:t>training is provided </a:t>
            </a:r>
            <a:r>
              <a:rPr lang="en-US" sz="2200" dirty="0" smtClean="0"/>
              <a:t>to </a:t>
            </a:r>
            <a:r>
              <a:rPr lang="en-US" sz="2200" dirty="0"/>
              <a:t>supervisors and employees </a:t>
            </a:r>
            <a:r>
              <a:rPr lang="en-US" sz="2200" dirty="0" smtClean="0"/>
              <a:t>fostering </a:t>
            </a:r>
            <a:r>
              <a:rPr lang="en-US" sz="2200" dirty="0"/>
              <a:t>public safety </a:t>
            </a:r>
            <a:r>
              <a:rPr lang="en-US" sz="2200" dirty="0" smtClean="0"/>
              <a:t>awareness and prevention of workplace violence</a:t>
            </a:r>
          </a:p>
          <a:p>
            <a:r>
              <a:rPr lang="en-US" sz="2200" dirty="0" smtClean="0"/>
              <a:t>Cognizance </a:t>
            </a:r>
            <a:r>
              <a:rPr lang="en-US" sz="2200" dirty="0"/>
              <a:t>of LE personnel conducting exercises in the multitude of environments for area familiarization, preplanned responses and situational awareness based on lessons </a:t>
            </a:r>
            <a:r>
              <a:rPr lang="en-US" sz="2200" dirty="0" smtClean="0"/>
              <a:t>learned</a:t>
            </a:r>
            <a:endParaRPr lang="en-US" sz="2200" dirty="0"/>
          </a:p>
          <a:p>
            <a:r>
              <a:rPr lang="en-US" sz="2200" dirty="0" smtClean="0"/>
              <a:t>Facility </a:t>
            </a:r>
            <a:r>
              <a:rPr lang="en-US" sz="2200" dirty="0"/>
              <a:t>managers train on workplace violence and work with LE training support in developing workplace response plans and how to support LE forces in response to an active shooter </a:t>
            </a:r>
            <a:r>
              <a:rPr lang="en-US" sz="2200" dirty="0" smtClean="0"/>
              <a:t>situation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197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5029194"/>
          </a:xfrm>
        </p:spPr>
        <p:txBody>
          <a:bodyPr>
            <a:normAutofit lnSpcReduction="1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</a:rPr>
              <a:t>Executive Order </a:t>
            </a:r>
            <a:r>
              <a:rPr lang="en-US" sz="1100" dirty="0" smtClean="0">
                <a:solidFill>
                  <a:prstClr val="black"/>
                </a:solidFill>
              </a:rPr>
              <a:t>13526 </a:t>
            </a:r>
            <a:r>
              <a:rPr lang="en-US" sz="1000" dirty="0" smtClean="0">
                <a:solidFill>
                  <a:prstClr val="black"/>
                </a:solidFill>
              </a:rPr>
              <a:t>Classified </a:t>
            </a:r>
            <a:r>
              <a:rPr lang="en-US" sz="1000" dirty="0">
                <a:solidFill>
                  <a:prstClr val="black"/>
                </a:solidFill>
              </a:rPr>
              <a:t>National Security Information, 29 Dec 09 (revoked EO 12958) This order prescribes a uniform system for classifying, safeguarding and declassifying national security information, including information relating to defense against transnational terrorism.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Executive </a:t>
            </a:r>
            <a:r>
              <a:rPr lang="en-US" sz="1100" dirty="0">
                <a:solidFill>
                  <a:prstClr val="black"/>
                </a:solidFill>
              </a:rPr>
              <a:t>Order 12968  Access to Classified Information, 2 Aug 95 – Executive order establishing a uniform Federal personnel security program for employees who will be considered for initial or continued access to classified information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</a:rPr>
              <a:t>Executive Order 12333, “United States Intelligence Activities,” December 4, 1981, as </a:t>
            </a:r>
            <a:r>
              <a:rPr lang="en-US" sz="1100" dirty="0" smtClean="0">
                <a:solidFill>
                  <a:prstClr val="black"/>
                </a:solidFill>
              </a:rPr>
              <a:t>amended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 </a:t>
            </a:r>
            <a:r>
              <a:rPr lang="en-US" sz="1100" dirty="0">
                <a:solidFill>
                  <a:prstClr val="black"/>
                </a:solidFill>
              </a:rPr>
              <a:t>5105.21 MI (Volumes 1, 2, and 3) It assigns responsibilities and prescribes procedures for the implementation of Director of Central Intelligence and Director of National Intelligence (DNI) policies for SCI.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DoDM </a:t>
            </a:r>
            <a:r>
              <a:rPr lang="en-US" sz="1100" dirty="0">
                <a:solidFill>
                  <a:prstClr val="black"/>
                </a:solidFill>
              </a:rPr>
              <a:t>5200.01-Volumes </a:t>
            </a:r>
            <a:r>
              <a:rPr lang="en-US" sz="1100" dirty="0" smtClean="0">
                <a:solidFill>
                  <a:prstClr val="black"/>
                </a:solidFill>
              </a:rPr>
              <a:t>1-4, </a:t>
            </a:r>
            <a:r>
              <a:rPr lang="en-US" sz="1100" dirty="0">
                <a:solidFill>
                  <a:prstClr val="black"/>
                </a:solidFill>
              </a:rPr>
              <a:t>DoD Information Security Program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 5200.02-R </a:t>
            </a:r>
            <a:r>
              <a:rPr lang="en-US" sz="1100" dirty="0">
                <a:solidFill>
                  <a:prstClr val="black"/>
                </a:solidFill>
              </a:rPr>
              <a:t>Personnel Security Program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 5220-22-R Industrial </a:t>
            </a:r>
            <a:r>
              <a:rPr lang="en-US" sz="1100" dirty="0">
                <a:solidFill>
                  <a:prstClr val="black"/>
                </a:solidFill>
              </a:rPr>
              <a:t>Security </a:t>
            </a:r>
            <a:r>
              <a:rPr lang="en-US" sz="1100" dirty="0" smtClean="0">
                <a:solidFill>
                  <a:prstClr val="black"/>
                </a:solidFill>
              </a:rPr>
              <a:t>Regulation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 5200.8-R Physical Security Program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DoDI </a:t>
            </a:r>
            <a:r>
              <a:rPr lang="en-US" sz="1100" dirty="0">
                <a:solidFill>
                  <a:prstClr val="black"/>
                </a:solidFill>
              </a:rPr>
              <a:t>5525.15 Law Enforcement (LE) Standards and Training in the DoD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</a:rPr>
              <a:t>DoDI 1000.13 Identification (ID) Cards for Member of the Uniformed Services, Their Dependents, and Other Eligible Individuals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</a:rPr>
              <a:t>DoDM 1000.13, Volume 1 DoD Identification (ID) Cards:  ID Card Life-Cycle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DoDI 5200.46 DoD </a:t>
            </a:r>
            <a:r>
              <a:rPr lang="en-US" sz="1100" dirty="0">
                <a:solidFill>
                  <a:prstClr val="black"/>
                </a:solidFill>
              </a:rPr>
              <a:t>Investigative and Adjudicative Guidance for Issuing the Common Access Card (CAC</a:t>
            </a:r>
            <a:r>
              <a:rPr lang="en-US" sz="1100" dirty="0" smtClean="0">
                <a:solidFill>
                  <a:prstClr val="black"/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SECNAVINST </a:t>
            </a:r>
            <a:r>
              <a:rPr lang="en-US" sz="1100" dirty="0">
                <a:solidFill>
                  <a:prstClr val="black"/>
                </a:solidFill>
              </a:rPr>
              <a:t>5510.37  </a:t>
            </a:r>
            <a:r>
              <a:rPr lang="en-US" sz="1100" dirty="0" smtClean="0">
                <a:solidFill>
                  <a:prstClr val="black"/>
                </a:solidFill>
              </a:rPr>
              <a:t>DON Insider Threat Program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SECNAV </a:t>
            </a:r>
            <a:r>
              <a:rPr lang="en-US" sz="1100" dirty="0">
                <a:solidFill>
                  <a:prstClr val="black"/>
                </a:solidFill>
              </a:rPr>
              <a:t>M-5510.30 Personnel Security Program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SECNAV </a:t>
            </a:r>
            <a:r>
              <a:rPr lang="en-US" sz="1100" dirty="0">
                <a:solidFill>
                  <a:prstClr val="black"/>
                </a:solidFill>
              </a:rPr>
              <a:t>M-5510.36 Information Security Program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Adjudicative </a:t>
            </a:r>
            <a:r>
              <a:rPr lang="en-US" sz="1100" dirty="0">
                <a:solidFill>
                  <a:prstClr val="black"/>
                </a:solidFill>
              </a:rPr>
              <a:t>Guidelines  - Guidelines for determining eligibility for access to Classified </a:t>
            </a:r>
            <a:r>
              <a:rPr lang="en-US" sz="1100" dirty="0" smtClean="0">
                <a:solidFill>
                  <a:prstClr val="black"/>
                </a:solidFill>
              </a:rPr>
              <a:t>information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1100" dirty="0" smtClean="0">
                <a:solidFill>
                  <a:prstClr val="black"/>
                </a:solidFill>
              </a:rPr>
              <a:t>DoDI </a:t>
            </a:r>
            <a:r>
              <a:rPr lang="en-US" sz="1100" dirty="0">
                <a:solidFill>
                  <a:prstClr val="black"/>
                </a:solidFill>
              </a:rPr>
              <a:t>1438.06 Workplace Violence Prevention and Response </a:t>
            </a:r>
            <a:r>
              <a:rPr lang="en-US" sz="1100" dirty="0" smtClean="0">
                <a:solidFill>
                  <a:prstClr val="black"/>
                </a:solidFill>
              </a:rPr>
              <a:t>Policy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en-US" sz="11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5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Protecting Classified and Controlled Unclassified Information (CUI)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767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/>
              <a:t>Classified Information</a:t>
            </a:r>
          </a:p>
          <a:p>
            <a:pPr marL="0" indent="0">
              <a:buNone/>
            </a:pPr>
            <a:r>
              <a:rPr lang="en-US" sz="2200" dirty="0" smtClean="0"/>
              <a:t>Governing </a:t>
            </a:r>
            <a:r>
              <a:rPr lang="en-US" sz="2200" dirty="0"/>
              <a:t>policy: DoDM </a:t>
            </a:r>
            <a:r>
              <a:rPr lang="en-US" sz="2200" dirty="0" smtClean="0"/>
              <a:t>5200.01-Volumes 1-3, </a:t>
            </a:r>
            <a:r>
              <a:rPr lang="en-US" sz="2200" dirty="0"/>
              <a:t>DoD Information Security </a:t>
            </a:r>
            <a:r>
              <a:rPr lang="en-US" sz="2200" dirty="0" smtClean="0"/>
              <a:t>Program</a:t>
            </a:r>
          </a:p>
          <a:p>
            <a:pPr marL="0" indent="0">
              <a:buNone/>
            </a:pPr>
            <a:r>
              <a:rPr lang="en-US" sz="2200" dirty="0" smtClean="0"/>
              <a:t>Commanders must: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Be </a:t>
            </a:r>
            <a:r>
              <a:rPr lang="en-US" sz="2200" dirty="0"/>
              <a:t>r</a:t>
            </a:r>
            <a:r>
              <a:rPr lang="en-US" sz="2200" dirty="0" smtClean="0"/>
              <a:t>esponsible </a:t>
            </a:r>
            <a:r>
              <a:rPr lang="en-US" sz="2200" dirty="0"/>
              <a:t>for </a:t>
            </a:r>
            <a:r>
              <a:rPr lang="en-US" sz="2200" dirty="0" smtClean="0"/>
              <a:t>overall management and effectiveness of the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Commit necessary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Designate, in-writing, a Command Security Manager with appropriate authority to ensure adherence to program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Designate, in-writing, other security positions as warranted</a:t>
            </a:r>
          </a:p>
        </p:txBody>
      </p:sp>
    </p:spTree>
    <p:extLst>
      <p:ext uri="{BB962C8B-B14F-4D97-AF65-F5344CB8AC3E}">
        <p14:creationId xmlns:p14="http://schemas.microsoft.com/office/powerpoint/2010/main" val="271137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Protecting Classified and Controlled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Unclassified </a:t>
            </a:r>
            <a:r>
              <a:rPr lang="en-US" sz="3600" dirty="0"/>
              <a:t>Information(CUI)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510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Controlled Unclassified </a:t>
            </a:r>
            <a:r>
              <a:rPr lang="en-US" sz="2200" b="1" dirty="0" smtClean="0"/>
              <a:t>Information (</a:t>
            </a:r>
            <a:r>
              <a:rPr lang="en-US" sz="2200" b="1" dirty="0"/>
              <a:t>CUI) </a:t>
            </a:r>
          </a:p>
          <a:p>
            <a:pPr marL="0" indent="0">
              <a:buNone/>
            </a:pPr>
            <a:r>
              <a:rPr lang="en-US" sz="2200" dirty="0" smtClean="0"/>
              <a:t>Governing </a:t>
            </a:r>
            <a:r>
              <a:rPr lang="en-US" sz="2200" dirty="0"/>
              <a:t>policy: DoDM 5200.01-Volume 4, DoD Information Security Program: Controlled Unclassified </a:t>
            </a:r>
            <a:r>
              <a:rPr lang="en-US" sz="2200" dirty="0" smtClean="0"/>
              <a:t>Information (CUI)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Commanders must:</a:t>
            </a:r>
          </a:p>
          <a:p>
            <a:r>
              <a:rPr lang="en-US" sz="2600" dirty="0" smtClean="0"/>
              <a:t>Appoint in writing an official to manage and oversee CUI program</a:t>
            </a:r>
          </a:p>
          <a:p>
            <a:pPr lvl="2"/>
            <a:r>
              <a:rPr lang="en-US" sz="2200" dirty="0" smtClean="0"/>
              <a:t>Predominately performed by the Command Security Manager</a:t>
            </a:r>
          </a:p>
          <a:p>
            <a:r>
              <a:rPr lang="en-US" sz="2600" dirty="0" smtClean="0"/>
              <a:t>Establish command procedures</a:t>
            </a:r>
          </a:p>
          <a:p>
            <a:r>
              <a:rPr lang="en-US" sz="2600" dirty="0" smtClean="0"/>
              <a:t>Promptly address unauthorized disclosures</a:t>
            </a:r>
          </a:p>
          <a:p>
            <a:r>
              <a:rPr lang="en-US" sz="2600" dirty="0" smtClean="0"/>
              <a:t>Direct, administer and oversee an ongoing CUI oversight and education/training program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31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alibri" panose="020F0502020204030204" pitchFamily="34" charset="0"/>
              </a:rPr>
              <a:t>Managing the Cleared Workforce</a:t>
            </a:r>
            <a:endParaRPr lang="en-US" sz="3600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Autofit/>
          </a:bodyPr>
          <a:lstStyle/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2200" b="1" kern="0" dirty="0">
                <a:solidFill>
                  <a:srgbClr val="000000"/>
                </a:solidFill>
                <a:cs typeface="Calibri" panose="020F0502020204030204" pitchFamily="34" charset="0"/>
              </a:rPr>
              <a:t>Reporting requirement for derogatory information to the DoD CAF</a:t>
            </a:r>
          </a:p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Governing Policy:  DoD 5200.2-R Personnel Security Program (PSP)</a:t>
            </a:r>
          </a:p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Commanders must ensure: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2200" kern="0" dirty="0">
                <a:solidFill>
                  <a:srgbClr val="000000"/>
                </a:solidFill>
                <a:cs typeface="Calibri" panose="020F0502020204030204" pitchFamily="34" charset="0"/>
              </a:rPr>
              <a:t>Supervisor, co-workers and employees report known derogatory information to CSM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Unfavorable </a:t>
            </a:r>
            <a:r>
              <a:rPr lang="en-US" sz="2200" kern="0" dirty="0">
                <a:solidFill>
                  <a:srgbClr val="000000"/>
                </a:solidFill>
                <a:cs typeface="Calibri" panose="020F0502020204030204" pitchFamily="34" charset="0"/>
              </a:rPr>
              <a:t>information meeting the reportable behavior guidelines will be reported to the appropriate </a:t>
            </a: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security (DoD CAF), </a:t>
            </a:r>
            <a:r>
              <a:rPr lang="en-US" sz="2200" kern="0" dirty="0">
                <a:solidFill>
                  <a:srgbClr val="000000"/>
                </a:solidFill>
                <a:cs typeface="Calibri" panose="020F0502020204030204" pitchFamily="34" charset="0"/>
              </a:rPr>
              <a:t>law </a:t>
            </a: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enforcement </a:t>
            </a:r>
            <a:r>
              <a:rPr lang="en-US" sz="2200" kern="0" dirty="0">
                <a:solidFill>
                  <a:srgbClr val="000000"/>
                </a:solidFill>
                <a:cs typeface="Calibri" panose="020F0502020204030204" pitchFamily="34" charset="0"/>
              </a:rPr>
              <a:t>or CI professionals for appropriate </a:t>
            </a: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action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defRPr/>
            </a:pPr>
            <a:endParaRPr lang="en-US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  <a:cs typeface="Calibri" panose="020F0502020204030204" pitchFamily="34" charset="0"/>
              </a:rPr>
              <a:t>Managing the Cleared Workforce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Autofit/>
          </a:bodyPr>
          <a:lstStyle/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2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Managing Personnel </a:t>
            </a:r>
            <a:r>
              <a:rPr lang="en-US" sz="2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ecurity </a:t>
            </a:r>
            <a:r>
              <a:rPr lang="en-US" sz="2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nvestigations and Re-investigations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en-US" sz="2200" dirty="0">
                <a:ea typeface="Calibri"/>
                <a:cs typeface="Times New Roman"/>
              </a:rPr>
              <a:t>Governing Policy:  DoD 5200.2-R Personnel Security </a:t>
            </a:r>
            <a:r>
              <a:rPr lang="en-US" sz="2200" dirty="0" smtClean="0">
                <a:ea typeface="Calibri"/>
                <a:cs typeface="Times New Roman"/>
              </a:rPr>
              <a:t>Program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en-US" sz="2200" dirty="0" smtClean="0">
                <a:ea typeface="Calibri"/>
                <a:cs typeface="Times New Roman"/>
              </a:rPr>
              <a:t>Commanders </a:t>
            </a:r>
            <a:r>
              <a:rPr lang="en-US" sz="2200" dirty="0">
                <a:ea typeface="Calibri"/>
                <a:cs typeface="Times New Roman"/>
              </a:rPr>
              <a:t>must ensure: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2200" dirty="0" smtClean="0">
                <a:ea typeface="Calibri"/>
                <a:cs typeface="Times New Roman"/>
              </a:rPr>
              <a:t>Occupants </a:t>
            </a:r>
            <a:r>
              <a:rPr lang="en-US" sz="2200" dirty="0">
                <a:ea typeface="Calibri"/>
                <a:cs typeface="Times New Roman"/>
              </a:rPr>
              <a:t>of </a:t>
            </a:r>
            <a:r>
              <a:rPr lang="en-US" sz="2200" dirty="0" smtClean="0">
                <a:ea typeface="Calibri"/>
                <a:cs typeface="Times New Roman"/>
              </a:rPr>
              <a:t>national </a:t>
            </a:r>
            <a:r>
              <a:rPr lang="en-US" sz="2200" dirty="0">
                <a:ea typeface="Calibri"/>
                <a:cs typeface="Times New Roman"/>
              </a:rPr>
              <a:t>security </a:t>
            </a:r>
            <a:r>
              <a:rPr lang="en-US" sz="2200" dirty="0" smtClean="0">
                <a:ea typeface="Calibri"/>
                <a:cs typeface="Times New Roman"/>
              </a:rPr>
              <a:t>positions in </a:t>
            </a:r>
            <a:r>
              <a:rPr lang="en-US" sz="2200" dirty="0">
                <a:ea typeface="Calibri"/>
                <a:cs typeface="Times New Roman"/>
              </a:rPr>
              <a:t>and those performing national security duties </a:t>
            </a:r>
            <a:r>
              <a:rPr lang="en-US" sz="2200" dirty="0" smtClean="0">
                <a:ea typeface="Calibri"/>
                <a:cs typeface="Times New Roman"/>
              </a:rPr>
              <a:t>for commands are </a:t>
            </a:r>
            <a:r>
              <a:rPr lang="en-US" sz="2200" dirty="0">
                <a:ea typeface="Calibri"/>
                <a:cs typeface="Times New Roman"/>
              </a:rPr>
              <a:t>subject to </a:t>
            </a:r>
            <a:r>
              <a:rPr lang="en-US" sz="2200" dirty="0" smtClean="0">
                <a:ea typeface="Calibri"/>
                <a:cs typeface="Times New Roman"/>
              </a:rPr>
              <a:t>investigation</a:t>
            </a:r>
            <a:endParaRPr lang="en-US" sz="1800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800" dirty="0">
                <a:solidFill>
                  <a:prstClr val="black"/>
                </a:solidFill>
                <a:ea typeface="Calibri"/>
                <a:cs typeface="Times New Roman"/>
              </a:rPr>
              <a:t>In accordance with the </a:t>
            </a:r>
            <a:r>
              <a:rPr lang="en-US" sz="1800" dirty="0" smtClean="0">
                <a:solidFill>
                  <a:prstClr val="black"/>
                </a:solidFill>
                <a:ea typeface="Calibri"/>
                <a:cs typeface="Times New Roman"/>
              </a:rPr>
              <a:t>Federal Investigative </a:t>
            </a:r>
            <a:r>
              <a:rPr lang="en-US" sz="1800" dirty="0">
                <a:solidFill>
                  <a:prstClr val="black"/>
                </a:solidFill>
                <a:ea typeface="Calibri"/>
                <a:cs typeface="Times New Roman"/>
              </a:rPr>
              <a:t>S</a:t>
            </a:r>
            <a:r>
              <a:rPr lang="en-US" sz="1800" dirty="0" smtClean="0">
                <a:solidFill>
                  <a:prstClr val="black"/>
                </a:solidFill>
                <a:ea typeface="Calibri"/>
                <a:cs typeface="Times New Roman"/>
              </a:rPr>
              <a:t>tandards</a:t>
            </a:r>
            <a:r>
              <a:rPr lang="en-US" sz="1800" dirty="0">
                <a:solidFill>
                  <a:prstClr val="black"/>
                </a:solidFill>
                <a:ea typeface="Calibri"/>
                <a:cs typeface="Times New Roman"/>
              </a:rPr>
              <a:t>, reinvestigations may be performed at any time after national security eligibility has been granted.  </a:t>
            </a:r>
            <a:r>
              <a:rPr lang="en-US" sz="1800" dirty="0" smtClean="0">
                <a:solidFill>
                  <a:prstClr val="black"/>
                </a:solidFill>
                <a:ea typeface="Calibri"/>
                <a:cs typeface="Times New Roman"/>
              </a:rPr>
              <a:t>Additionally</a:t>
            </a:r>
            <a:r>
              <a:rPr lang="en-US" sz="1800" dirty="0">
                <a:solidFill>
                  <a:prstClr val="black"/>
                </a:solidFill>
                <a:ea typeface="Calibri"/>
                <a:cs typeface="Times New Roman"/>
              </a:rPr>
              <a:t>, DON employees in national security positions and contractors performing national security duties will be subject to standard </a:t>
            </a:r>
            <a:r>
              <a:rPr lang="en-US" sz="1800" dirty="0" smtClean="0">
                <a:solidFill>
                  <a:prstClr val="black"/>
                </a:solidFill>
                <a:ea typeface="Calibri"/>
                <a:cs typeface="Times New Roman"/>
              </a:rPr>
              <a:t>Periodic Reinvestigation </a:t>
            </a:r>
            <a:r>
              <a:rPr lang="en-US" sz="1800" dirty="0">
                <a:solidFill>
                  <a:prstClr val="black"/>
                </a:solidFill>
                <a:ea typeface="Calibri"/>
                <a:cs typeface="Times New Roman"/>
              </a:rPr>
              <a:t>(PR) </a:t>
            </a:r>
            <a:r>
              <a:rPr lang="en-US" sz="1800" dirty="0" smtClean="0">
                <a:solidFill>
                  <a:prstClr val="black"/>
                </a:solidFill>
                <a:ea typeface="Calibri"/>
                <a:cs typeface="Times New Roman"/>
              </a:rPr>
              <a:t>and Continuous Evaluation (CE) on </a:t>
            </a:r>
            <a:r>
              <a:rPr lang="en-US" sz="1800" dirty="0">
                <a:solidFill>
                  <a:prstClr val="black"/>
                </a:solidFill>
                <a:ea typeface="Calibri"/>
                <a:cs typeface="Times New Roman"/>
              </a:rPr>
              <a:t>a recurring </a:t>
            </a:r>
            <a:r>
              <a:rPr lang="en-US" sz="1800" dirty="0" smtClean="0">
                <a:solidFill>
                  <a:prstClr val="black"/>
                </a:solidFill>
                <a:ea typeface="Calibri"/>
                <a:cs typeface="Times New Roman"/>
              </a:rPr>
              <a:t>basis.</a:t>
            </a:r>
            <a:endParaRPr lang="en-US" sz="1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endParaRPr lang="en-US" sz="2200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  <a:cs typeface="Calibri" panose="020F0502020204030204" pitchFamily="34" charset="0"/>
              </a:rPr>
              <a:t>Managing the Cleared Workforce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2200" b="1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Effective use of the Command’s Security Manager and Security Manager access to leadership</a:t>
            </a:r>
          </a:p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Governing </a:t>
            </a:r>
            <a:r>
              <a:rPr lang="en-US" sz="2200" kern="0" dirty="0">
                <a:solidFill>
                  <a:srgbClr val="000000"/>
                </a:solidFill>
                <a:cs typeface="Calibri" panose="020F0502020204030204" pitchFamily="34" charset="0"/>
              </a:rPr>
              <a:t>Policy:  DoD 5200.2-R Personnel Security </a:t>
            </a: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Program (PSP)</a:t>
            </a:r>
          </a:p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22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Commanders must ensure: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26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The Command Security Manger has direct </a:t>
            </a:r>
            <a:r>
              <a:rPr lang="en-US" sz="2600" kern="0" dirty="0">
                <a:solidFill>
                  <a:srgbClr val="000000"/>
                </a:solidFill>
                <a:cs typeface="Calibri" panose="020F0502020204030204" pitchFamily="34" charset="0"/>
              </a:rPr>
              <a:t>access </a:t>
            </a:r>
            <a:r>
              <a:rPr lang="en-US" sz="26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to command </a:t>
            </a:r>
            <a:r>
              <a:rPr lang="en-US" sz="2600" kern="0" dirty="0">
                <a:solidFill>
                  <a:srgbClr val="000000"/>
                </a:solidFill>
                <a:cs typeface="Calibri" panose="020F0502020204030204" pitchFamily="34" charset="0"/>
              </a:rPr>
              <a:t>leadership and </a:t>
            </a:r>
            <a:r>
              <a:rPr lang="en-US" sz="2600" kern="0" dirty="0" smtClean="0">
                <a:solidFill>
                  <a:srgbClr val="000000"/>
                </a:solidFill>
                <a:cs typeface="Calibri" panose="020F0502020204030204" pitchFamily="34" charset="0"/>
              </a:rPr>
              <a:t>be </a:t>
            </a:r>
            <a:r>
              <a:rPr lang="en-US" sz="2600" kern="0" dirty="0">
                <a:solidFill>
                  <a:srgbClr val="000000"/>
                </a:solidFill>
                <a:cs typeface="Calibri" panose="020F0502020204030204" pitchFamily="34" charset="0"/>
              </a:rPr>
              <a:t>organizationally aligned to oversee prompt and appropriate attention to PSP requirements. </a:t>
            </a:r>
          </a:p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endParaRPr lang="en-US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Aft>
                <a:spcPct val="0"/>
              </a:spcAft>
              <a:buClr>
                <a:srgbClr val="000000"/>
              </a:buClr>
              <a:buNone/>
              <a:defRPr/>
            </a:pPr>
            <a:endParaRPr lang="en-US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Aft>
                <a:spcPct val="0"/>
              </a:spcAft>
              <a:buClr>
                <a:srgbClr val="000000"/>
              </a:buClr>
              <a:defRPr/>
            </a:pPr>
            <a:endParaRPr lang="en-US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924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Personal Identification Verification and Physical and </a:t>
            </a:r>
            <a:r>
              <a:rPr lang="en-US" sz="3600" dirty="0" smtClean="0"/>
              <a:t>Logical Access </a:t>
            </a:r>
            <a:r>
              <a:rPr lang="en-US" sz="3600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6"/>
            <a:ext cx="8610600" cy="4525963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1" dirty="0">
                <a:solidFill>
                  <a:prstClr val="black"/>
                </a:solidFill>
              </a:rPr>
              <a:t>Policy: </a:t>
            </a:r>
            <a:r>
              <a:rPr lang="en-US" sz="2400" b="1" dirty="0" smtClean="0">
                <a:solidFill>
                  <a:prstClr val="black"/>
                </a:solidFill>
              </a:rPr>
              <a:t>Directive-Type </a:t>
            </a:r>
            <a:r>
              <a:rPr lang="en-US" sz="2400" b="1" dirty="0">
                <a:solidFill>
                  <a:prstClr val="black"/>
                </a:solidFill>
              </a:rPr>
              <a:t>Memorandum (DTM) 09-012, “Interim Policy Guidance for DoD Physical Access Control”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</a:rPr>
              <a:t>The Common </a:t>
            </a:r>
            <a:r>
              <a:rPr lang="en-US" sz="2400" dirty="0">
                <a:solidFill>
                  <a:prstClr val="black"/>
                </a:solidFill>
              </a:rPr>
              <a:t>Access Card (CAC</a:t>
            </a:r>
            <a:r>
              <a:rPr lang="en-US" sz="2400" dirty="0" smtClean="0">
                <a:solidFill>
                  <a:prstClr val="black"/>
                </a:solidFill>
              </a:rPr>
              <a:t>) is the DoD Personal </a:t>
            </a:r>
            <a:r>
              <a:rPr lang="en-US" sz="2400" dirty="0">
                <a:solidFill>
                  <a:prstClr val="black"/>
                </a:solidFill>
              </a:rPr>
              <a:t>Identification Verification (PIV</a:t>
            </a:r>
            <a:r>
              <a:rPr lang="en-US" sz="2400" dirty="0" smtClean="0">
                <a:solidFill>
                  <a:prstClr val="black"/>
                </a:solidFill>
              </a:rPr>
              <a:t>) in accordance with DTM 09-012 and affords its bearor the following: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prstClr val="black"/>
                </a:solidFill>
              </a:rPr>
              <a:t>Physical </a:t>
            </a:r>
            <a:r>
              <a:rPr lang="en-US" sz="2400" b="1" dirty="0">
                <a:solidFill>
                  <a:prstClr val="black"/>
                </a:solidFill>
              </a:rPr>
              <a:t>Access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	  </a:t>
            </a:r>
            <a:r>
              <a:rPr lang="en-US" sz="2000" dirty="0" smtClean="0">
                <a:solidFill>
                  <a:prstClr val="black"/>
                </a:solidFill>
              </a:rPr>
              <a:t>DOD/Federal </a:t>
            </a:r>
            <a:r>
              <a:rPr lang="en-US" sz="2000" dirty="0">
                <a:solidFill>
                  <a:prstClr val="black"/>
                </a:solidFill>
              </a:rPr>
              <a:t>Standard (civilian, military and </a:t>
            </a:r>
            <a:r>
              <a:rPr lang="en-US" sz="2000" dirty="0" smtClean="0">
                <a:solidFill>
                  <a:prstClr val="black"/>
                </a:solidFill>
              </a:rPr>
              <a:t>contractor) used to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</a:rPr>
              <a:t>  allow </a:t>
            </a:r>
            <a:r>
              <a:rPr lang="en-US" sz="2000" dirty="0">
                <a:solidFill>
                  <a:prstClr val="black"/>
                </a:solidFill>
              </a:rPr>
              <a:t>access to bases, installations and </a:t>
            </a:r>
            <a:r>
              <a:rPr lang="en-US" sz="2000" dirty="0" smtClean="0">
                <a:solidFill>
                  <a:prstClr val="black"/>
                </a:solidFill>
              </a:rPr>
              <a:t>facilities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SzPct val="105000"/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prstClr val="black"/>
                </a:solidFill>
              </a:rPr>
              <a:t>Logical Access 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SzPct val="10500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	Allows system access (Log-in to NMCI)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0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924800" cy="1265238"/>
          </a:xfrm>
        </p:spPr>
        <p:txBody>
          <a:bodyPr>
            <a:noAutofit/>
          </a:bodyPr>
          <a:lstStyle/>
          <a:p>
            <a:r>
              <a:rPr lang="en-US" sz="3600" dirty="0"/>
              <a:t>Personal Identification Verification and Physical and Logical </a:t>
            </a:r>
            <a:r>
              <a:rPr lang="en-US" sz="3600" dirty="0" smtClean="0"/>
              <a:t>Access Requirements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Policy:  Directive-Type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Memorandum (DTM) 09-012, “Interim Policy Guidance for DoD Physical Access Control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Authorized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Credentials Facilitating Physical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to Installations: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228600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 </a:t>
            </a:r>
          </a:p>
          <a:p>
            <a:pPr marL="457200" lvl="1" indent="-228600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Uniformed Services Identification and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Privilege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Cards </a:t>
            </a:r>
          </a:p>
          <a:p>
            <a:pPr marL="457200" lvl="1" indent="-228600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USG-issued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authenticated Federal PIV credentials</a:t>
            </a:r>
          </a:p>
          <a:p>
            <a:pPr marL="457200" lvl="1" indent="-228600" fontAlgn="base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Transportation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Workers Identification Credential (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TWIC)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lvl="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other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personnel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requiring unescorted access, installation commanders shall use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locally-produced temporary issue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visitor identification.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prstClr val="black"/>
                </a:solidFill>
              </a:rPr>
              <a:t>	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0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Physical </a:t>
            </a:r>
            <a:r>
              <a:rPr lang="en-US" sz="3600" dirty="0" smtClean="0"/>
              <a:t>Security </a:t>
            </a:r>
            <a:r>
              <a:rPr lang="en-US" sz="3600" dirty="0"/>
              <a:t>Requirements and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Active </a:t>
            </a:r>
            <a:r>
              <a:rPr lang="en-US" sz="3600" dirty="0"/>
              <a:t>Shooter </a:t>
            </a:r>
            <a:r>
              <a:rPr lang="en-US" sz="3600" dirty="0" smtClean="0"/>
              <a:t>Response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Physical </a:t>
            </a:r>
            <a:r>
              <a:rPr lang="en-US" sz="2200" b="1" dirty="0" smtClean="0"/>
              <a:t>Security </a:t>
            </a:r>
            <a:r>
              <a:rPr lang="en-US" sz="2200" b="1" dirty="0" smtClean="0"/>
              <a:t>Requirements </a:t>
            </a:r>
          </a:p>
          <a:p>
            <a:pPr marL="0" indent="0">
              <a:buNone/>
            </a:pPr>
            <a:r>
              <a:rPr lang="en-US" sz="2200" dirty="0" smtClean="0"/>
              <a:t>Governing </a:t>
            </a:r>
            <a:r>
              <a:rPr lang="en-US" sz="2200" dirty="0"/>
              <a:t>policy: </a:t>
            </a:r>
            <a:r>
              <a:rPr lang="en-US" sz="2200" dirty="0" smtClean="0"/>
              <a:t>DoD 5200.8-R Physical Security Program</a:t>
            </a:r>
          </a:p>
          <a:p>
            <a:pPr marL="0" indent="0">
              <a:buNone/>
            </a:pPr>
            <a:r>
              <a:rPr lang="en-US" sz="2200" dirty="0" smtClean="0"/>
              <a:t>Commanders must ensure:</a:t>
            </a:r>
          </a:p>
          <a:p>
            <a:r>
              <a:rPr lang="en-US" sz="2200" dirty="0" smtClean="0"/>
              <a:t>They understand their responsibilities for their portion of defense in depth with respect to physical security both deployed and at home, in conjunction with tenant commands and base security officers/provost </a:t>
            </a:r>
            <a:r>
              <a:rPr lang="en-US" sz="2200" dirty="0" smtClean="0"/>
              <a:t>marshal.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462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18408</TotalTime>
  <Words>954</Words>
  <Application>Microsoft Office PowerPoint</Application>
  <PresentationFormat>On-screen Show (4:3)</PresentationFormat>
  <Paragraphs>110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1_Office Theme</vt:lpstr>
      <vt:lpstr>2_Office Theme</vt:lpstr>
      <vt:lpstr>3_Office Theme</vt:lpstr>
      <vt:lpstr>PowerPoint Presentation</vt:lpstr>
      <vt:lpstr>Protecting Classified and Controlled Unclassified Information (CUI)</vt:lpstr>
      <vt:lpstr>Protecting Classified and Controlled  Unclassified Information(CUI) </vt:lpstr>
      <vt:lpstr>Managing the Cleared Workforce</vt:lpstr>
      <vt:lpstr>Managing the Cleared Workforce</vt:lpstr>
      <vt:lpstr>Managing the Cleared Workforce</vt:lpstr>
      <vt:lpstr>Personal Identification Verification and Physical and Logical Access Requirements</vt:lpstr>
      <vt:lpstr>Personal Identification Verification and Physical and Logical Access Requirements</vt:lpstr>
      <vt:lpstr>Physical Security Requirements and  Active Shooter Response</vt:lpstr>
      <vt:lpstr>Physical Security Requirements and  Active Shooter Response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 OPSEC Brief</dc:title>
  <dc:creator>Nason, Michael L LCDR DepUnSecNav</dc:creator>
  <cp:lastModifiedBy>Ferguson, Kenneth T YN1 DUSN (Policy), Security</cp:lastModifiedBy>
  <cp:revision>270</cp:revision>
  <cp:lastPrinted>2014-11-26T16:31:53Z</cp:lastPrinted>
  <dcterms:created xsi:type="dcterms:W3CDTF">2006-08-16T00:00:00Z</dcterms:created>
  <dcterms:modified xsi:type="dcterms:W3CDTF">2015-02-03T17:24:43Z</dcterms:modified>
</cp:coreProperties>
</file>