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3"/>
  </p:notesMasterIdLst>
  <p:handoutMasterIdLst>
    <p:handoutMasterId r:id="rId34"/>
  </p:handoutMasterIdLst>
  <p:sldIdLst>
    <p:sldId id="256" r:id="rId2"/>
    <p:sldId id="258" r:id="rId3"/>
    <p:sldId id="257" r:id="rId4"/>
    <p:sldId id="261" r:id="rId5"/>
    <p:sldId id="259" r:id="rId6"/>
    <p:sldId id="260" r:id="rId7"/>
    <p:sldId id="291" r:id="rId8"/>
    <p:sldId id="262" r:id="rId9"/>
    <p:sldId id="263" r:id="rId10"/>
    <p:sldId id="265" r:id="rId11"/>
    <p:sldId id="270" r:id="rId12"/>
    <p:sldId id="271" r:id="rId13"/>
    <p:sldId id="272" r:id="rId14"/>
    <p:sldId id="273" r:id="rId15"/>
    <p:sldId id="285" r:id="rId16"/>
    <p:sldId id="287" r:id="rId17"/>
    <p:sldId id="286" r:id="rId18"/>
    <p:sldId id="290" r:id="rId19"/>
    <p:sldId id="274" r:id="rId20"/>
    <p:sldId id="288" r:id="rId21"/>
    <p:sldId id="275" r:id="rId22"/>
    <p:sldId id="276" r:id="rId23"/>
    <p:sldId id="266" r:id="rId24"/>
    <p:sldId id="277" r:id="rId25"/>
    <p:sldId id="278" r:id="rId26"/>
    <p:sldId id="279" r:id="rId27"/>
    <p:sldId id="289" r:id="rId28"/>
    <p:sldId id="280" r:id="rId29"/>
    <p:sldId id="281" r:id="rId30"/>
    <p:sldId id="282" r:id="rId31"/>
    <p:sldId id="284"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hattacharya, Tamal, CTR, DCSA" initials="BTCD" lastIdx="0" clrIdx="0">
    <p:extLst>
      <p:ext uri="{19B8F6BF-5375-455C-9EA6-DF929625EA0E}">
        <p15:presenceInfo xmlns:p15="http://schemas.microsoft.com/office/powerpoint/2012/main" userId="S-1-5-21-4200320441-888001299-2050902117-107331" providerId="AD"/>
      </p:ext>
    </p:extLst>
  </p:cmAuthor>
  <p:cmAuthor id="2" name="Jackson, Amber, CIV, DCSA" initials="JACD" lastIdx="34" clrIdx="1">
    <p:extLst>
      <p:ext uri="{19B8F6BF-5375-455C-9EA6-DF929625EA0E}">
        <p15:presenceInfo xmlns:p15="http://schemas.microsoft.com/office/powerpoint/2012/main" userId="S-1-5-21-4200320441-888001299-2050902117-855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F9E2A1"/>
    <a:srgbClr val="FCF8D0"/>
    <a:srgbClr val="FFCC00"/>
    <a:srgbClr val="FF9966"/>
    <a:srgbClr val="CC6600"/>
    <a:srgbClr val="FF6600"/>
    <a:srgbClr val="FFCC66"/>
    <a:srgbClr val="A4C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467" autoAdjust="0"/>
  </p:normalViewPr>
  <p:slideViewPr>
    <p:cSldViewPr snapToGrid="0">
      <p:cViewPr>
        <p:scale>
          <a:sx n="62" d="100"/>
          <a:sy n="62" d="100"/>
        </p:scale>
        <p:origin x="204" y="36"/>
      </p:cViewPr>
      <p:guideLst/>
    </p:cSldViewPr>
  </p:slideViewPr>
  <p:notesTextViewPr>
    <p:cViewPr>
      <p:scale>
        <a:sx n="1" d="1"/>
        <a:sy n="1" d="1"/>
      </p:scale>
      <p:origin x="0" y="-127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0D7B2-72AA-4504-8F61-05E8B6B1E3DB}" type="doc">
      <dgm:prSet loTypeId="urn:microsoft.com/office/officeart/2005/8/layout/hierarchy4" loCatId="list" qsTypeId="urn:microsoft.com/office/officeart/2005/8/quickstyle/simple2" qsCatId="simple" csTypeId="urn:microsoft.com/office/officeart/2005/8/colors/accent1_2" csCatId="accent1" phldr="1"/>
      <dgm:spPr/>
      <dgm:t>
        <a:bodyPr/>
        <a:lstStyle/>
        <a:p>
          <a:endParaRPr lang="en-US"/>
        </a:p>
      </dgm:t>
    </dgm:pt>
    <dgm:pt modelId="{5A5213C9-19AF-44D6-945F-163976D52563}">
      <dgm:prSet phldrT="[Text]"/>
      <dgm:spPr>
        <a:solidFill>
          <a:schemeClr val="tx1"/>
        </a:solidFill>
      </dgm:spPr>
      <dgm:t>
        <a:bodyPr/>
        <a:lstStyle/>
        <a:p>
          <a:r>
            <a:rPr lang="en-US" dirty="0" smtClean="0"/>
            <a:t>Internal Threat</a:t>
          </a:r>
          <a:endParaRPr lang="en-US" dirty="0"/>
        </a:p>
      </dgm:t>
    </dgm:pt>
    <dgm:pt modelId="{5CABF5CC-CA57-4E7B-AE6C-2D8C3198DD03}" type="parTrans" cxnId="{F3227645-AEAC-49F2-BCCC-B1658E71706F}">
      <dgm:prSet/>
      <dgm:spPr/>
      <dgm:t>
        <a:bodyPr/>
        <a:lstStyle/>
        <a:p>
          <a:endParaRPr lang="en-US"/>
        </a:p>
      </dgm:t>
    </dgm:pt>
    <dgm:pt modelId="{F4D155D3-E904-4BA0-AF46-6D94D282C0D3}" type="sibTrans" cxnId="{F3227645-AEAC-49F2-BCCC-B1658E71706F}">
      <dgm:prSet/>
      <dgm:spPr/>
      <dgm:t>
        <a:bodyPr/>
        <a:lstStyle/>
        <a:p>
          <a:endParaRPr lang="en-US"/>
        </a:p>
      </dgm:t>
    </dgm:pt>
    <dgm:pt modelId="{186F9C00-961D-4EC0-B5ED-3CBEBE5F359F}">
      <dgm:prSet phldrT="[Text]"/>
      <dgm:spPr>
        <a:solidFill>
          <a:schemeClr val="accent6"/>
        </a:solidFill>
      </dgm:spPr>
      <dgm:t>
        <a:bodyPr/>
        <a:lstStyle/>
        <a:p>
          <a:r>
            <a:rPr lang="en-US" dirty="0" smtClean="0"/>
            <a:t>Trusted Insiders</a:t>
          </a:r>
          <a:endParaRPr lang="en-US" dirty="0"/>
        </a:p>
      </dgm:t>
    </dgm:pt>
    <dgm:pt modelId="{549EA405-0E91-4C4E-8050-57B75624E9D4}" type="parTrans" cxnId="{2E859E7F-A764-4DE0-B2C5-4351C409C04A}">
      <dgm:prSet/>
      <dgm:spPr/>
      <dgm:t>
        <a:bodyPr/>
        <a:lstStyle/>
        <a:p>
          <a:endParaRPr lang="en-US"/>
        </a:p>
      </dgm:t>
    </dgm:pt>
    <dgm:pt modelId="{C800782D-7654-4A6C-B670-04C78EAD16AF}" type="sibTrans" cxnId="{2E859E7F-A764-4DE0-B2C5-4351C409C04A}">
      <dgm:prSet/>
      <dgm:spPr/>
      <dgm:t>
        <a:bodyPr/>
        <a:lstStyle/>
        <a:p>
          <a:endParaRPr lang="en-US"/>
        </a:p>
      </dgm:t>
    </dgm:pt>
    <dgm:pt modelId="{1EE3D775-E426-44B6-8444-11F922314438}">
      <dgm:prSet phldrT="[Text]"/>
      <dgm:spPr>
        <a:solidFill>
          <a:schemeClr val="accent3">
            <a:lumMod val="50000"/>
          </a:schemeClr>
        </a:solidFill>
      </dgm:spPr>
      <dgm:t>
        <a:bodyPr/>
        <a:lstStyle/>
        <a:p>
          <a:r>
            <a:rPr lang="en-US" dirty="0" smtClean="0"/>
            <a:t>Supply Chain Members</a:t>
          </a:r>
          <a:endParaRPr lang="en-US" dirty="0"/>
        </a:p>
      </dgm:t>
    </dgm:pt>
    <dgm:pt modelId="{9FF087AF-4F63-4D72-889B-FE47188A8A02}" type="parTrans" cxnId="{CB3335BF-6844-4E99-BB33-FEDEF1534769}">
      <dgm:prSet/>
      <dgm:spPr/>
      <dgm:t>
        <a:bodyPr/>
        <a:lstStyle/>
        <a:p>
          <a:endParaRPr lang="en-US"/>
        </a:p>
      </dgm:t>
    </dgm:pt>
    <dgm:pt modelId="{4902B1A7-5E4F-458C-8698-5EF448B442E9}" type="sibTrans" cxnId="{CB3335BF-6844-4E99-BB33-FEDEF1534769}">
      <dgm:prSet/>
      <dgm:spPr/>
      <dgm:t>
        <a:bodyPr/>
        <a:lstStyle/>
        <a:p>
          <a:endParaRPr lang="en-US"/>
        </a:p>
      </dgm:t>
    </dgm:pt>
    <dgm:pt modelId="{7042541A-A54B-4B68-B871-894F62EBCA49}">
      <dgm:prSet/>
      <dgm:spPr>
        <a:solidFill>
          <a:schemeClr val="accent2"/>
        </a:solidFill>
      </dgm:spPr>
      <dgm:t>
        <a:bodyPr/>
        <a:lstStyle/>
        <a:p>
          <a:r>
            <a:rPr lang="en-US" dirty="0" smtClean="0"/>
            <a:t>Employees with National Security Eligibility </a:t>
          </a:r>
          <a:endParaRPr lang="en-US" dirty="0"/>
        </a:p>
      </dgm:t>
    </dgm:pt>
    <dgm:pt modelId="{FBE4D290-9FF6-4E0C-B992-A3D26C4BFC44}" type="parTrans" cxnId="{D6A959D3-DD0F-4A20-BC8E-3E663F912D9E}">
      <dgm:prSet/>
      <dgm:spPr/>
      <dgm:t>
        <a:bodyPr/>
        <a:lstStyle/>
        <a:p>
          <a:endParaRPr lang="en-US"/>
        </a:p>
      </dgm:t>
    </dgm:pt>
    <dgm:pt modelId="{9A31A9C6-4D89-40DB-A306-36ED20535EE2}" type="sibTrans" cxnId="{D6A959D3-DD0F-4A20-BC8E-3E663F912D9E}">
      <dgm:prSet/>
      <dgm:spPr/>
      <dgm:t>
        <a:bodyPr/>
        <a:lstStyle/>
        <a:p>
          <a:endParaRPr lang="en-US"/>
        </a:p>
      </dgm:t>
    </dgm:pt>
    <dgm:pt modelId="{D2F917A1-B9D0-4360-A66A-CCC044AAE869}" type="pres">
      <dgm:prSet presAssocID="{0FE0D7B2-72AA-4504-8F61-05E8B6B1E3DB}" presName="Name0" presStyleCnt="0">
        <dgm:presLayoutVars>
          <dgm:chPref val="1"/>
          <dgm:dir/>
          <dgm:animOne val="branch"/>
          <dgm:animLvl val="lvl"/>
          <dgm:resizeHandles/>
        </dgm:presLayoutVars>
      </dgm:prSet>
      <dgm:spPr/>
      <dgm:t>
        <a:bodyPr/>
        <a:lstStyle/>
        <a:p>
          <a:endParaRPr lang="en-US"/>
        </a:p>
      </dgm:t>
    </dgm:pt>
    <dgm:pt modelId="{ED067475-94C5-4F14-B46B-2681DFA46B73}" type="pres">
      <dgm:prSet presAssocID="{5A5213C9-19AF-44D6-945F-163976D52563}" presName="vertOne" presStyleCnt="0"/>
      <dgm:spPr/>
    </dgm:pt>
    <dgm:pt modelId="{5061B0E4-E30E-411E-AB84-551B33C7C985}" type="pres">
      <dgm:prSet presAssocID="{5A5213C9-19AF-44D6-945F-163976D52563}" presName="txOne" presStyleLbl="node0" presStyleIdx="0" presStyleCnt="1">
        <dgm:presLayoutVars>
          <dgm:chPref val="3"/>
        </dgm:presLayoutVars>
      </dgm:prSet>
      <dgm:spPr/>
      <dgm:t>
        <a:bodyPr/>
        <a:lstStyle/>
        <a:p>
          <a:endParaRPr lang="en-US"/>
        </a:p>
      </dgm:t>
    </dgm:pt>
    <dgm:pt modelId="{D322D7BF-B860-45C1-91FF-A22C61AF96E8}" type="pres">
      <dgm:prSet presAssocID="{5A5213C9-19AF-44D6-945F-163976D52563}" presName="parTransOne" presStyleCnt="0"/>
      <dgm:spPr/>
    </dgm:pt>
    <dgm:pt modelId="{BE1F7F46-8301-4BAE-ABA6-96ABBAFC6211}" type="pres">
      <dgm:prSet presAssocID="{5A5213C9-19AF-44D6-945F-163976D52563}" presName="horzOne" presStyleCnt="0"/>
      <dgm:spPr/>
    </dgm:pt>
    <dgm:pt modelId="{F6D5736D-9567-4E3F-8A6B-82502F184A54}" type="pres">
      <dgm:prSet presAssocID="{186F9C00-961D-4EC0-B5ED-3CBEBE5F359F}" presName="vertTwo" presStyleCnt="0"/>
      <dgm:spPr/>
    </dgm:pt>
    <dgm:pt modelId="{F3856550-3A44-4678-9178-D189FAE40EF4}" type="pres">
      <dgm:prSet presAssocID="{186F9C00-961D-4EC0-B5ED-3CBEBE5F359F}" presName="txTwo" presStyleLbl="node2" presStyleIdx="0" presStyleCnt="3">
        <dgm:presLayoutVars>
          <dgm:chPref val="3"/>
        </dgm:presLayoutVars>
      </dgm:prSet>
      <dgm:spPr/>
      <dgm:t>
        <a:bodyPr/>
        <a:lstStyle/>
        <a:p>
          <a:endParaRPr lang="en-US"/>
        </a:p>
      </dgm:t>
    </dgm:pt>
    <dgm:pt modelId="{27B471BB-25A0-43C1-8997-7877DB442505}" type="pres">
      <dgm:prSet presAssocID="{186F9C00-961D-4EC0-B5ED-3CBEBE5F359F}" presName="horzTwo" presStyleCnt="0"/>
      <dgm:spPr/>
    </dgm:pt>
    <dgm:pt modelId="{FC650E9A-6456-4B4F-A6EC-5DD8F6FD7475}" type="pres">
      <dgm:prSet presAssocID="{C800782D-7654-4A6C-B670-04C78EAD16AF}" presName="sibSpaceTwo" presStyleCnt="0"/>
      <dgm:spPr/>
    </dgm:pt>
    <dgm:pt modelId="{A9AD628C-6DDF-477D-963C-4E34089CA413}" type="pres">
      <dgm:prSet presAssocID="{1EE3D775-E426-44B6-8444-11F922314438}" presName="vertTwo" presStyleCnt="0"/>
      <dgm:spPr/>
    </dgm:pt>
    <dgm:pt modelId="{97954A4B-53EF-49C7-B3BF-B8A68062CFBC}" type="pres">
      <dgm:prSet presAssocID="{1EE3D775-E426-44B6-8444-11F922314438}" presName="txTwo" presStyleLbl="node2" presStyleIdx="1" presStyleCnt="3">
        <dgm:presLayoutVars>
          <dgm:chPref val="3"/>
        </dgm:presLayoutVars>
      </dgm:prSet>
      <dgm:spPr/>
      <dgm:t>
        <a:bodyPr/>
        <a:lstStyle/>
        <a:p>
          <a:endParaRPr lang="en-US"/>
        </a:p>
      </dgm:t>
    </dgm:pt>
    <dgm:pt modelId="{7A3624E2-CBEA-4B5B-B1FE-BD220A3574E6}" type="pres">
      <dgm:prSet presAssocID="{1EE3D775-E426-44B6-8444-11F922314438}" presName="horzTwo" presStyleCnt="0"/>
      <dgm:spPr/>
    </dgm:pt>
    <dgm:pt modelId="{BD954BA8-F7BC-45D7-9AFE-999852233DE3}" type="pres">
      <dgm:prSet presAssocID="{4902B1A7-5E4F-458C-8698-5EF448B442E9}" presName="sibSpaceTwo" presStyleCnt="0"/>
      <dgm:spPr/>
    </dgm:pt>
    <dgm:pt modelId="{F1C6B69C-51A2-4A04-8079-0CA495298385}" type="pres">
      <dgm:prSet presAssocID="{7042541A-A54B-4B68-B871-894F62EBCA49}" presName="vertTwo" presStyleCnt="0"/>
      <dgm:spPr/>
    </dgm:pt>
    <dgm:pt modelId="{A3415E60-CB61-4DB2-926C-A95391C1C333}" type="pres">
      <dgm:prSet presAssocID="{7042541A-A54B-4B68-B871-894F62EBCA49}" presName="txTwo" presStyleLbl="node2" presStyleIdx="2" presStyleCnt="3">
        <dgm:presLayoutVars>
          <dgm:chPref val="3"/>
        </dgm:presLayoutVars>
      </dgm:prSet>
      <dgm:spPr/>
      <dgm:t>
        <a:bodyPr/>
        <a:lstStyle/>
        <a:p>
          <a:endParaRPr lang="en-US"/>
        </a:p>
      </dgm:t>
    </dgm:pt>
    <dgm:pt modelId="{FC980C43-92EA-4357-9615-8C29B955DDFA}" type="pres">
      <dgm:prSet presAssocID="{7042541A-A54B-4B68-B871-894F62EBCA49}" presName="horzTwo" presStyleCnt="0"/>
      <dgm:spPr/>
    </dgm:pt>
  </dgm:ptLst>
  <dgm:cxnLst>
    <dgm:cxn modelId="{F3227645-AEAC-49F2-BCCC-B1658E71706F}" srcId="{0FE0D7B2-72AA-4504-8F61-05E8B6B1E3DB}" destId="{5A5213C9-19AF-44D6-945F-163976D52563}" srcOrd="0" destOrd="0" parTransId="{5CABF5CC-CA57-4E7B-AE6C-2D8C3198DD03}" sibTransId="{F4D155D3-E904-4BA0-AF46-6D94D282C0D3}"/>
    <dgm:cxn modelId="{21245DC1-9A26-4677-808A-5FF1046A259D}" type="presOf" srcId="{186F9C00-961D-4EC0-B5ED-3CBEBE5F359F}" destId="{F3856550-3A44-4678-9178-D189FAE40EF4}" srcOrd="0" destOrd="0" presId="urn:microsoft.com/office/officeart/2005/8/layout/hierarchy4"/>
    <dgm:cxn modelId="{2E859E7F-A764-4DE0-B2C5-4351C409C04A}" srcId="{5A5213C9-19AF-44D6-945F-163976D52563}" destId="{186F9C00-961D-4EC0-B5ED-3CBEBE5F359F}" srcOrd="0" destOrd="0" parTransId="{549EA405-0E91-4C4E-8050-57B75624E9D4}" sibTransId="{C800782D-7654-4A6C-B670-04C78EAD16AF}"/>
    <dgm:cxn modelId="{BDA95883-53F3-4AA9-A4F3-2843F1535247}" type="presOf" srcId="{0FE0D7B2-72AA-4504-8F61-05E8B6B1E3DB}" destId="{D2F917A1-B9D0-4360-A66A-CCC044AAE869}" srcOrd="0" destOrd="0" presId="urn:microsoft.com/office/officeart/2005/8/layout/hierarchy4"/>
    <dgm:cxn modelId="{EC8B45F6-15D5-47DF-8E49-60B5C4361F8C}" type="presOf" srcId="{5A5213C9-19AF-44D6-945F-163976D52563}" destId="{5061B0E4-E30E-411E-AB84-551B33C7C985}" srcOrd="0" destOrd="0" presId="urn:microsoft.com/office/officeart/2005/8/layout/hierarchy4"/>
    <dgm:cxn modelId="{D6A959D3-DD0F-4A20-BC8E-3E663F912D9E}" srcId="{5A5213C9-19AF-44D6-945F-163976D52563}" destId="{7042541A-A54B-4B68-B871-894F62EBCA49}" srcOrd="2" destOrd="0" parTransId="{FBE4D290-9FF6-4E0C-B992-A3D26C4BFC44}" sibTransId="{9A31A9C6-4D89-40DB-A306-36ED20535EE2}"/>
    <dgm:cxn modelId="{50D90F5E-1ED7-4313-B34E-885759349532}" type="presOf" srcId="{7042541A-A54B-4B68-B871-894F62EBCA49}" destId="{A3415E60-CB61-4DB2-926C-A95391C1C333}" srcOrd="0" destOrd="0" presId="urn:microsoft.com/office/officeart/2005/8/layout/hierarchy4"/>
    <dgm:cxn modelId="{D3570AC4-2BC5-4FB1-BF73-300F6DBADB26}" type="presOf" srcId="{1EE3D775-E426-44B6-8444-11F922314438}" destId="{97954A4B-53EF-49C7-B3BF-B8A68062CFBC}" srcOrd="0" destOrd="0" presId="urn:microsoft.com/office/officeart/2005/8/layout/hierarchy4"/>
    <dgm:cxn modelId="{CB3335BF-6844-4E99-BB33-FEDEF1534769}" srcId="{5A5213C9-19AF-44D6-945F-163976D52563}" destId="{1EE3D775-E426-44B6-8444-11F922314438}" srcOrd="1" destOrd="0" parTransId="{9FF087AF-4F63-4D72-889B-FE47188A8A02}" sibTransId="{4902B1A7-5E4F-458C-8698-5EF448B442E9}"/>
    <dgm:cxn modelId="{DDEE1F15-FFAA-4AAD-B6E7-2CB6B8D321D9}" type="presParOf" srcId="{D2F917A1-B9D0-4360-A66A-CCC044AAE869}" destId="{ED067475-94C5-4F14-B46B-2681DFA46B73}" srcOrd="0" destOrd="0" presId="urn:microsoft.com/office/officeart/2005/8/layout/hierarchy4"/>
    <dgm:cxn modelId="{20596A1C-4DEA-495A-A73B-EFFA7177B76A}" type="presParOf" srcId="{ED067475-94C5-4F14-B46B-2681DFA46B73}" destId="{5061B0E4-E30E-411E-AB84-551B33C7C985}" srcOrd="0" destOrd="0" presId="urn:microsoft.com/office/officeart/2005/8/layout/hierarchy4"/>
    <dgm:cxn modelId="{9DD0CB4A-405A-4945-9C3A-18851436FB09}" type="presParOf" srcId="{ED067475-94C5-4F14-B46B-2681DFA46B73}" destId="{D322D7BF-B860-45C1-91FF-A22C61AF96E8}" srcOrd="1" destOrd="0" presId="urn:microsoft.com/office/officeart/2005/8/layout/hierarchy4"/>
    <dgm:cxn modelId="{65869306-8651-4A54-97A5-FE1AACBF5F30}" type="presParOf" srcId="{ED067475-94C5-4F14-B46B-2681DFA46B73}" destId="{BE1F7F46-8301-4BAE-ABA6-96ABBAFC6211}" srcOrd="2" destOrd="0" presId="urn:microsoft.com/office/officeart/2005/8/layout/hierarchy4"/>
    <dgm:cxn modelId="{F95E2F84-5B62-4CCA-8046-5A97EA4146B3}" type="presParOf" srcId="{BE1F7F46-8301-4BAE-ABA6-96ABBAFC6211}" destId="{F6D5736D-9567-4E3F-8A6B-82502F184A54}" srcOrd="0" destOrd="0" presId="urn:microsoft.com/office/officeart/2005/8/layout/hierarchy4"/>
    <dgm:cxn modelId="{BF412C5D-5E16-4AA6-B195-38AF757A4183}" type="presParOf" srcId="{F6D5736D-9567-4E3F-8A6B-82502F184A54}" destId="{F3856550-3A44-4678-9178-D189FAE40EF4}" srcOrd="0" destOrd="0" presId="urn:microsoft.com/office/officeart/2005/8/layout/hierarchy4"/>
    <dgm:cxn modelId="{254A5B66-8AA9-4AC7-BC71-94D1BA3BA8CE}" type="presParOf" srcId="{F6D5736D-9567-4E3F-8A6B-82502F184A54}" destId="{27B471BB-25A0-43C1-8997-7877DB442505}" srcOrd="1" destOrd="0" presId="urn:microsoft.com/office/officeart/2005/8/layout/hierarchy4"/>
    <dgm:cxn modelId="{74FEDE63-138A-445B-B50F-7DD160302D6E}" type="presParOf" srcId="{BE1F7F46-8301-4BAE-ABA6-96ABBAFC6211}" destId="{FC650E9A-6456-4B4F-A6EC-5DD8F6FD7475}" srcOrd="1" destOrd="0" presId="urn:microsoft.com/office/officeart/2005/8/layout/hierarchy4"/>
    <dgm:cxn modelId="{C1C563B7-9E1B-4DFD-B1DB-E94909273B06}" type="presParOf" srcId="{BE1F7F46-8301-4BAE-ABA6-96ABBAFC6211}" destId="{A9AD628C-6DDF-477D-963C-4E34089CA413}" srcOrd="2" destOrd="0" presId="urn:microsoft.com/office/officeart/2005/8/layout/hierarchy4"/>
    <dgm:cxn modelId="{C691CB4D-7B41-444A-9921-C612759DE6A4}" type="presParOf" srcId="{A9AD628C-6DDF-477D-963C-4E34089CA413}" destId="{97954A4B-53EF-49C7-B3BF-B8A68062CFBC}" srcOrd="0" destOrd="0" presId="urn:microsoft.com/office/officeart/2005/8/layout/hierarchy4"/>
    <dgm:cxn modelId="{E7DF743E-1D68-431D-A4CA-2AB2C8B19D20}" type="presParOf" srcId="{A9AD628C-6DDF-477D-963C-4E34089CA413}" destId="{7A3624E2-CBEA-4B5B-B1FE-BD220A3574E6}" srcOrd="1" destOrd="0" presId="urn:microsoft.com/office/officeart/2005/8/layout/hierarchy4"/>
    <dgm:cxn modelId="{8300F39B-899E-4B74-B233-12AA7BA9328F}" type="presParOf" srcId="{BE1F7F46-8301-4BAE-ABA6-96ABBAFC6211}" destId="{BD954BA8-F7BC-45D7-9AFE-999852233DE3}" srcOrd="3" destOrd="0" presId="urn:microsoft.com/office/officeart/2005/8/layout/hierarchy4"/>
    <dgm:cxn modelId="{E0DD0215-EE82-49B5-9456-1B29BDEDD90D}" type="presParOf" srcId="{BE1F7F46-8301-4BAE-ABA6-96ABBAFC6211}" destId="{F1C6B69C-51A2-4A04-8079-0CA495298385}" srcOrd="4" destOrd="0" presId="urn:microsoft.com/office/officeart/2005/8/layout/hierarchy4"/>
    <dgm:cxn modelId="{88371F3A-4630-4779-8FED-102C7842F43F}" type="presParOf" srcId="{F1C6B69C-51A2-4A04-8079-0CA495298385}" destId="{A3415E60-CB61-4DB2-926C-A95391C1C333}" srcOrd="0" destOrd="0" presId="urn:microsoft.com/office/officeart/2005/8/layout/hierarchy4"/>
    <dgm:cxn modelId="{3F577A46-37E3-4B2C-9E39-2B268712DDC6}" type="presParOf" srcId="{F1C6B69C-51A2-4A04-8079-0CA495298385}" destId="{FC980C43-92EA-4357-9615-8C29B955DDF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B2AD0-0BF3-42AB-AEC4-10A7086B0C24}" type="doc">
      <dgm:prSet loTypeId="urn:microsoft.com/office/officeart/2005/8/layout/StepDownProcess" loCatId="process" qsTypeId="urn:microsoft.com/office/officeart/2005/8/quickstyle/simple3" qsCatId="simple" csTypeId="urn:microsoft.com/office/officeart/2005/8/colors/colorful4" csCatId="colorful" phldr="1"/>
      <dgm:spPr/>
      <dgm:t>
        <a:bodyPr/>
        <a:lstStyle/>
        <a:p>
          <a:endParaRPr lang="en-US"/>
        </a:p>
      </dgm:t>
    </dgm:pt>
    <dgm:pt modelId="{F1B6855A-1F40-484B-B471-A414D2521F6C}">
      <dgm:prSet phldrT="[Text]" custT="1"/>
      <dgm:spPr/>
      <dgm:t>
        <a:bodyPr/>
        <a:lstStyle/>
        <a:p>
          <a:r>
            <a:rPr lang="en-US" sz="2400" dirty="0" smtClean="0">
              <a:latin typeface="Arial" panose="020B0604020202020204" pitchFamily="34" charset="0"/>
              <a:cs typeface="Arial" panose="020B0604020202020204" pitchFamily="34" charset="0"/>
            </a:rPr>
            <a:t>Spot and Assess</a:t>
          </a:r>
          <a:endParaRPr lang="en-US" sz="2400" dirty="0">
            <a:latin typeface="Arial" panose="020B0604020202020204" pitchFamily="34" charset="0"/>
            <a:cs typeface="Arial" panose="020B0604020202020204" pitchFamily="34" charset="0"/>
          </a:endParaRPr>
        </a:p>
      </dgm:t>
    </dgm:pt>
    <dgm:pt modelId="{B457C956-FC06-405D-92C7-B19D9187EFE7}" type="parTrans" cxnId="{78DF27B1-F525-4310-8879-1EA595CC3DAD}">
      <dgm:prSet/>
      <dgm:spPr/>
      <dgm:t>
        <a:bodyPr/>
        <a:lstStyle/>
        <a:p>
          <a:endParaRPr lang="en-US"/>
        </a:p>
      </dgm:t>
    </dgm:pt>
    <dgm:pt modelId="{D7442E41-6679-48C6-AE0F-5FC6A9A4CAB2}" type="sibTrans" cxnId="{78DF27B1-F525-4310-8879-1EA595CC3DAD}">
      <dgm:prSet/>
      <dgm:spPr/>
      <dgm:t>
        <a:bodyPr/>
        <a:lstStyle/>
        <a:p>
          <a:endParaRPr lang="en-US"/>
        </a:p>
      </dgm:t>
    </dgm:pt>
    <dgm:pt modelId="{329BCA1A-8657-42BE-8469-2665D9EC956E}">
      <dgm:prSet phldrT="[Text]" custT="1"/>
      <dgm:spPr/>
      <dgm:t>
        <a:bodyPr/>
        <a:lstStyle/>
        <a:p>
          <a:r>
            <a:rPr lang="en-US" sz="2400" smtClean="0">
              <a:latin typeface="Arial" panose="020B0604020202020204" pitchFamily="34" charset="0"/>
              <a:cs typeface="Arial" panose="020B0604020202020204" pitchFamily="34" charset="0"/>
            </a:rPr>
            <a:t>Recruit</a:t>
          </a:r>
          <a:endParaRPr lang="en-US" sz="2400" dirty="0">
            <a:latin typeface="Arial" panose="020B0604020202020204" pitchFamily="34" charset="0"/>
            <a:cs typeface="Arial" panose="020B0604020202020204" pitchFamily="34" charset="0"/>
          </a:endParaRPr>
        </a:p>
      </dgm:t>
    </dgm:pt>
    <dgm:pt modelId="{40617CA4-0A8F-4C24-B4F5-BC6BDB29D81D}" type="parTrans" cxnId="{0E388A2A-E039-4741-B65A-369DD625CDEF}">
      <dgm:prSet/>
      <dgm:spPr/>
      <dgm:t>
        <a:bodyPr/>
        <a:lstStyle/>
        <a:p>
          <a:endParaRPr lang="en-US"/>
        </a:p>
      </dgm:t>
    </dgm:pt>
    <dgm:pt modelId="{A46A0406-2C31-46C4-95E7-F98E3B3CA877}" type="sibTrans" cxnId="{0E388A2A-E039-4741-B65A-369DD625CDEF}">
      <dgm:prSet/>
      <dgm:spPr/>
      <dgm:t>
        <a:bodyPr/>
        <a:lstStyle/>
        <a:p>
          <a:endParaRPr lang="en-US"/>
        </a:p>
      </dgm:t>
    </dgm:pt>
    <dgm:pt modelId="{F66F72E7-04E0-4CA8-B655-DAAA4DFA78EB}">
      <dgm:prSet phldrT="[Text]" custT="1"/>
      <dgm:spPr/>
      <dgm:t>
        <a:bodyPr/>
        <a:lstStyle/>
        <a:p>
          <a:r>
            <a:rPr lang="en-US" sz="2400" smtClean="0">
              <a:latin typeface="Arial" panose="020B0604020202020204" pitchFamily="34" charset="0"/>
              <a:cs typeface="Arial" panose="020B0604020202020204" pitchFamily="34" charset="0"/>
            </a:rPr>
            <a:t>And/or Elicit</a:t>
          </a:r>
          <a:endParaRPr lang="en-US" sz="2400" dirty="0">
            <a:latin typeface="Arial" panose="020B0604020202020204" pitchFamily="34" charset="0"/>
            <a:cs typeface="Arial" panose="020B0604020202020204" pitchFamily="34" charset="0"/>
          </a:endParaRPr>
        </a:p>
      </dgm:t>
    </dgm:pt>
    <dgm:pt modelId="{E26FAA49-A012-4DAA-9AE2-8B0660810655}" type="parTrans" cxnId="{6CFA7D48-F1D4-4870-A99E-6FE3AC9BB7C0}">
      <dgm:prSet/>
      <dgm:spPr/>
      <dgm:t>
        <a:bodyPr/>
        <a:lstStyle/>
        <a:p>
          <a:endParaRPr lang="en-US"/>
        </a:p>
      </dgm:t>
    </dgm:pt>
    <dgm:pt modelId="{1C6D3AF3-F3C4-47A2-849A-FB9E71C42E21}" type="sibTrans" cxnId="{6CFA7D48-F1D4-4870-A99E-6FE3AC9BB7C0}">
      <dgm:prSet/>
      <dgm:spPr/>
      <dgm:t>
        <a:bodyPr/>
        <a:lstStyle/>
        <a:p>
          <a:endParaRPr lang="en-US"/>
        </a:p>
      </dgm:t>
    </dgm:pt>
    <dgm:pt modelId="{943EBCE2-FD13-4701-ABB6-A7E221EE24A1}">
      <dgm:prSet custT="1"/>
      <dgm:spPr/>
      <dgm:t>
        <a:bodyPr/>
        <a:lstStyle/>
        <a:p>
          <a:r>
            <a:rPr lang="en-US" sz="2400" smtClean="0">
              <a:latin typeface="Arial" panose="020B0604020202020204" pitchFamily="34" charset="0"/>
              <a:cs typeface="Arial" panose="020B0604020202020204" pitchFamily="34" charset="0"/>
            </a:rPr>
            <a:t>Develop</a:t>
          </a:r>
          <a:endParaRPr lang="en-US" sz="2400" dirty="0">
            <a:latin typeface="Arial" panose="020B0604020202020204" pitchFamily="34" charset="0"/>
            <a:cs typeface="Arial" panose="020B0604020202020204" pitchFamily="34" charset="0"/>
          </a:endParaRPr>
        </a:p>
      </dgm:t>
    </dgm:pt>
    <dgm:pt modelId="{167369C1-CCE7-44AB-87CF-4A20D79BACE9}" type="parTrans" cxnId="{A494FDEC-AD7B-4616-8345-B0EDC484E2B5}">
      <dgm:prSet/>
      <dgm:spPr/>
      <dgm:t>
        <a:bodyPr/>
        <a:lstStyle/>
        <a:p>
          <a:endParaRPr lang="en-US"/>
        </a:p>
      </dgm:t>
    </dgm:pt>
    <dgm:pt modelId="{34BC010A-4942-4E54-9D7C-BFEB48627A76}" type="sibTrans" cxnId="{A494FDEC-AD7B-4616-8345-B0EDC484E2B5}">
      <dgm:prSet/>
      <dgm:spPr/>
      <dgm:t>
        <a:bodyPr/>
        <a:lstStyle/>
        <a:p>
          <a:endParaRPr lang="en-US"/>
        </a:p>
      </dgm:t>
    </dgm:pt>
    <dgm:pt modelId="{DD9C2569-B60F-40AD-8848-FFD7B06A9293}">
      <dgm:prSet/>
      <dgm:spPr/>
      <dgm:t>
        <a:bodyPr/>
        <a:lstStyle/>
        <a:p>
          <a:endParaRPr lang="en-US"/>
        </a:p>
      </dgm:t>
    </dgm:pt>
    <dgm:pt modelId="{9F0F54BC-D454-440D-A000-6FEFA1E3CCD8}" type="parTrans" cxnId="{A2111CC7-BF18-46E4-94D8-709C16D01D27}">
      <dgm:prSet/>
      <dgm:spPr/>
      <dgm:t>
        <a:bodyPr/>
        <a:lstStyle/>
        <a:p>
          <a:endParaRPr lang="en-US"/>
        </a:p>
      </dgm:t>
    </dgm:pt>
    <dgm:pt modelId="{A305CF78-7805-439C-9036-DE970F92304B}" type="sibTrans" cxnId="{A2111CC7-BF18-46E4-94D8-709C16D01D27}">
      <dgm:prSet/>
      <dgm:spPr/>
      <dgm:t>
        <a:bodyPr/>
        <a:lstStyle/>
        <a:p>
          <a:endParaRPr lang="en-US"/>
        </a:p>
      </dgm:t>
    </dgm:pt>
    <dgm:pt modelId="{ECFC1C47-E41F-4133-AE18-97FBC79A54EE}">
      <dgm:prSet/>
      <dgm:spPr/>
      <dgm:t>
        <a:bodyPr/>
        <a:lstStyle/>
        <a:p>
          <a:endParaRPr lang="en-US"/>
        </a:p>
      </dgm:t>
    </dgm:pt>
    <dgm:pt modelId="{61886B69-C4C7-42A3-A8CE-FA2B30517B87}" type="parTrans" cxnId="{6C03BD35-99C1-4429-A80D-71F16C72B4B4}">
      <dgm:prSet/>
      <dgm:spPr/>
      <dgm:t>
        <a:bodyPr/>
        <a:lstStyle/>
        <a:p>
          <a:endParaRPr lang="en-US"/>
        </a:p>
      </dgm:t>
    </dgm:pt>
    <dgm:pt modelId="{76CB910D-C584-47C2-8E9E-01196D10ACBA}" type="sibTrans" cxnId="{6C03BD35-99C1-4429-A80D-71F16C72B4B4}">
      <dgm:prSet/>
      <dgm:spPr/>
      <dgm:t>
        <a:bodyPr/>
        <a:lstStyle/>
        <a:p>
          <a:endParaRPr lang="en-US"/>
        </a:p>
      </dgm:t>
    </dgm:pt>
    <dgm:pt modelId="{3C8DCB39-8DD6-4B86-8E95-4B858E952CF8}" type="pres">
      <dgm:prSet presAssocID="{6AAB2AD0-0BF3-42AB-AEC4-10A7086B0C24}" presName="rootnode" presStyleCnt="0">
        <dgm:presLayoutVars>
          <dgm:chMax/>
          <dgm:chPref/>
          <dgm:dir/>
          <dgm:animLvl val="lvl"/>
        </dgm:presLayoutVars>
      </dgm:prSet>
      <dgm:spPr/>
      <dgm:t>
        <a:bodyPr/>
        <a:lstStyle/>
        <a:p>
          <a:endParaRPr lang="en-US"/>
        </a:p>
      </dgm:t>
    </dgm:pt>
    <dgm:pt modelId="{D95104D8-6EEA-4464-8C35-EA47201F1101}" type="pres">
      <dgm:prSet presAssocID="{F1B6855A-1F40-484B-B471-A414D2521F6C}" presName="composite" presStyleCnt="0"/>
      <dgm:spPr/>
      <dgm:t>
        <a:bodyPr/>
        <a:lstStyle/>
        <a:p>
          <a:endParaRPr lang="en-US"/>
        </a:p>
      </dgm:t>
    </dgm:pt>
    <dgm:pt modelId="{8B816CB0-3F24-443C-95DD-3929186B4271}" type="pres">
      <dgm:prSet presAssocID="{F1B6855A-1F40-484B-B471-A414D2521F6C}" presName="bentUpArrow1" presStyleLbl="alignImgPlace1" presStyleIdx="0" presStyleCnt="3"/>
      <dgm:spPr>
        <a:solidFill>
          <a:schemeClr val="tx1"/>
        </a:solidFill>
      </dgm:spPr>
      <dgm:t>
        <a:bodyPr/>
        <a:lstStyle/>
        <a:p>
          <a:endParaRPr lang="en-US"/>
        </a:p>
      </dgm:t>
    </dgm:pt>
    <dgm:pt modelId="{4081714B-EA7F-46DF-923A-654FF554FEC1}" type="pres">
      <dgm:prSet presAssocID="{F1B6855A-1F40-484B-B471-A414D2521F6C}" presName="ParentText" presStyleLbl="node1" presStyleIdx="0" presStyleCnt="4">
        <dgm:presLayoutVars>
          <dgm:chMax val="1"/>
          <dgm:chPref val="1"/>
          <dgm:bulletEnabled val="1"/>
        </dgm:presLayoutVars>
      </dgm:prSet>
      <dgm:spPr/>
      <dgm:t>
        <a:bodyPr/>
        <a:lstStyle/>
        <a:p>
          <a:endParaRPr lang="en-US"/>
        </a:p>
      </dgm:t>
    </dgm:pt>
    <dgm:pt modelId="{A58FA449-B674-4B86-9D5A-00A21B8C6734}" type="pres">
      <dgm:prSet presAssocID="{F1B6855A-1F40-484B-B471-A414D2521F6C}" presName="ChildText" presStyleLbl="revTx" presStyleIdx="0" presStyleCnt="3">
        <dgm:presLayoutVars>
          <dgm:chMax val="0"/>
          <dgm:chPref val="0"/>
          <dgm:bulletEnabled val="1"/>
        </dgm:presLayoutVars>
      </dgm:prSet>
      <dgm:spPr/>
      <dgm:t>
        <a:bodyPr/>
        <a:lstStyle/>
        <a:p>
          <a:endParaRPr lang="en-US"/>
        </a:p>
      </dgm:t>
    </dgm:pt>
    <dgm:pt modelId="{EB8D0E05-E932-4B71-AD5E-E67F72F5E0C3}" type="pres">
      <dgm:prSet presAssocID="{D7442E41-6679-48C6-AE0F-5FC6A9A4CAB2}" presName="sibTrans" presStyleCnt="0"/>
      <dgm:spPr/>
      <dgm:t>
        <a:bodyPr/>
        <a:lstStyle/>
        <a:p>
          <a:endParaRPr lang="en-US"/>
        </a:p>
      </dgm:t>
    </dgm:pt>
    <dgm:pt modelId="{BC0A16F0-915B-4B36-8E0D-5688C881EFA8}" type="pres">
      <dgm:prSet presAssocID="{943EBCE2-FD13-4701-ABB6-A7E221EE24A1}" presName="composite" presStyleCnt="0"/>
      <dgm:spPr/>
      <dgm:t>
        <a:bodyPr/>
        <a:lstStyle/>
        <a:p>
          <a:endParaRPr lang="en-US"/>
        </a:p>
      </dgm:t>
    </dgm:pt>
    <dgm:pt modelId="{927DF60C-C362-4870-84F2-C5FC596EE7A8}" type="pres">
      <dgm:prSet presAssocID="{943EBCE2-FD13-4701-ABB6-A7E221EE24A1}" presName="bentUpArrow1" presStyleLbl="alignImgPlace1" presStyleIdx="1" presStyleCnt="3"/>
      <dgm:spPr>
        <a:solidFill>
          <a:schemeClr val="tx1"/>
        </a:solidFill>
      </dgm:spPr>
      <dgm:t>
        <a:bodyPr/>
        <a:lstStyle/>
        <a:p>
          <a:endParaRPr lang="en-US"/>
        </a:p>
      </dgm:t>
    </dgm:pt>
    <dgm:pt modelId="{393503A5-458C-42BD-A63C-97174E628E81}" type="pres">
      <dgm:prSet presAssocID="{943EBCE2-FD13-4701-ABB6-A7E221EE24A1}" presName="ParentText" presStyleLbl="node1" presStyleIdx="1" presStyleCnt="4">
        <dgm:presLayoutVars>
          <dgm:chMax val="1"/>
          <dgm:chPref val="1"/>
          <dgm:bulletEnabled val="1"/>
        </dgm:presLayoutVars>
      </dgm:prSet>
      <dgm:spPr/>
      <dgm:t>
        <a:bodyPr/>
        <a:lstStyle/>
        <a:p>
          <a:endParaRPr lang="en-US"/>
        </a:p>
      </dgm:t>
    </dgm:pt>
    <dgm:pt modelId="{38A2ECBE-E7B6-423B-8BCC-8AEBDA8144EE}" type="pres">
      <dgm:prSet presAssocID="{943EBCE2-FD13-4701-ABB6-A7E221EE24A1}" presName="ChildText" presStyleLbl="revTx" presStyleIdx="1" presStyleCnt="3">
        <dgm:presLayoutVars>
          <dgm:chMax val="0"/>
          <dgm:chPref val="0"/>
          <dgm:bulletEnabled val="1"/>
        </dgm:presLayoutVars>
      </dgm:prSet>
      <dgm:spPr/>
      <dgm:t>
        <a:bodyPr/>
        <a:lstStyle/>
        <a:p>
          <a:endParaRPr lang="en-US"/>
        </a:p>
      </dgm:t>
    </dgm:pt>
    <dgm:pt modelId="{48F2142A-8346-4C0A-AE14-AE1D03FD1C4E}" type="pres">
      <dgm:prSet presAssocID="{34BC010A-4942-4E54-9D7C-BFEB48627A76}" presName="sibTrans" presStyleCnt="0"/>
      <dgm:spPr/>
      <dgm:t>
        <a:bodyPr/>
        <a:lstStyle/>
        <a:p>
          <a:endParaRPr lang="en-US"/>
        </a:p>
      </dgm:t>
    </dgm:pt>
    <dgm:pt modelId="{D020572F-31A3-4553-BF1C-5993811579E5}" type="pres">
      <dgm:prSet presAssocID="{329BCA1A-8657-42BE-8469-2665D9EC956E}" presName="composite" presStyleCnt="0"/>
      <dgm:spPr/>
      <dgm:t>
        <a:bodyPr/>
        <a:lstStyle/>
        <a:p>
          <a:endParaRPr lang="en-US"/>
        </a:p>
      </dgm:t>
    </dgm:pt>
    <dgm:pt modelId="{75E557F0-E6FF-4152-BA9F-45AAE24AD3A1}" type="pres">
      <dgm:prSet presAssocID="{329BCA1A-8657-42BE-8469-2665D9EC956E}" presName="bentUpArrow1" presStyleLbl="alignImgPlace1" presStyleIdx="2" presStyleCnt="3"/>
      <dgm:spPr>
        <a:solidFill>
          <a:schemeClr val="tx1"/>
        </a:solidFill>
      </dgm:spPr>
      <dgm:t>
        <a:bodyPr/>
        <a:lstStyle/>
        <a:p>
          <a:endParaRPr lang="en-US"/>
        </a:p>
      </dgm:t>
    </dgm:pt>
    <dgm:pt modelId="{1E9B1562-8DA7-4F23-AC44-0D80FF8D7E3F}" type="pres">
      <dgm:prSet presAssocID="{329BCA1A-8657-42BE-8469-2665D9EC956E}" presName="ParentText" presStyleLbl="node1" presStyleIdx="2" presStyleCnt="4">
        <dgm:presLayoutVars>
          <dgm:chMax val="1"/>
          <dgm:chPref val="1"/>
          <dgm:bulletEnabled val="1"/>
        </dgm:presLayoutVars>
      </dgm:prSet>
      <dgm:spPr/>
      <dgm:t>
        <a:bodyPr/>
        <a:lstStyle/>
        <a:p>
          <a:endParaRPr lang="en-US"/>
        </a:p>
      </dgm:t>
    </dgm:pt>
    <dgm:pt modelId="{AEFB8B46-16E1-4822-8ADC-F08E2472EC2B}" type="pres">
      <dgm:prSet presAssocID="{329BCA1A-8657-42BE-8469-2665D9EC956E}" presName="ChildText" presStyleLbl="revTx" presStyleIdx="2" presStyleCnt="3">
        <dgm:presLayoutVars>
          <dgm:chMax val="0"/>
          <dgm:chPref val="0"/>
          <dgm:bulletEnabled val="1"/>
        </dgm:presLayoutVars>
      </dgm:prSet>
      <dgm:spPr/>
      <dgm:t>
        <a:bodyPr/>
        <a:lstStyle/>
        <a:p>
          <a:endParaRPr lang="en-US"/>
        </a:p>
      </dgm:t>
    </dgm:pt>
    <dgm:pt modelId="{FB55E0B8-714B-49F6-B372-BB2A9378D647}" type="pres">
      <dgm:prSet presAssocID="{A46A0406-2C31-46C4-95E7-F98E3B3CA877}" presName="sibTrans" presStyleCnt="0"/>
      <dgm:spPr/>
      <dgm:t>
        <a:bodyPr/>
        <a:lstStyle/>
        <a:p>
          <a:endParaRPr lang="en-US"/>
        </a:p>
      </dgm:t>
    </dgm:pt>
    <dgm:pt modelId="{0CB1F82D-24F2-4587-857F-1E1A36E2648E}" type="pres">
      <dgm:prSet presAssocID="{F66F72E7-04E0-4CA8-B655-DAAA4DFA78EB}" presName="composite" presStyleCnt="0"/>
      <dgm:spPr/>
      <dgm:t>
        <a:bodyPr/>
        <a:lstStyle/>
        <a:p>
          <a:endParaRPr lang="en-US"/>
        </a:p>
      </dgm:t>
    </dgm:pt>
    <dgm:pt modelId="{20B3DCF3-117B-43F0-9C36-845C6E4DF95C}" type="pres">
      <dgm:prSet presAssocID="{F66F72E7-04E0-4CA8-B655-DAAA4DFA78EB}" presName="ParentText" presStyleLbl="node1" presStyleIdx="3" presStyleCnt="4">
        <dgm:presLayoutVars>
          <dgm:chMax val="1"/>
          <dgm:chPref val="1"/>
          <dgm:bulletEnabled val="1"/>
        </dgm:presLayoutVars>
      </dgm:prSet>
      <dgm:spPr/>
      <dgm:t>
        <a:bodyPr/>
        <a:lstStyle/>
        <a:p>
          <a:endParaRPr lang="en-US"/>
        </a:p>
      </dgm:t>
    </dgm:pt>
  </dgm:ptLst>
  <dgm:cxnLst>
    <dgm:cxn modelId="{6CFA7D48-F1D4-4870-A99E-6FE3AC9BB7C0}" srcId="{6AAB2AD0-0BF3-42AB-AEC4-10A7086B0C24}" destId="{F66F72E7-04E0-4CA8-B655-DAAA4DFA78EB}" srcOrd="3" destOrd="0" parTransId="{E26FAA49-A012-4DAA-9AE2-8B0660810655}" sibTransId="{1C6D3AF3-F3C4-47A2-849A-FB9E71C42E21}"/>
    <dgm:cxn modelId="{8C33E2D5-6370-4DF8-8681-E013E1B02D55}" type="presOf" srcId="{F66F72E7-04E0-4CA8-B655-DAAA4DFA78EB}" destId="{20B3DCF3-117B-43F0-9C36-845C6E4DF95C}" srcOrd="0" destOrd="0" presId="urn:microsoft.com/office/officeart/2005/8/layout/StepDownProcess"/>
    <dgm:cxn modelId="{0E388A2A-E039-4741-B65A-369DD625CDEF}" srcId="{6AAB2AD0-0BF3-42AB-AEC4-10A7086B0C24}" destId="{329BCA1A-8657-42BE-8469-2665D9EC956E}" srcOrd="2" destOrd="0" parTransId="{40617CA4-0A8F-4C24-B4F5-BC6BDB29D81D}" sibTransId="{A46A0406-2C31-46C4-95E7-F98E3B3CA877}"/>
    <dgm:cxn modelId="{44EA6B05-CE73-4E63-9A5D-817E098A05ED}" type="presOf" srcId="{6AAB2AD0-0BF3-42AB-AEC4-10A7086B0C24}" destId="{3C8DCB39-8DD6-4B86-8E95-4B858E952CF8}" srcOrd="0" destOrd="0" presId="urn:microsoft.com/office/officeart/2005/8/layout/StepDownProcess"/>
    <dgm:cxn modelId="{6C03BD35-99C1-4429-A80D-71F16C72B4B4}" srcId="{943EBCE2-FD13-4701-ABB6-A7E221EE24A1}" destId="{ECFC1C47-E41F-4133-AE18-97FBC79A54EE}" srcOrd="1" destOrd="0" parTransId="{61886B69-C4C7-42A3-A8CE-FA2B30517B87}" sibTransId="{76CB910D-C584-47C2-8E9E-01196D10ACBA}"/>
    <dgm:cxn modelId="{96345FDC-3ADA-403E-A42D-BBDE73590B7A}" type="presOf" srcId="{329BCA1A-8657-42BE-8469-2665D9EC956E}" destId="{1E9B1562-8DA7-4F23-AC44-0D80FF8D7E3F}" srcOrd="0" destOrd="0" presId="urn:microsoft.com/office/officeart/2005/8/layout/StepDownProcess"/>
    <dgm:cxn modelId="{ECDD050A-E9CB-48FE-B898-0963963F147E}" type="presOf" srcId="{943EBCE2-FD13-4701-ABB6-A7E221EE24A1}" destId="{393503A5-458C-42BD-A63C-97174E628E81}" srcOrd="0" destOrd="0" presId="urn:microsoft.com/office/officeart/2005/8/layout/StepDownProcess"/>
    <dgm:cxn modelId="{78DF27B1-F525-4310-8879-1EA595CC3DAD}" srcId="{6AAB2AD0-0BF3-42AB-AEC4-10A7086B0C24}" destId="{F1B6855A-1F40-484B-B471-A414D2521F6C}" srcOrd="0" destOrd="0" parTransId="{B457C956-FC06-405D-92C7-B19D9187EFE7}" sibTransId="{D7442E41-6679-48C6-AE0F-5FC6A9A4CAB2}"/>
    <dgm:cxn modelId="{BFA70AE0-CC73-43CD-B30D-448EB3E40563}" type="presOf" srcId="{ECFC1C47-E41F-4133-AE18-97FBC79A54EE}" destId="{38A2ECBE-E7B6-423B-8BCC-8AEBDA8144EE}" srcOrd="0" destOrd="1" presId="urn:microsoft.com/office/officeart/2005/8/layout/StepDownProcess"/>
    <dgm:cxn modelId="{8509CDB5-B3E0-42B4-BFC2-CA802BE232BA}" type="presOf" srcId="{F1B6855A-1F40-484B-B471-A414D2521F6C}" destId="{4081714B-EA7F-46DF-923A-654FF554FEC1}" srcOrd="0" destOrd="0" presId="urn:microsoft.com/office/officeart/2005/8/layout/StepDownProcess"/>
    <dgm:cxn modelId="{A2111CC7-BF18-46E4-94D8-709C16D01D27}" srcId="{943EBCE2-FD13-4701-ABB6-A7E221EE24A1}" destId="{DD9C2569-B60F-40AD-8848-FFD7B06A9293}" srcOrd="0" destOrd="0" parTransId="{9F0F54BC-D454-440D-A000-6FEFA1E3CCD8}" sibTransId="{A305CF78-7805-439C-9036-DE970F92304B}"/>
    <dgm:cxn modelId="{B254C43A-7BD2-40DB-8E60-ED0B9937F57F}" type="presOf" srcId="{DD9C2569-B60F-40AD-8848-FFD7B06A9293}" destId="{38A2ECBE-E7B6-423B-8BCC-8AEBDA8144EE}" srcOrd="0" destOrd="0" presId="urn:microsoft.com/office/officeart/2005/8/layout/StepDownProcess"/>
    <dgm:cxn modelId="{A494FDEC-AD7B-4616-8345-B0EDC484E2B5}" srcId="{6AAB2AD0-0BF3-42AB-AEC4-10A7086B0C24}" destId="{943EBCE2-FD13-4701-ABB6-A7E221EE24A1}" srcOrd="1" destOrd="0" parTransId="{167369C1-CCE7-44AB-87CF-4A20D79BACE9}" sibTransId="{34BC010A-4942-4E54-9D7C-BFEB48627A76}"/>
    <dgm:cxn modelId="{919372F6-38DB-41F6-B3B5-B0A43AB13302}" type="presParOf" srcId="{3C8DCB39-8DD6-4B86-8E95-4B858E952CF8}" destId="{D95104D8-6EEA-4464-8C35-EA47201F1101}" srcOrd="0" destOrd="0" presId="urn:microsoft.com/office/officeart/2005/8/layout/StepDownProcess"/>
    <dgm:cxn modelId="{C0521954-3630-45FA-A81C-7ADB74A6672E}" type="presParOf" srcId="{D95104D8-6EEA-4464-8C35-EA47201F1101}" destId="{8B816CB0-3F24-443C-95DD-3929186B4271}" srcOrd="0" destOrd="0" presId="urn:microsoft.com/office/officeart/2005/8/layout/StepDownProcess"/>
    <dgm:cxn modelId="{3E498D46-6841-42FD-99C1-E42A57D50B30}" type="presParOf" srcId="{D95104D8-6EEA-4464-8C35-EA47201F1101}" destId="{4081714B-EA7F-46DF-923A-654FF554FEC1}" srcOrd="1" destOrd="0" presId="urn:microsoft.com/office/officeart/2005/8/layout/StepDownProcess"/>
    <dgm:cxn modelId="{8B0CF12B-D122-4A38-B74C-52199D650053}" type="presParOf" srcId="{D95104D8-6EEA-4464-8C35-EA47201F1101}" destId="{A58FA449-B674-4B86-9D5A-00A21B8C6734}" srcOrd="2" destOrd="0" presId="urn:microsoft.com/office/officeart/2005/8/layout/StepDownProcess"/>
    <dgm:cxn modelId="{78E4D675-C7DC-4471-B601-FA6D3FE8FD07}" type="presParOf" srcId="{3C8DCB39-8DD6-4B86-8E95-4B858E952CF8}" destId="{EB8D0E05-E932-4B71-AD5E-E67F72F5E0C3}" srcOrd="1" destOrd="0" presId="urn:microsoft.com/office/officeart/2005/8/layout/StepDownProcess"/>
    <dgm:cxn modelId="{4431CEBC-219B-408F-8A62-32092719DA3C}" type="presParOf" srcId="{3C8DCB39-8DD6-4B86-8E95-4B858E952CF8}" destId="{BC0A16F0-915B-4B36-8E0D-5688C881EFA8}" srcOrd="2" destOrd="0" presId="urn:microsoft.com/office/officeart/2005/8/layout/StepDownProcess"/>
    <dgm:cxn modelId="{2B5F2D2A-6CE2-4658-B36C-805DC1DF9325}" type="presParOf" srcId="{BC0A16F0-915B-4B36-8E0D-5688C881EFA8}" destId="{927DF60C-C362-4870-84F2-C5FC596EE7A8}" srcOrd="0" destOrd="0" presId="urn:microsoft.com/office/officeart/2005/8/layout/StepDownProcess"/>
    <dgm:cxn modelId="{11727996-B50B-4D21-A393-2F53D2F6689B}" type="presParOf" srcId="{BC0A16F0-915B-4B36-8E0D-5688C881EFA8}" destId="{393503A5-458C-42BD-A63C-97174E628E81}" srcOrd="1" destOrd="0" presId="urn:microsoft.com/office/officeart/2005/8/layout/StepDownProcess"/>
    <dgm:cxn modelId="{E971D33B-E9D0-4867-A779-9025AD82D0BB}" type="presParOf" srcId="{BC0A16F0-915B-4B36-8E0D-5688C881EFA8}" destId="{38A2ECBE-E7B6-423B-8BCC-8AEBDA8144EE}" srcOrd="2" destOrd="0" presId="urn:microsoft.com/office/officeart/2005/8/layout/StepDownProcess"/>
    <dgm:cxn modelId="{EE8125F9-BF11-4305-B01F-275B2D9272BC}" type="presParOf" srcId="{3C8DCB39-8DD6-4B86-8E95-4B858E952CF8}" destId="{48F2142A-8346-4C0A-AE14-AE1D03FD1C4E}" srcOrd="3" destOrd="0" presId="urn:microsoft.com/office/officeart/2005/8/layout/StepDownProcess"/>
    <dgm:cxn modelId="{E7C11142-DE4F-4B8D-9C2F-0B9092EEF033}" type="presParOf" srcId="{3C8DCB39-8DD6-4B86-8E95-4B858E952CF8}" destId="{D020572F-31A3-4553-BF1C-5993811579E5}" srcOrd="4" destOrd="0" presId="urn:microsoft.com/office/officeart/2005/8/layout/StepDownProcess"/>
    <dgm:cxn modelId="{4BD21BA8-E62C-45ED-80D9-3AD91E9CC6DF}" type="presParOf" srcId="{D020572F-31A3-4553-BF1C-5993811579E5}" destId="{75E557F0-E6FF-4152-BA9F-45AAE24AD3A1}" srcOrd="0" destOrd="0" presId="urn:microsoft.com/office/officeart/2005/8/layout/StepDownProcess"/>
    <dgm:cxn modelId="{367696B5-6F8B-49AD-A334-5BD8D61E5058}" type="presParOf" srcId="{D020572F-31A3-4553-BF1C-5993811579E5}" destId="{1E9B1562-8DA7-4F23-AC44-0D80FF8D7E3F}" srcOrd="1" destOrd="0" presId="urn:microsoft.com/office/officeart/2005/8/layout/StepDownProcess"/>
    <dgm:cxn modelId="{0D6BF047-1B34-4ECF-A0E1-DBC1D695B18D}" type="presParOf" srcId="{D020572F-31A3-4553-BF1C-5993811579E5}" destId="{AEFB8B46-16E1-4822-8ADC-F08E2472EC2B}" srcOrd="2" destOrd="0" presId="urn:microsoft.com/office/officeart/2005/8/layout/StepDownProcess"/>
    <dgm:cxn modelId="{D87B3853-EB63-493E-8ED4-B1C76FFC59C4}" type="presParOf" srcId="{3C8DCB39-8DD6-4B86-8E95-4B858E952CF8}" destId="{FB55E0B8-714B-49F6-B372-BB2A9378D647}" srcOrd="5" destOrd="0" presId="urn:microsoft.com/office/officeart/2005/8/layout/StepDownProcess"/>
    <dgm:cxn modelId="{810D527C-7199-4BAF-8280-84B6859120FC}" type="presParOf" srcId="{3C8DCB39-8DD6-4B86-8E95-4B858E952CF8}" destId="{0CB1F82D-24F2-4587-857F-1E1A36E2648E}" srcOrd="6" destOrd="0" presId="urn:microsoft.com/office/officeart/2005/8/layout/StepDownProcess"/>
    <dgm:cxn modelId="{88854C88-3864-4E6B-94D1-6E60E1585F2D}" type="presParOf" srcId="{0CB1F82D-24F2-4587-857F-1E1A36E2648E}" destId="{20B3DCF3-117B-43F0-9C36-845C6E4DF95C}"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1B0E4-E30E-411E-AB84-551B33C7C985}">
      <dsp:nvSpPr>
        <dsp:cNvPr id="0" name=""/>
        <dsp:cNvSpPr/>
      </dsp:nvSpPr>
      <dsp:spPr>
        <a:xfrm>
          <a:off x="2248" y="297"/>
          <a:ext cx="6251809" cy="1527078"/>
        </a:xfrm>
        <a:prstGeom prst="roundRect">
          <a:avLst>
            <a:gd name="adj" fmla="val 10000"/>
          </a:avLst>
        </a:prstGeom>
        <a:solidFill>
          <a:schemeClr val="tx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Internal Threat</a:t>
          </a:r>
          <a:endParaRPr lang="en-US" sz="6500" kern="1200" dirty="0"/>
        </a:p>
      </dsp:txBody>
      <dsp:txXfrm>
        <a:off x="46975" y="45024"/>
        <a:ext cx="6162355" cy="1437624"/>
      </dsp:txXfrm>
    </dsp:sp>
    <dsp:sp modelId="{F3856550-3A44-4678-9178-D189FAE40EF4}">
      <dsp:nvSpPr>
        <dsp:cNvPr id="0" name=""/>
        <dsp:cNvSpPr/>
      </dsp:nvSpPr>
      <dsp:spPr>
        <a:xfrm>
          <a:off x="2248" y="1693485"/>
          <a:ext cx="1973424" cy="1527078"/>
        </a:xfrm>
        <a:prstGeom prst="roundRect">
          <a:avLst>
            <a:gd name="adj" fmla="val 10000"/>
          </a:avLst>
        </a:prstGeom>
        <a:solidFill>
          <a:schemeClr val="accent6"/>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Trusted Insiders</a:t>
          </a:r>
          <a:endParaRPr lang="en-US" sz="2300" kern="1200" dirty="0"/>
        </a:p>
      </dsp:txBody>
      <dsp:txXfrm>
        <a:off x="46975" y="1738212"/>
        <a:ext cx="1883970" cy="1437624"/>
      </dsp:txXfrm>
    </dsp:sp>
    <dsp:sp modelId="{97954A4B-53EF-49C7-B3BF-B8A68062CFBC}">
      <dsp:nvSpPr>
        <dsp:cNvPr id="0" name=""/>
        <dsp:cNvSpPr/>
      </dsp:nvSpPr>
      <dsp:spPr>
        <a:xfrm>
          <a:off x="2141440" y="1693485"/>
          <a:ext cx="1973424" cy="1527078"/>
        </a:xfrm>
        <a:prstGeom prst="roundRect">
          <a:avLst>
            <a:gd name="adj" fmla="val 10000"/>
          </a:avLst>
        </a:prstGeom>
        <a:solidFill>
          <a:schemeClr val="accent3">
            <a:lumMod val="5000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Supply Chain Members</a:t>
          </a:r>
          <a:endParaRPr lang="en-US" sz="2300" kern="1200" dirty="0"/>
        </a:p>
      </dsp:txBody>
      <dsp:txXfrm>
        <a:off x="2186167" y="1738212"/>
        <a:ext cx="1883970" cy="1437624"/>
      </dsp:txXfrm>
    </dsp:sp>
    <dsp:sp modelId="{A3415E60-CB61-4DB2-926C-A95391C1C333}">
      <dsp:nvSpPr>
        <dsp:cNvPr id="0" name=""/>
        <dsp:cNvSpPr/>
      </dsp:nvSpPr>
      <dsp:spPr>
        <a:xfrm>
          <a:off x="4280632" y="1693485"/>
          <a:ext cx="1973424" cy="1527078"/>
        </a:xfrm>
        <a:prstGeom prst="roundRect">
          <a:avLst>
            <a:gd name="adj" fmla="val 10000"/>
          </a:avLst>
        </a:prstGeom>
        <a:solidFill>
          <a:schemeClr val="accent2"/>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Employees with National Security Eligibility </a:t>
          </a:r>
          <a:endParaRPr lang="en-US" sz="2300" kern="1200" dirty="0"/>
        </a:p>
      </dsp:txBody>
      <dsp:txXfrm>
        <a:off x="4325359" y="1738212"/>
        <a:ext cx="1883970" cy="1437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16CB0-3F24-443C-95DD-3929186B4271}">
      <dsp:nvSpPr>
        <dsp:cNvPr id="0" name=""/>
        <dsp:cNvSpPr/>
      </dsp:nvSpPr>
      <dsp:spPr>
        <a:xfrm rot="5400000">
          <a:off x="1325055" y="950799"/>
          <a:ext cx="835008" cy="950627"/>
        </a:xfrm>
        <a:prstGeom prst="bentUpArrow">
          <a:avLst>
            <a:gd name="adj1" fmla="val 32840"/>
            <a:gd name="adj2" fmla="val 25000"/>
            <a:gd name="adj3" fmla="val 35780"/>
          </a:avLst>
        </a:prstGeom>
        <a:solidFill>
          <a:schemeClr val="tx1"/>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081714B-EA7F-46DF-923A-654FF554FEC1}">
      <dsp:nvSpPr>
        <dsp:cNvPr id="0" name=""/>
        <dsp:cNvSpPr/>
      </dsp:nvSpPr>
      <dsp:spPr>
        <a:xfrm>
          <a:off x="1103829" y="25175"/>
          <a:ext cx="1405662" cy="983918"/>
        </a:xfrm>
        <a:prstGeom prst="roundRect">
          <a:avLst>
            <a:gd name="adj" fmla="val 16670"/>
          </a:avLst>
        </a:prstGeom>
        <a:gradFill rotWithShape="0">
          <a:gsLst>
            <a:gs pos="0">
              <a:schemeClr val="accent4">
                <a:hueOff val="0"/>
                <a:satOff val="0"/>
                <a:lumOff val="0"/>
                <a:alphaOff val="0"/>
                <a:tint val="68000"/>
                <a:alpha val="90000"/>
                <a:lumMod val="100000"/>
              </a:schemeClr>
            </a:gs>
            <a:gs pos="100000">
              <a:schemeClr val="accent4">
                <a:hueOff val="0"/>
                <a:satOff val="0"/>
                <a:lumOff val="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Spot and Assess</a:t>
          </a:r>
          <a:endParaRPr lang="en-US" sz="2400" kern="1200" dirty="0">
            <a:latin typeface="Arial" panose="020B0604020202020204" pitchFamily="34" charset="0"/>
            <a:cs typeface="Arial" panose="020B0604020202020204" pitchFamily="34" charset="0"/>
          </a:endParaRPr>
        </a:p>
      </dsp:txBody>
      <dsp:txXfrm>
        <a:off x="1151869" y="73215"/>
        <a:ext cx="1309582" cy="887838"/>
      </dsp:txXfrm>
    </dsp:sp>
    <dsp:sp modelId="{A58FA449-B674-4B86-9D5A-00A21B8C6734}">
      <dsp:nvSpPr>
        <dsp:cNvPr id="0" name=""/>
        <dsp:cNvSpPr/>
      </dsp:nvSpPr>
      <dsp:spPr>
        <a:xfrm>
          <a:off x="2509491" y="119014"/>
          <a:ext cx="1022345" cy="795246"/>
        </a:xfrm>
        <a:prstGeom prst="rect">
          <a:avLst/>
        </a:prstGeom>
        <a:noFill/>
        <a:ln>
          <a:noFill/>
        </a:ln>
        <a:effectLst/>
      </dsp:spPr>
      <dsp:style>
        <a:lnRef idx="0">
          <a:scrgbClr r="0" g="0" b="0"/>
        </a:lnRef>
        <a:fillRef idx="0">
          <a:scrgbClr r="0" g="0" b="0"/>
        </a:fillRef>
        <a:effectRef idx="0">
          <a:scrgbClr r="0" g="0" b="0"/>
        </a:effectRef>
        <a:fontRef idx="minor"/>
      </dsp:style>
    </dsp:sp>
    <dsp:sp modelId="{927DF60C-C362-4870-84F2-C5FC596EE7A8}">
      <dsp:nvSpPr>
        <dsp:cNvPr id="0" name=""/>
        <dsp:cNvSpPr/>
      </dsp:nvSpPr>
      <dsp:spPr>
        <a:xfrm rot="5400000">
          <a:off x="2490499" y="2056064"/>
          <a:ext cx="835008" cy="950627"/>
        </a:xfrm>
        <a:prstGeom prst="bentUpArrow">
          <a:avLst>
            <a:gd name="adj1" fmla="val 32840"/>
            <a:gd name="adj2" fmla="val 25000"/>
            <a:gd name="adj3" fmla="val 35780"/>
          </a:avLst>
        </a:prstGeom>
        <a:solidFill>
          <a:schemeClr val="tx1"/>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93503A5-458C-42BD-A63C-97174E628E81}">
      <dsp:nvSpPr>
        <dsp:cNvPr id="0" name=""/>
        <dsp:cNvSpPr/>
      </dsp:nvSpPr>
      <dsp:spPr>
        <a:xfrm>
          <a:off x="2269272" y="1130440"/>
          <a:ext cx="1405662" cy="983918"/>
        </a:xfrm>
        <a:prstGeom prst="roundRect">
          <a:avLst>
            <a:gd name="adj" fmla="val 16670"/>
          </a:avLst>
        </a:prstGeom>
        <a:gradFill rotWithShape="0">
          <a:gsLst>
            <a:gs pos="0">
              <a:schemeClr val="accent4">
                <a:hueOff val="-2409816"/>
                <a:satOff val="10953"/>
                <a:lumOff val="65"/>
                <a:alphaOff val="0"/>
                <a:tint val="68000"/>
                <a:alpha val="90000"/>
                <a:lumMod val="100000"/>
              </a:schemeClr>
            </a:gs>
            <a:gs pos="100000">
              <a:schemeClr val="accent4">
                <a:hueOff val="-2409816"/>
                <a:satOff val="10953"/>
                <a:lumOff val="65"/>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Arial" panose="020B0604020202020204" pitchFamily="34" charset="0"/>
              <a:cs typeface="Arial" panose="020B0604020202020204" pitchFamily="34" charset="0"/>
            </a:rPr>
            <a:t>Develop</a:t>
          </a:r>
          <a:endParaRPr lang="en-US" sz="2400" kern="1200" dirty="0">
            <a:latin typeface="Arial" panose="020B0604020202020204" pitchFamily="34" charset="0"/>
            <a:cs typeface="Arial" panose="020B0604020202020204" pitchFamily="34" charset="0"/>
          </a:endParaRPr>
        </a:p>
      </dsp:txBody>
      <dsp:txXfrm>
        <a:off x="2317312" y="1178480"/>
        <a:ext cx="1309582" cy="887838"/>
      </dsp:txXfrm>
    </dsp:sp>
    <dsp:sp modelId="{38A2ECBE-E7B6-423B-8BCC-8AEBDA8144EE}">
      <dsp:nvSpPr>
        <dsp:cNvPr id="0" name=""/>
        <dsp:cNvSpPr/>
      </dsp:nvSpPr>
      <dsp:spPr>
        <a:xfrm>
          <a:off x="3674935" y="1224279"/>
          <a:ext cx="1022345" cy="795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endParaRPr lang="en-US" sz="2000" kern="1200"/>
        </a:p>
      </dsp:txBody>
      <dsp:txXfrm>
        <a:off x="3674935" y="1224279"/>
        <a:ext cx="1022345" cy="795246"/>
      </dsp:txXfrm>
    </dsp:sp>
    <dsp:sp modelId="{75E557F0-E6FF-4152-BA9F-45AAE24AD3A1}">
      <dsp:nvSpPr>
        <dsp:cNvPr id="0" name=""/>
        <dsp:cNvSpPr/>
      </dsp:nvSpPr>
      <dsp:spPr>
        <a:xfrm rot="5400000">
          <a:off x="3655943" y="3161328"/>
          <a:ext cx="835008" cy="950627"/>
        </a:xfrm>
        <a:prstGeom prst="bentUpArrow">
          <a:avLst>
            <a:gd name="adj1" fmla="val 32840"/>
            <a:gd name="adj2" fmla="val 25000"/>
            <a:gd name="adj3" fmla="val 35780"/>
          </a:avLst>
        </a:prstGeom>
        <a:solidFill>
          <a:schemeClr val="tx1"/>
        </a:solidFill>
        <a:ln w="12700"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1E9B1562-8DA7-4F23-AC44-0D80FF8D7E3F}">
      <dsp:nvSpPr>
        <dsp:cNvPr id="0" name=""/>
        <dsp:cNvSpPr/>
      </dsp:nvSpPr>
      <dsp:spPr>
        <a:xfrm>
          <a:off x="3434716" y="2235705"/>
          <a:ext cx="1405662" cy="983918"/>
        </a:xfrm>
        <a:prstGeom prst="roundRect">
          <a:avLst>
            <a:gd name="adj" fmla="val 16670"/>
          </a:avLst>
        </a:prstGeom>
        <a:gradFill rotWithShape="0">
          <a:gsLst>
            <a:gs pos="0">
              <a:schemeClr val="accent4">
                <a:hueOff val="-4819633"/>
                <a:satOff val="21906"/>
                <a:lumOff val="130"/>
                <a:alphaOff val="0"/>
                <a:tint val="68000"/>
                <a:alpha val="90000"/>
                <a:lumMod val="100000"/>
              </a:schemeClr>
            </a:gs>
            <a:gs pos="100000">
              <a:schemeClr val="accent4">
                <a:hueOff val="-4819633"/>
                <a:satOff val="21906"/>
                <a:lumOff val="130"/>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Arial" panose="020B0604020202020204" pitchFamily="34" charset="0"/>
              <a:cs typeface="Arial" panose="020B0604020202020204" pitchFamily="34" charset="0"/>
            </a:rPr>
            <a:t>Recruit</a:t>
          </a:r>
          <a:endParaRPr lang="en-US" sz="2400" kern="1200" dirty="0">
            <a:latin typeface="Arial" panose="020B0604020202020204" pitchFamily="34" charset="0"/>
            <a:cs typeface="Arial" panose="020B0604020202020204" pitchFamily="34" charset="0"/>
          </a:endParaRPr>
        </a:p>
      </dsp:txBody>
      <dsp:txXfrm>
        <a:off x="3482756" y="2283745"/>
        <a:ext cx="1309582" cy="887838"/>
      </dsp:txXfrm>
    </dsp:sp>
    <dsp:sp modelId="{AEFB8B46-16E1-4822-8ADC-F08E2472EC2B}">
      <dsp:nvSpPr>
        <dsp:cNvPr id="0" name=""/>
        <dsp:cNvSpPr/>
      </dsp:nvSpPr>
      <dsp:spPr>
        <a:xfrm>
          <a:off x="4840379" y="2329544"/>
          <a:ext cx="1022345" cy="795246"/>
        </a:xfrm>
        <a:prstGeom prst="rect">
          <a:avLst/>
        </a:prstGeom>
        <a:noFill/>
        <a:ln>
          <a:noFill/>
        </a:ln>
        <a:effectLst/>
      </dsp:spPr>
      <dsp:style>
        <a:lnRef idx="0">
          <a:scrgbClr r="0" g="0" b="0"/>
        </a:lnRef>
        <a:fillRef idx="0">
          <a:scrgbClr r="0" g="0" b="0"/>
        </a:fillRef>
        <a:effectRef idx="0">
          <a:scrgbClr r="0" g="0" b="0"/>
        </a:effectRef>
        <a:fontRef idx="minor"/>
      </dsp:style>
    </dsp:sp>
    <dsp:sp modelId="{20B3DCF3-117B-43F0-9C36-845C6E4DF95C}">
      <dsp:nvSpPr>
        <dsp:cNvPr id="0" name=""/>
        <dsp:cNvSpPr/>
      </dsp:nvSpPr>
      <dsp:spPr>
        <a:xfrm>
          <a:off x="4600160" y="3340970"/>
          <a:ext cx="1405662" cy="983918"/>
        </a:xfrm>
        <a:prstGeom prst="roundRect">
          <a:avLst>
            <a:gd name="adj" fmla="val 16670"/>
          </a:avLst>
        </a:prstGeom>
        <a:gradFill rotWithShape="0">
          <a:gsLst>
            <a:gs pos="0">
              <a:schemeClr val="accent4">
                <a:hueOff val="-7229448"/>
                <a:satOff val="32859"/>
                <a:lumOff val="195"/>
                <a:alphaOff val="0"/>
                <a:tint val="68000"/>
                <a:alpha val="90000"/>
                <a:lumMod val="100000"/>
              </a:schemeClr>
            </a:gs>
            <a:gs pos="100000">
              <a:schemeClr val="accent4">
                <a:hueOff val="-7229448"/>
                <a:satOff val="32859"/>
                <a:lumOff val="195"/>
                <a:alphaOff val="0"/>
                <a:tint val="90000"/>
                <a:lumMod val="95000"/>
              </a:schemeClr>
            </a:gs>
          </a:gsLst>
          <a:lin ang="54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latin typeface="Arial" panose="020B0604020202020204" pitchFamily="34" charset="0"/>
              <a:cs typeface="Arial" panose="020B0604020202020204" pitchFamily="34" charset="0"/>
            </a:rPr>
            <a:t>And/or Elicit</a:t>
          </a:r>
          <a:endParaRPr lang="en-US" sz="2400" kern="1200" dirty="0">
            <a:latin typeface="Arial" panose="020B0604020202020204" pitchFamily="34" charset="0"/>
            <a:cs typeface="Arial" panose="020B0604020202020204" pitchFamily="34" charset="0"/>
          </a:endParaRPr>
        </a:p>
      </dsp:txBody>
      <dsp:txXfrm>
        <a:off x="4648200" y="3389010"/>
        <a:ext cx="1309582" cy="8878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CEB442-1FE7-43AB-BA27-8D1D8F27C3B4}" type="datetimeFigureOut">
              <a:rPr lang="en-US" smtClean="0"/>
              <a:t>10/31/2022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DC4071-055C-44E8-9A67-77A97087DC55}" type="slidenum">
              <a:rPr lang="en-US" smtClean="0"/>
              <a:t>‹#›</a:t>
            </a:fld>
            <a:endParaRPr lang="en-US"/>
          </a:p>
        </p:txBody>
      </p:sp>
    </p:spTree>
    <p:extLst>
      <p:ext uri="{BB962C8B-B14F-4D97-AF65-F5344CB8AC3E}">
        <p14:creationId xmlns:p14="http://schemas.microsoft.com/office/powerpoint/2010/main" val="40763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E454E-9654-46F1-9F4F-9DBC22F133B1}"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5EE96-F26E-46F6-908C-1490C58F6795}" type="slidenum">
              <a:rPr lang="en-US" smtClean="0"/>
              <a:t>‹#›</a:t>
            </a:fld>
            <a:endParaRPr lang="en-US"/>
          </a:p>
        </p:txBody>
      </p:sp>
    </p:spTree>
    <p:extLst>
      <p:ext uri="{BB962C8B-B14F-4D97-AF65-F5344CB8AC3E}">
        <p14:creationId xmlns:p14="http://schemas.microsoft.com/office/powerpoint/2010/main" val="350919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dse.edu/Training/Security-Training-Videos/Insider-Threat/The-Critical-Pathway-S2-E1-Organizational-Trust/"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cdse.edu/Training/Security-Training-Videos/Insider-Threat/The-Critical-Pathway-S2-E4-Outcomes/" TargetMode="External"/><Relationship Id="rId5" Type="http://schemas.openxmlformats.org/officeDocument/2006/relationships/hyperlink" Target="https://www.cdse.edu/Training/Security-Training-Videos/Insider-Threat/The-Critical-Pathway-S2-E3-See-Something-Say-Something/" TargetMode="External"/><Relationship Id="rId4" Type="http://schemas.openxmlformats.org/officeDocument/2006/relationships/hyperlink" Target="https://www.cdse.edu/Training/Security-Training-Videos/Insider-Threat/The-Critical-Pathway-S2-E2-Indicators/"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5EE96-F26E-46F6-908C-1490C58F6795}" type="slidenum">
              <a:rPr lang="en-US" smtClean="0"/>
              <a:t>1</a:t>
            </a:fld>
            <a:endParaRPr lang="en-US"/>
          </a:p>
        </p:txBody>
      </p:sp>
    </p:spTree>
    <p:extLst>
      <p:ext uri="{BB962C8B-B14F-4D97-AF65-F5344CB8AC3E}">
        <p14:creationId xmlns:p14="http://schemas.microsoft.com/office/powerpoint/2010/main" val="38933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Activity:</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Ask the audience for additional examples on each category.</a:t>
            </a:r>
          </a:p>
          <a:p>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Financial Considerations: </a:t>
            </a:r>
            <a:r>
              <a:rPr lang="en-US" dirty="0" smtClean="0">
                <a:latin typeface="Arial" panose="020B0604020202020204" pitchFamily="34" charset="0"/>
                <a:cs typeface="Arial" panose="020B0604020202020204" pitchFamily="34" charset="0"/>
              </a:rPr>
              <a:t>Financial crime (voluntary admission, including during polygraph or investigation, substantiated report or arrest, criminal proceeding), filing for bankruptcy (adverse changes to financial status, foreclosure or repossession, loan default, involuntary lien or unfavorable judgement), delinquent debts, high debt-to-income ratio, failure to file tax returns, pay garnishment, displaying signs of unexplained affluence, experienced gambling problem</a:t>
            </a:r>
            <a:endParaRPr lang="en-US" b="1"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Foreign Considerations:</a:t>
            </a:r>
            <a:r>
              <a:rPr lang="en-US" dirty="0" smtClean="0">
                <a:latin typeface="Arial" panose="020B0604020202020204" pitchFamily="34" charset="0"/>
                <a:cs typeface="Arial" panose="020B0604020202020204" pitchFamily="34" charset="0"/>
              </a:rPr>
              <a:t> Citizenship (threat or non-threat country – past/present), foreign travel to countries of concern (official or non-official), frequent foreign travel (excluding official travel), other foreign travel, service in foreign military or government, possessing foreign passport, voting in foreign election, possession of foreign assets, foreign residency, foreign business or political interest, receiving benefits from a foreign nation, foreign citizenship - spouse or cohabitant, foreign citizenship - immediate family member, living with foreign national, foreign national contact, unauthorized contact with an officer or agent of a foreign intelligence entity (FIE), enabling or facilitating an officer, agent, or member of a FIE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235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Activity:</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Ask the audience for additional examples on each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lnSpc>
                <a:spcPct val="100000"/>
              </a:lnSpc>
              <a:buNone/>
            </a:pPr>
            <a:r>
              <a:rPr lang="en-US" sz="1200" b="1" dirty="0" smtClean="0">
                <a:latin typeface="Arial" panose="020B0604020202020204" pitchFamily="34" charset="0"/>
                <a:cs typeface="Arial" panose="020B0604020202020204" pitchFamily="34" charset="0"/>
              </a:rPr>
              <a:t>Professional Lifecycle Performance: </a:t>
            </a:r>
            <a:r>
              <a:rPr lang="en-US" sz="1200" dirty="0" smtClean="0">
                <a:latin typeface="Arial" panose="020B0604020202020204" pitchFamily="34" charset="0"/>
                <a:cs typeface="Arial" panose="020B0604020202020204" pitchFamily="34" charset="0"/>
              </a:rPr>
              <a:t>Declining performance ratings, poor performance ratings, reprimand/non-judicial punishment, Human Resources (HR) complaints, demotion, separation status (pending voluntary separation, pending involuntary separation), suspension, involuntary administrative leave, leave of absence, unauthorized absence/AWOL, negative characterization of previous employment or service</a:t>
            </a:r>
          </a:p>
          <a:p>
            <a:pPr marL="0" indent="0">
              <a:buNone/>
            </a:pPr>
            <a:endParaRPr lang="en-US"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Personal Conduct:</a:t>
            </a:r>
            <a:r>
              <a:rPr lang="en-US"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Falsifying hiring information, falsifying data at place of work, subject to judgement in civil litigation, Expressing ill-will towards USG or employing organization, communicating extremist views, associating with extremist or terrorist groups, enabling or facilitating an extremist or terrorist group, admission to inpatient mental health facility (voluntary, involuntary), insanity plea in a criminal case, anti-social or compulsive behavior, mental instability, past untruthfulness (including voluntary admission, including during polygraph or investigation), failure to successfully complete a polygraph, communicating endorsement of workplace violence, other psychiatric or psychological </a:t>
            </a:r>
            <a:r>
              <a:rPr lang="en-US" sz="1200" dirty="0" smtClean="0">
                <a:latin typeface="Arial" panose="020B0604020202020204" pitchFamily="34" charset="0"/>
                <a:cs typeface="Arial" panose="020B0604020202020204" pitchFamily="34" charset="0"/>
              </a:rPr>
              <a:t>condition, </a:t>
            </a:r>
            <a:r>
              <a:rPr lang="en-US" sz="1200" b="0" i="0" u="none" strike="noStrike" kern="1200" baseline="0" dirty="0" smtClean="0">
                <a:solidFill>
                  <a:schemeClr val="tx1"/>
                </a:solidFill>
                <a:latin typeface="+mn-lt"/>
                <a:ea typeface="+mn-ea"/>
                <a:cs typeface="+mn-cs"/>
              </a:rPr>
              <a:t>self-harm, suicidal ideation, or attempting suicide </a:t>
            </a:r>
          </a:p>
          <a:p>
            <a:pPr marL="0" indent="0">
              <a:lnSpc>
                <a:spcPct val="100000"/>
              </a:lnSpc>
              <a:buNone/>
            </a:pP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86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Activity:</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Ask the audience for additional examples on each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Security/Compliance Incidents: </a:t>
            </a:r>
            <a:r>
              <a:rPr lang="en-US" dirty="0" smtClean="0">
                <a:latin typeface="Arial" panose="020B0604020202020204" pitchFamily="34" charset="0"/>
                <a:cs typeface="Arial" panose="020B0604020202020204" pitchFamily="34" charset="0"/>
              </a:rPr>
              <a:t>Compliance violation, security infraction, security violation, non-compliance with training requirements, delinquent Government Travel Charge Card (GTCC), misuse of DOD purchase card or expense violations, time entry violations, security clearance denial, suspension, or revocation</a:t>
            </a:r>
            <a:endParaRPr lang="en-US" b="1" dirty="0" smtClean="0">
              <a:latin typeface="Arial" panose="020B0604020202020204" pitchFamily="34" charset="0"/>
              <a:cs typeface="Arial" panose="020B0604020202020204" pitchFamily="34" charset="0"/>
            </a:endParaRPr>
          </a:p>
          <a:p>
            <a:pPr marL="0" indent="0">
              <a:buNone/>
            </a:pPr>
            <a:endParaRPr lang="en-US" b="1" dirty="0" smtClean="0">
              <a:latin typeface="Arial" panose="020B0604020202020204" pitchFamily="34" charset="0"/>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Substance </a:t>
            </a:r>
            <a:r>
              <a:rPr lang="en-US" b="1" dirty="0" smtClean="0">
                <a:latin typeface="Arial" panose="020B0604020202020204" pitchFamily="34" charset="0"/>
                <a:cs typeface="Arial" panose="020B0604020202020204" pitchFamily="34" charset="0"/>
              </a:rPr>
              <a:t>Misuse</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Illegal substance use or trafficking (voluntary admission, including during polygraph or investigation, drug test failure, substantiated report or arrest, criminal proceeding, incident at work involving an illegal substance), legal substance abuse or trafficking—alcohol or prescription drugs (voluntary admission, including during a polygraph or investigation, substantiated report or arrest, criminal proceeding, incident at work involving alcohol abuse or legal substance abuse), voluntary or involuntary treatment for abuse of drugs, alcohol, or controlled substances</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844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Activity:</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Ask the audience for additional examples on each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Technical Activity: </a:t>
            </a:r>
            <a:r>
              <a:rPr lang="en-US" dirty="0" smtClean="0">
                <a:latin typeface="Arial" panose="020B0604020202020204" pitchFamily="34" charset="0"/>
                <a:cs typeface="Arial" panose="020B0604020202020204" pitchFamily="34" charset="0"/>
              </a:rPr>
              <a:t>Violating acceptable user or other automated information system policies, suspicious or unauthorized email or browsing activity, attempting to introduce unapproved USB device, anomalous volume of data transferred to removable media inserted in USB port, attempting to burn discs without authorization, transfer data to personal or suspicious account, erasing, modifying, or tampering with any record-keeping data, introduction of unauthorized software, attempted modification to registry or system settings, disabling anti-virus or firewall settings, introducing malicious code, technical violations admitted during investigation or polygraph</a:t>
            </a:r>
            <a:endParaRPr lang="en-US"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indent="0">
              <a:buNone/>
            </a:pPr>
            <a:r>
              <a:rPr lang="en-US" b="1" dirty="0" smtClean="0">
                <a:latin typeface="Arial" panose="020B0604020202020204" pitchFamily="34" charset="0"/>
                <a:cs typeface="Arial" panose="020B0604020202020204" pitchFamily="34" charset="0"/>
              </a:rPr>
              <a:t>Outside Activities: </a:t>
            </a:r>
            <a:r>
              <a:rPr lang="en-US" dirty="0" smtClean="0">
                <a:latin typeface="Arial" panose="020B0604020202020204" pitchFamily="34" charset="0"/>
                <a:cs typeface="Arial" panose="020B0604020202020204" pitchFamily="34" charset="0"/>
              </a:rPr>
              <a:t>An individual who engages in outside employment or services, whether on a volunteer or paid basis, does not represent an inherent threat. However, outside activities are a security concern if they pose a conflict of interest with an individual’s security responsibilities.</a:t>
            </a:r>
          </a:p>
          <a:p>
            <a:pPr marL="0" indent="0">
              <a:buNone/>
            </a:pP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Examples</a:t>
            </a:r>
            <a:r>
              <a:rPr lang="en-US" dirty="0" smtClean="0">
                <a:latin typeface="Arial" panose="020B0604020202020204" pitchFamily="34" charset="0"/>
                <a:cs typeface="Arial" panose="020B0604020202020204" pitchFamily="34" charset="0"/>
              </a:rPr>
              <a:t>:</a:t>
            </a:r>
          </a:p>
          <a:p>
            <a:pPr marL="0" indent="0">
              <a:buNone/>
            </a:pPr>
            <a:r>
              <a:rPr lang="en-US" dirty="0" smtClean="0">
                <a:latin typeface="Arial" panose="020B0604020202020204" pitchFamily="34" charset="0"/>
                <a:cs typeface="Arial" panose="020B0604020202020204" pitchFamily="34" charset="0"/>
              </a:rPr>
              <a:t> Foreign employment or service </a:t>
            </a:r>
          </a:p>
          <a:p>
            <a:pPr marL="0" indent="0">
              <a:buNone/>
            </a:pPr>
            <a:r>
              <a:rPr lang="en-US" dirty="0" smtClean="0">
                <a:latin typeface="Arial" panose="020B0604020202020204" pitchFamily="34" charset="0"/>
                <a:cs typeface="Arial" panose="020B0604020202020204" pitchFamily="34" charset="0"/>
              </a:rPr>
              <a:t>Any employment or service involving analysis, discussion, or publication of Intelligence,  National defense, Foreign Affairs or Protected Technology</a:t>
            </a:r>
          </a:p>
          <a:p>
            <a:pPr marL="0" indent="0">
              <a:buNone/>
            </a:pPr>
            <a:r>
              <a:rPr lang="en-US" dirty="0" smtClean="0">
                <a:latin typeface="Arial" panose="020B0604020202020204" pitchFamily="34" charset="0"/>
                <a:cs typeface="Arial" panose="020B0604020202020204" pitchFamily="34" charset="0"/>
              </a:rPr>
              <a:t>Concealment or failure to fully disclose outside activities</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420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Activity:</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Ask the audience for additional examples on each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Violent Extremist Activity:</a:t>
            </a:r>
            <a:r>
              <a:rPr lang="en-US" dirty="0" smtClean="0">
                <a:latin typeface="Arial" panose="020B0604020202020204" pitchFamily="34" charset="0"/>
                <a:cs typeface="Arial" panose="020B0604020202020204" pitchFamily="34" charset="0"/>
              </a:rPr>
              <a:t> Engaging in, or conspiring to engage in violent extremist activities, such as conducting an attack or traveling overseas to join a foreign terrorist organization.</a:t>
            </a: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183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Download </a:t>
            </a:r>
            <a:r>
              <a:rPr lang="en-US" b="0" dirty="0" smtClean="0">
                <a:latin typeface="Arial" panose="020B0604020202020204" pitchFamily="34" charset="0"/>
                <a:cs typeface="Arial" panose="020B0604020202020204" pitchFamily="34" charset="0"/>
              </a:rPr>
              <a:t>US Violent Extremist Mobilization Indicators 2021</a:t>
            </a:r>
            <a:r>
              <a:rPr lang="en-US" dirty="0" smtClean="0">
                <a:latin typeface="Arial" panose="020B0604020202020204" pitchFamily="34" charset="0"/>
                <a:cs typeface="Arial" panose="020B0604020202020204" pitchFamily="34" charset="0"/>
              </a:rPr>
              <a:t>: https://www.dni.gov/index.php/nctc-newsroom/nctc-resources/item/2272-u-s-violent-extremist-mobilization-indicators-2021</a:t>
            </a:r>
          </a:p>
          <a:p>
            <a:r>
              <a:rPr lang="en-US" dirty="0" smtClean="0">
                <a:latin typeface="Arial" panose="020B0604020202020204" pitchFamily="34" charset="0"/>
                <a:cs typeface="Arial" panose="020B0604020202020204" pitchFamily="34" charset="0"/>
              </a:rPr>
              <a:t>Traditional pathway models may include the following steps: </a:t>
            </a:r>
          </a:p>
          <a:p>
            <a:r>
              <a:rPr lang="en-US" dirty="0" smtClean="0">
                <a:latin typeface="Arial" panose="020B0604020202020204" pitchFamily="34" charset="0"/>
                <a:cs typeface="Arial" panose="020B0604020202020204" pitchFamily="34" charset="0"/>
              </a:rPr>
              <a:t>• Grievance – motivations may include revenge for a perceived injury or grievance, a quest for justice, as well as a desire for notoriety or recognition </a:t>
            </a:r>
          </a:p>
          <a:p>
            <a:r>
              <a:rPr lang="en-US" dirty="0" smtClean="0">
                <a:latin typeface="Arial" panose="020B0604020202020204" pitchFamily="34" charset="0"/>
                <a:cs typeface="Arial" panose="020B0604020202020204" pitchFamily="34" charset="0"/>
              </a:rPr>
              <a:t>• Violent Ideation – forming a conclusion that violence is a justified and necessary solution to a problem </a:t>
            </a:r>
          </a:p>
          <a:p>
            <a:r>
              <a:rPr lang="en-US" dirty="0" smtClean="0">
                <a:latin typeface="Arial" panose="020B0604020202020204" pitchFamily="34" charset="0"/>
                <a:cs typeface="Arial" panose="020B0604020202020204" pitchFamily="34" charset="0"/>
              </a:rPr>
              <a:t>• Research and Planning – determining how, when, and where the violence will be committed </a:t>
            </a:r>
          </a:p>
          <a:p>
            <a:r>
              <a:rPr lang="en-US" dirty="0" smtClean="0">
                <a:latin typeface="Arial" panose="020B0604020202020204" pitchFamily="34" charset="0"/>
                <a:cs typeface="Arial" panose="020B0604020202020204" pitchFamily="34" charset="0"/>
              </a:rPr>
              <a:t>• Preparation – acquiring the weapons, equipment, and/or skills to carry out the attack; end of life planning, farewell writings, or other means of claiming credit or explaining motivations for the attack </a:t>
            </a:r>
          </a:p>
          <a:p>
            <a:r>
              <a:rPr lang="en-US" dirty="0" smtClean="0">
                <a:latin typeface="Arial" panose="020B0604020202020204" pitchFamily="34" charset="0"/>
                <a:cs typeface="Arial" panose="020B0604020202020204" pitchFamily="34" charset="0"/>
              </a:rPr>
              <a:t>• Probing and Breaching – testing and circumvention of security measures at the site of the attack </a:t>
            </a:r>
          </a:p>
          <a:p>
            <a:r>
              <a:rPr lang="en-US" dirty="0" smtClean="0">
                <a:latin typeface="Arial" panose="020B0604020202020204" pitchFamily="34" charset="0"/>
                <a:cs typeface="Arial" panose="020B0604020202020204" pitchFamily="34" charset="0"/>
              </a:rPr>
              <a:t>• Attack – may involve violence against both preplanned and opportunistically chosen targets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348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latin typeface="Arial" panose="020B0604020202020204" pitchFamily="34" charset="0"/>
                <a:cs typeface="Arial" panose="020B0604020202020204" pitchFamily="34" charset="0"/>
              </a:rPr>
              <a:t>Identify and discuss the targeting and recruitment cycle by foreign intelligence services</a:t>
            </a:r>
            <a:r>
              <a:rPr lang="en-US" b="0" baseline="0" dirty="0" smtClean="0">
                <a:latin typeface="Arial" panose="020B0604020202020204" pitchFamily="34" charset="0"/>
                <a:cs typeface="Arial" panose="020B0604020202020204" pitchFamily="34" charset="0"/>
              </a:rPr>
              <a:t> and e</a:t>
            </a:r>
            <a:r>
              <a:rPr lang="en-US" b="0" dirty="0" smtClean="0">
                <a:latin typeface="Arial" panose="020B0604020202020204" pitchFamily="34" charset="0"/>
                <a:cs typeface="Arial" panose="020B0604020202020204" pitchFamily="34" charset="0"/>
              </a:rPr>
              <a:t>mphasize on elicitation</a:t>
            </a:r>
            <a:r>
              <a:rPr lang="en-US" b="0" baseline="0" dirty="0" smtClean="0">
                <a:latin typeface="Arial" panose="020B0604020202020204" pitchFamily="34" charset="0"/>
                <a:cs typeface="Arial" panose="020B0604020202020204" pitchFamily="34" charset="0"/>
              </a:rPr>
              <a:t> attempts. </a:t>
            </a:r>
          </a:p>
          <a:p>
            <a:r>
              <a:rPr lang="en-US" b="1" baseline="0" dirty="0" smtClean="0">
                <a:latin typeface="Arial" panose="020B0604020202020204" pitchFamily="34" charset="0"/>
                <a:cs typeface="Arial" panose="020B0604020202020204" pitchFamily="34" charset="0"/>
              </a:rPr>
              <a:t>Refer to CDSE Job Aid:  </a:t>
            </a:r>
            <a:r>
              <a:rPr lang="en-US" b="1" dirty="0" smtClean="0">
                <a:latin typeface="Arial" panose="020B0604020202020204" pitchFamily="34" charset="0"/>
                <a:cs typeface="Arial" panose="020B0604020202020204" pitchFamily="34" charset="0"/>
              </a:rPr>
              <a:t>FOREIGN INTELLIGENCE ENTITY (FIE) TARGETING and RECRUITMENT</a:t>
            </a:r>
          </a:p>
          <a:p>
            <a:r>
              <a:rPr lang="en-US" b="0" baseline="0" dirty="0" smtClean="0">
                <a:latin typeface="Arial" panose="020B0604020202020204" pitchFamily="34" charset="0"/>
                <a:cs typeface="Arial" panose="020B0604020202020204" pitchFamily="34" charset="0"/>
              </a:rPr>
              <a:t>https://www.cdse.edu/Portals/124/Documents/jobaids/insider/foreign-intelligence-entity-targeting-recruitment-methodology.pdf</a:t>
            </a:r>
          </a:p>
          <a:p>
            <a:endParaRPr lang="en-US"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Spot and Assess:  </a:t>
            </a:r>
            <a:r>
              <a:rPr lang="en-US" baseline="0" dirty="0" smtClean="0">
                <a:latin typeface="Arial" panose="020B0604020202020204" pitchFamily="34" charset="0"/>
                <a:cs typeface="Arial" panose="020B0604020202020204" pitchFamily="34" charset="0"/>
              </a:rPr>
              <a:t>Intelligence officers spot and assess individuals for potential recruitment. Adversaries are not necessarily looking for someone with a high level of access; sometimes the potential for future access or the ability of the recruit to lead to other high value targets is enough to generate adversary interest. Spotting and Assessing can take place anywhere, but is always approached in a non-threatening and natural manner. Trade shows, business contacts, social events, or online venues such as chat rooms and social media, are used for this process. During this phase, the FIE will often explore potential exploitable </a:t>
            </a:r>
          </a:p>
          <a:p>
            <a:r>
              <a:rPr lang="en-US" baseline="0" dirty="0" smtClean="0">
                <a:latin typeface="Arial" panose="020B0604020202020204" pitchFamily="34" charset="0"/>
                <a:cs typeface="Arial" panose="020B0604020202020204" pitchFamily="34" charset="0"/>
              </a:rPr>
              <a:t>weaknesses which may be used as a lever against the recruit. These  could include: Drugs or Alcohol, Gambling, Adultery, Financial Problems, or other weaknesses.</a:t>
            </a:r>
          </a:p>
          <a:p>
            <a:endParaRPr lang="en-US"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Develop:  </a:t>
            </a:r>
            <a:r>
              <a:rPr lang="en-US" b="0" baseline="0" dirty="0" smtClean="0">
                <a:latin typeface="Arial" panose="020B0604020202020204" pitchFamily="34" charset="0"/>
                <a:cs typeface="Arial" panose="020B0604020202020204" pitchFamily="34" charset="0"/>
              </a:rPr>
              <a:t>Once a potential recruit has been identified, adversaries begin to cultivate a relationship with that individual. In the “Development Phase,” meetings with the recruit become more private and less likely to be observable or reportable. By the time the “recruitment and handling phase” is initiated, the individual is likely emotionally tied to the adversary.</a:t>
            </a:r>
          </a:p>
          <a:p>
            <a:endParaRPr lang="en-US" b="0"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Recruit:   </a:t>
            </a:r>
            <a:r>
              <a:rPr lang="en-US" b="0" baseline="0" dirty="0" smtClean="0">
                <a:latin typeface="Arial" panose="020B0604020202020204" pitchFamily="34" charset="0"/>
                <a:cs typeface="Arial" panose="020B0604020202020204" pitchFamily="34" charset="0"/>
              </a:rPr>
              <a:t>The actual recruitment may involve appeals to ideological leanings, financial gain, blackmail or coercion, or any other of a number of motivators unique to that recruit. Some of these may manifest as observable and reportable behaviors.</a:t>
            </a:r>
          </a:p>
          <a:p>
            <a:endParaRPr lang="en-US" b="0"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Elicit: </a:t>
            </a:r>
            <a:r>
              <a:rPr lang="en-US" b="0" baseline="0" dirty="0" smtClean="0">
                <a:latin typeface="Arial" panose="020B0604020202020204" pitchFamily="34" charset="0"/>
                <a:cs typeface="Arial" panose="020B0604020202020204" pitchFamily="34" charset="0"/>
              </a:rPr>
              <a:t> Not all FIE Targeting ends in recruitment. Sophisticated social engineering efforts including personal elicitation of information and </a:t>
            </a:r>
            <a:r>
              <a:rPr lang="en-US" b="0" baseline="0" dirty="0" err="1" smtClean="0">
                <a:latin typeface="Arial" panose="020B0604020202020204" pitchFamily="34" charset="0"/>
                <a:cs typeface="Arial" panose="020B0604020202020204" pitchFamily="34" charset="0"/>
              </a:rPr>
              <a:t>targeted</a:t>
            </a:r>
            <a:r>
              <a:rPr lang="en-US" b="0" baseline="0" dirty="0" smtClean="0">
                <a:latin typeface="Arial" panose="020B0604020202020204" pitchFamily="34" charset="0"/>
                <a:cs typeface="Arial" panose="020B0604020202020204" pitchFamily="34" charset="0"/>
              </a:rPr>
              <a:t> on-line phishing campaigns can be used to gather information from an unwitting source</a:t>
            </a:r>
          </a:p>
        </p:txBody>
      </p:sp>
      <p:sp>
        <p:nvSpPr>
          <p:cNvPr id="4" name="Slide Number Placeholder 3"/>
          <p:cNvSpPr>
            <a:spLocks noGrp="1"/>
          </p:cNvSpPr>
          <p:nvPr>
            <p:ph type="sldNum" sz="quarter" idx="10"/>
          </p:nvPr>
        </p:nvSpPr>
        <p:spPr/>
        <p:txBody>
          <a:bodyPr/>
          <a:lstStyle/>
          <a:p>
            <a:fld id="{EB05EE96-F26E-46F6-908C-1490C58F6795}" type="slidenum">
              <a:rPr lang="en-US" smtClean="0"/>
              <a:t>17</a:t>
            </a:fld>
            <a:endParaRPr lang="en-US"/>
          </a:p>
        </p:txBody>
      </p:sp>
    </p:spTree>
    <p:extLst>
      <p:ext uri="{BB962C8B-B14F-4D97-AF65-F5344CB8AC3E}">
        <p14:creationId xmlns:p14="http://schemas.microsoft.com/office/powerpoint/2010/main" val="3266264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827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John Beliveau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Beliveau’s</a:t>
            </a:r>
            <a:r>
              <a:rPr lang="en-US" dirty="0" smtClean="0">
                <a:latin typeface="Arial" panose="020B0604020202020204" pitchFamily="34" charset="0"/>
                <a:cs typeface="Arial" panose="020B0604020202020204" pitchFamily="34" charset="0"/>
              </a:rPr>
              <a:t> arrest was only part of what is often called the “Fat Leonard” scandal. John Beliveau II disclosed sensitive law enforcement reports to Leonard Glenn Francis, former Glenn Defense Marina Asia (GDMA) CEO, who was the target of a criminal fraud investigation. By providing this sensitive law enforcement information, Beliveau helped Francis perpetrate a massive fraud scheme on the U.S. Navy that allowed Francis to evade and thwart criminal investigations into misconduct by GDMA. Beliveau regularly searched confidential NCIS databases for reports of investigations related to Francis and GDMA. Over the course of years, he helped Francis avoid multiple criminal investigations by providing copies of these reports. He also admitted that he counseled Francis on how to perpetuate his fraud scheme and evade detection. Beliveau provided Leonard Francis with 225 documents and received items of value totaling approximately $30,000 before his arrest.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842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SPC </a:t>
            </a:r>
            <a:r>
              <a:rPr lang="en-US" b="1" dirty="0" smtClean="0">
                <a:latin typeface="Arial" panose="020B0604020202020204" pitchFamily="34" charset="0"/>
                <a:cs typeface="Arial" panose="020B0604020202020204" pitchFamily="34" charset="0"/>
              </a:rPr>
              <a:t>Ivan A. Lopez: </a:t>
            </a:r>
            <a:r>
              <a:rPr lang="en-US" dirty="0" smtClean="0">
                <a:latin typeface="Arial" panose="020B0604020202020204" pitchFamily="34" charset="0"/>
                <a:cs typeface="Arial" panose="020B0604020202020204" pitchFamily="34" charset="0"/>
              </a:rPr>
              <a:t>On March 2014, SP4 Lopez was transferred to Ft. Hood. His mother and grandfather had both died in the previous two months. His unit was experiencing a high operational tempo and undergoing turnover of leadership. He had recently been counseled regarding a non-promotion status.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Lopez experienced a five day delay in getting leave approved to attend his mother’s funeral and encountered additional delays in leave approval for moving his family into a new apartment. He went home, retrieved his pistol, and returned to Ft. Hood. He went into the administration office and began shooting soldiers. When confronted by the military police, he turned his weapon and shot himself. Lopez’s actions</a:t>
            </a:r>
            <a:r>
              <a:rPr lang="en-US" baseline="0" dirty="0" smtClean="0">
                <a:latin typeface="Arial" panose="020B0604020202020204" pitchFamily="34" charset="0"/>
                <a:cs typeface="Arial" panose="020B0604020202020204" pitchFamily="34" charset="0"/>
              </a:rPr>
              <a:t> resulted in the d</a:t>
            </a:r>
            <a:r>
              <a:rPr lang="en-US" dirty="0" smtClean="0">
                <a:latin typeface="Arial" panose="020B0604020202020204" pitchFamily="34" charset="0"/>
                <a:cs typeface="Arial" panose="020B0604020202020204" pitchFamily="34" charset="0"/>
              </a:rPr>
              <a:t>eath of three soldiers, who left behind wives and children. Fourteen additional soldiers were wounded.</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Lessons learned from this case and several others has shaped DoD response to Insider Risk.</a:t>
            </a:r>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250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Insider acts can be witting or unwitting.</a:t>
            </a:r>
          </a:p>
          <a:p>
            <a:r>
              <a:rPr lang="en-US" sz="1200" b="0" i="0" u="none" strike="noStrike" kern="1200" baseline="0" dirty="0" smtClean="0">
                <a:solidFill>
                  <a:schemeClr val="tx1"/>
                </a:solidFill>
                <a:latin typeface="+mn-lt"/>
                <a:ea typeface="+mn-ea"/>
                <a:cs typeface="+mn-cs"/>
              </a:rPr>
              <a:t>- Damaging insider acts can be intentional or unintentional (due to complacency or negligence). </a:t>
            </a:r>
          </a:p>
          <a:p>
            <a:r>
              <a:rPr lang="en-US" sz="1200" b="0" i="0" u="none" strike="noStrike" kern="1200" baseline="0" dirty="0" smtClean="0">
                <a:solidFill>
                  <a:schemeClr val="tx1"/>
                </a:solidFill>
                <a:latin typeface="+mn-lt"/>
                <a:ea typeface="+mn-ea"/>
                <a:cs typeface="+mn-cs"/>
              </a:rPr>
              <a:t>- Degradation of departmental resources can include damage to data, facilities, personnel or organizations. </a:t>
            </a:r>
          </a:p>
          <a:p>
            <a:endParaRPr lang="en-US" dirty="0"/>
          </a:p>
        </p:txBody>
      </p:sp>
      <p:sp>
        <p:nvSpPr>
          <p:cNvPr id="4" name="Slide Number Placeholder 3"/>
          <p:cNvSpPr>
            <a:spLocks noGrp="1"/>
          </p:cNvSpPr>
          <p:nvPr>
            <p:ph type="sldNum" sz="quarter" idx="10"/>
          </p:nvPr>
        </p:nvSpPr>
        <p:spPr/>
        <p:txBody>
          <a:bodyPr/>
          <a:lstStyle/>
          <a:p>
            <a:fld id="{EB05EE96-F26E-46F6-908C-1490C58F6795}" type="slidenum">
              <a:rPr lang="en-US" smtClean="0"/>
              <a:t>3</a:t>
            </a:fld>
            <a:endParaRPr lang="en-US"/>
          </a:p>
        </p:txBody>
      </p:sp>
    </p:spTree>
    <p:extLst>
      <p:ext uri="{BB962C8B-B14F-4D97-AF65-F5344CB8AC3E}">
        <p14:creationId xmlns:p14="http://schemas.microsoft.com/office/powerpoint/2010/main" val="1565640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panose="020B0604020202020204" pitchFamily="34" charset="0"/>
                <a:ea typeface="+mn-ea"/>
                <a:cs typeface="Arial" panose="020B0604020202020204" pitchFamily="34" charset="0"/>
              </a:rPr>
              <a:t>Reality Winner. </a:t>
            </a:r>
            <a:r>
              <a:rPr lang="en-US" dirty="0" smtClean="0">
                <a:latin typeface="Arial" panose="020B0604020202020204" pitchFamily="34" charset="0"/>
                <a:cs typeface="Arial" panose="020B0604020202020204" pitchFamily="34" charset="0"/>
              </a:rPr>
              <a:t>Winner installed software on her computer that enabled her to surf the internet, chat, and send instant messages anonymously. She researched whether it was possible to insert a thumb drive into a Top Secret computer without it being detected, and inserted an unauthorized thumb drive never recovered by the government, into a Top Secret computer. Winner used the unauthorized software to search for, identify, and print a classified intelligence report. Winner then secreted the document in her pantyhose and removed it from the building. Winner sent a hard copy of the intelligence report to an online news outlet. The intelligence report revealed the sources and methods used to acquire the information contained in the report.</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693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panose="020B0604020202020204" pitchFamily="34" charset="0"/>
                <a:ea typeface="+mn-ea"/>
                <a:cs typeface="Arial" panose="020B0604020202020204" pitchFamily="34" charset="0"/>
              </a:rPr>
              <a:t>Stephen Kellogg</a:t>
            </a:r>
            <a:r>
              <a:rPr lang="en-US" sz="1200" b="1" kern="1200" baseline="0" dirty="0" smtClean="0">
                <a:solidFill>
                  <a:schemeClr val="tx1"/>
                </a:solidFill>
                <a:effectLst/>
                <a:latin typeface="Arial" panose="020B0604020202020204" pitchFamily="34" charset="0"/>
                <a:ea typeface="+mn-ea"/>
                <a:cs typeface="Arial" panose="020B0604020202020204" pitchFamily="34" charset="0"/>
              </a:rPr>
              <a:t> III</a:t>
            </a:r>
            <a:r>
              <a:rPr lang="en-US" sz="1200" b="1" kern="1200" dirty="0" smtClean="0">
                <a:solidFill>
                  <a:schemeClr val="tx1"/>
                </a:solidFill>
                <a:effectLst/>
                <a:latin typeface="Arial" panose="020B0604020202020204" pitchFamily="34" charset="0"/>
                <a:ea typeface="+mn-ea"/>
                <a:cs typeface="Arial" panose="020B0604020202020204" pitchFamily="34" charset="0"/>
              </a:rPr>
              <a:t>. </a:t>
            </a:r>
            <a:r>
              <a:rPr lang="en-US" dirty="0" smtClean="0">
                <a:latin typeface="Arial" panose="020B0604020202020204" pitchFamily="34" charset="0"/>
                <a:cs typeface="Arial" panose="020B0604020202020204" pitchFamily="34" charset="0"/>
              </a:rPr>
              <a:t>In May 2019, Kellogg pled guilty to two counts of espionage. He was sentenced to three years confinement, reduced in rank from E-5 to E-1, and received a dishonorable discharge from the Navy. Kellogg admitted in August 2018 that he tried to take a commercial flight from San Diego, California, to New York City to give confidential information about the U.S. Navy’s nuclear-powered warships to a news reporter who he believed would go public with it. According to court documents, Kellogg was in contact with </a:t>
            </a:r>
            <a:r>
              <a:rPr lang="en-US" dirty="0" err="1" smtClean="0">
                <a:latin typeface="Arial" panose="020B0604020202020204" pitchFamily="34" charset="0"/>
                <a:cs typeface="Arial" panose="020B0604020202020204" pitchFamily="34" charset="0"/>
              </a:rPr>
              <a:t>Sevmash</a:t>
            </a:r>
            <a:r>
              <a:rPr lang="en-US" dirty="0" smtClean="0">
                <a:latin typeface="Arial" panose="020B0604020202020204" pitchFamily="34" charset="0"/>
                <a:cs typeface="Arial" panose="020B0604020202020204" pitchFamily="34" charset="0"/>
              </a:rPr>
              <a:t>, Russia’s only nuclear submarine producer and largest shipbuilder. Authorities stated Kellogg admitted to photographing areas containing sensitive information about the Navy’s nuclear propulsion program on the ship and sent the photos to family and friends. Kellogg separately admitted to, in July and August 2018, telling his roommate he was planning to defect to Russia. During this time-period, Kellogg searched the Internet for information relating to flights to Moscow, contact information for the Russian Consulate in San Diego, and contact information for </a:t>
            </a:r>
            <a:r>
              <a:rPr lang="en-US" dirty="0" err="1" smtClean="0">
                <a:latin typeface="Arial" panose="020B0604020202020204" pitchFamily="34" charset="0"/>
                <a:cs typeface="Arial" panose="020B0604020202020204" pitchFamily="34" charset="0"/>
              </a:rPr>
              <a:t>Sevmash</a:t>
            </a:r>
            <a:r>
              <a:rPr lang="en-US" dirty="0" smtClean="0">
                <a:latin typeface="Arial" panose="020B0604020202020204" pitchFamily="34" charset="0"/>
                <a:cs typeface="Arial" panose="020B0604020202020204" pitchFamily="34" charset="0"/>
              </a:rPr>
              <a:t>, a Russian shipbuilding enterprise.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519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panose="020B0604020202020204" pitchFamily="34" charset="0"/>
                <a:ea typeface="+mn-ea"/>
                <a:cs typeface="Arial" panose="020B0604020202020204" pitchFamily="34" charset="0"/>
              </a:rPr>
              <a:t>Benjamin Bishop. </a:t>
            </a:r>
            <a:r>
              <a:rPr lang="en-US" sz="1200" b="0" kern="1200" dirty="0" smtClean="0">
                <a:solidFill>
                  <a:schemeClr val="tx1"/>
                </a:solidFill>
                <a:effectLst/>
                <a:latin typeface="Arial" panose="020B0604020202020204" pitchFamily="34" charset="0"/>
                <a:ea typeface="+mn-ea"/>
                <a:cs typeface="Arial" panose="020B0604020202020204" pitchFamily="34" charset="0"/>
              </a:rPr>
              <a:t>He</a:t>
            </a:r>
            <a:r>
              <a:rPr lang="en-US" sz="1200" b="1" kern="1200" dirty="0" smtClean="0">
                <a:solidFill>
                  <a:schemeClr val="tx1"/>
                </a:solidFill>
                <a:effectLst/>
                <a:latin typeface="Arial" panose="020B0604020202020204" pitchFamily="34" charset="0"/>
                <a:ea typeface="+mn-ea"/>
                <a:cs typeface="Arial" panose="020B0604020202020204" pitchFamily="34" charset="0"/>
              </a:rPr>
              <a:t> </a:t>
            </a:r>
            <a:r>
              <a:rPr lang="en-US" dirty="0" smtClean="0">
                <a:latin typeface="Arial" panose="020B0604020202020204" pitchFamily="34" charset="0"/>
                <a:cs typeface="Arial" panose="020B0604020202020204" pitchFamily="34" charset="0"/>
              </a:rPr>
              <a:t>was arrested in March 2013 and plead guilty on March 13, 2014, for unlawfully retaining classified national defense information at his home and willfully communicating classified national defense information to a person not authorized to receive it.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Mr. Bishop was sentenced to 87 months of imprisonment and 3 years of supervised release. Mr. Bishop emailed classified information to a Chinese woman he met at an international defense conference, with whom he had a romantic relationship and who was in the United States as a graduate student on a J1 Visa.</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 the email, he provided SECRET information related to joint training and planning sessions between the United States and the Republic of Korea.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05EE96-F26E-46F6-908C-1490C58F6795}" type="slidenum">
              <a:rPr lang="en-US" smtClean="0"/>
              <a:t>23</a:t>
            </a:fld>
            <a:endParaRPr lang="en-US"/>
          </a:p>
        </p:txBody>
      </p:sp>
    </p:spTree>
    <p:extLst>
      <p:ext uri="{BB962C8B-B14F-4D97-AF65-F5344CB8AC3E}">
        <p14:creationId xmlns:p14="http://schemas.microsoft.com/office/powerpoint/2010/main" val="2495345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LT</a:t>
            </a:r>
            <a:r>
              <a:rPr lang="en-US" b="1" baseline="0" dirty="0" smtClean="0">
                <a:latin typeface="Arial" panose="020B0604020202020204" pitchFamily="34" charset="0"/>
                <a:cs typeface="Arial" panose="020B0604020202020204" pitchFamily="34" charset="0"/>
              </a:rPr>
              <a:t> Christopher Hasson</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Christopher Paul Hasson was arrested on February 15, 2019, which prevented him from possibly carrying out acts of violence. His arrest followed a multi-year investigation that included monitoring the use of his U.S. Government automated information system. Hasson self-identified as a “White Nationalist” for over 30 years in writings advocating for “focused violence” in order to establish a white homeland. He performed Internet searches and developed lists of potential targets, including media personalities and current and former elected officials. He conducted attack and targeting research and planning, and operational cover support activities.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Christopher Paul Hasson’s performance evaluations characterized him more as an advocate of equal opportunity rather than a “White Nationalist.”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This is an example in which the potential violent attack was prevented. A potential insider threat was identified and the organization was able to act, resulting in a </a:t>
            </a:r>
            <a:r>
              <a:rPr lang="en-US" sz="1200" b="0" i="0" u="none" strike="noStrike" kern="1200" baseline="0" smtClean="0">
                <a:solidFill>
                  <a:schemeClr val="tx1"/>
                </a:solidFill>
                <a:latin typeface="+mn-lt"/>
                <a:ea typeface="+mn-ea"/>
                <a:cs typeface="+mn-cs"/>
              </a:rPr>
              <a:t>positive outcome.</a:t>
            </a:r>
            <a:endParaRPr lang="en-US" sz="1200" b="0" i="0" u="none" strike="noStrike" kern="1200" baseline="0" dirty="0" smtClean="0">
              <a:solidFill>
                <a:schemeClr val="tx1"/>
              </a:solidFill>
              <a:latin typeface="+mn-lt"/>
              <a:ea typeface="+mn-ea"/>
              <a:cs typeface="+mn-cs"/>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6978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latin typeface="Arial" panose="020B0604020202020204" pitchFamily="34" charset="0"/>
                <a:cs typeface="Arial" panose="020B0604020202020204" pitchFamily="34" charset="0"/>
              </a:rPr>
              <a:t>Activity: </a:t>
            </a:r>
            <a:r>
              <a:rPr lang="en-US" altLang="en-US" baseline="0" dirty="0" smtClean="0">
                <a:latin typeface="Arial" panose="020B0604020202020204" pitchFamily="34" charset="0"/>
                <a:cs typeface="Arial" panose="020B0604020202020204" pitchFamily="34" charset="0"/>
              </a:rPr>
              <a:t>Discuss cultural awareness in workplace and play the following videos.</a:t>
            </a:r>
            <a:endParaRPr lang="en-US" alt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Arial" panose="020B0604020202020204" pitchFamily="34" charset="0"/>
                <a:ea typeface="+mn-ea"/>
                <a:cs typeface="Arial" panose="020B0604020202020204" pitchFamily="34" charset="0"/>
              </a:rPr>
              <a:t>Cultural Awareness in the Workplace Video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Arial" panose="020B0604020202020204" pitchFamily="34" charset="0"/>
                <a:ea typeface="+mn-ea"/>
                <a:cs typeface="Arial" panose="020B0604020202020204" pitchFamily="34" charset="0"/>
              </a:rPr>
              <a:t>https://www.cdse.edu/Training/Security-Training-Videos/Insider-Threat/Cultural-Awareness-in-the-Workplace/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Arial" panose="020B0604020202020204" pitchFamily="34" charset="0"/>
                <a:ea typeface="+mn-ea"/>
                <a:cs typeface="Arial" panose="020B0604020202020204" pitchFamily="34" charset="0"/>
              </a:rPr>
              <a:t>Military Virtual Cultural Awareness Training (VCAT)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https://www.cdse.edu/Training/Security-Training-Videos/Insider-Threat/Military-Virtual-Cultural-Awareness-Training-VCAT/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cs typeface="Arial" panose="020B0604020202020204" pitchFamily="34" charset="0"/>
              </a:rPr>
              <a:t>You can</a:t>
            </a:r>
            <a:r>
              <a:rPr lang="en-US" altLang="en-US" b="1" baseline="0" dirty="0" smtClean="0">
                <a:latin typeface="Arial" panose="020B0604020202020204" pitchFamily="34" charset="0"/>
                <a:cs typeface="Arial" panose="020B0604020202020204" pitchFamily="34" charset="0"/>
              </a:rPr>
              <a:t> also refer to the following CDSE Job Aids: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latin typeface="Arial" panose="020B0604020202020204" pitchFamily="34" charset="0"/>
                <a:cs typeface="Arial" panose="020B0604020202020204" pitchFamily="34" charset="0"/>
              </a:rPr>
              <a:t>Human Resources and Insider Threat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https://www.cdse.edu/Portals/124/Documents/jobaids/insider/INTJ0183-Human-Resources-and-Insider-Threat-Programs.pdf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Behavioral Science and Insider Threat </a:t>
            </a:r>
            <a:endParaRPr lang="en-US" altLang="en-US"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cs typeface="Arial" panose="020B0604020202020204" pitchFamily="34" charset="0"/>
              </a:rPr>
              <a:t>https://www.cdse.edu/Portals/124/Documents/jobaids/insider/Behavioral-Science-and-Insider-Threat.pdf</a:t>
            </a:r>
          </a:p>
        </p:txBody>
      </p:sp>
      <p:sp>
        <p:nvSpPr>
          <p:cNvPr id="4" name="Slide Number Placeholder 3"/>
          <p:cNvSpPr>
            <a:spLocks noGrp="1"/>
          </p:cNvSpPr>
          <p:nvPr>
            <p:ph type="sldNum" sz="quarter" idx="10"/>
          </p:nvPr>
        </p:nvSpPr>
        <p:spPr/>
        <p:txBody>
          <a:bodyPr/>
          <a:lstStyle/>
          <a:p>
            <a:fld id="{EB05EE96-F26E-46F6-908C-1490C58F6795}" type="slidenum">
              <a:rPr lang="en-US" smtClean="0"/>
              <a:t>25</a:t>
            </a:fld>
            <a:endParaRPr lang="en-US"/>
          </a:p>
        </p:txBody>
      </p:sp>
    </p:spTree>
    <p:extLst>
      <p:ext uri="{BB962C8B-B14F-4D97-AF65-F5344CB8AC3E}">
        <p14:creationId xmlns:p14="http://schemas.microsoft.com/office/powerpoint/2010/main" val="2915075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A cross-functional team of analysts that aggregates, integrates reviews, analyzes, and shares information that is indicative of a potential insider threat. The DITMAC will exercise this information management capability with the ability to assess risk; refer issues for further consideration, investigation, and potential action; synchronize responses; and oversee resolution of identified issues across the Department within DoD-approved resources</a:t>
            </a:r>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DITMAC</a:t>
            </a:r>
            <a:r>
              <a:rPr lang="en-US" b="1" baseline="0" dirty="0" smtClean="0">
                <a:latin typeface="Arial" panose="020B0604020202020204" pitchFamily="34" charset="0"/>
                <a:cs typeface="Arial" panose="020B0604020202020204" pitchFamily="34" charset="0"/>
              </a:rPr>
              <a:t> Short</a:t>
            </a:r>
            <a:r>
              <a:rPr lang="en-US" baseline="0" dirty="0" smtClean="0">
                <a:latin typeface="Arial" panose="020B0604020202020204" pitchFamily="34" charset="0"/>
                <a:cs typeface="Arial" panose="020B0604020202020204" pitchFamily="34" charset="0"/>
              </a:rPr>
              <a:t>: https://securityawareness.usalearning.gov/cdse/multimedia/shorts/ditmac/story_html5.html</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05EE96-F26E-46F6-908C-1490C58F6795}" type="slidenum">
              <a:rPr lang="en-US" smtClean="0"/>
              <a:t>27</a:t>
            </a:fld>
            <a:endParaRPr lang="en-US"/>
          </a:p>
        </p:txBody>
      </p:sp>
    </p:spTree>
    <p:extLst>
      <p:ext uri="{BB962C8B-B14F-4D97-AF65-F5344CB8AC3E}">
        <p14:creationId xmlns:p14="http://schemas.microsoft.com/office/powerpoint/2010/main" val="2269591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Add your own commands</a:t>
            </a:r>
            <a:r>
              <a:rPr lang="en-US" baseline="0" dirty="0" smtClean="0">
                <a:latin typeface="Arial" panose="020B0604020202020204" pitchFamily="34" charset="0"/>
                <a:cs typeface="Arial" panose="020B0604020202020204" pitchFamily="34" charset="0"/>
              </a:rPr>
              <a:t> specific information on reporting SOPs and provide POCs. Keep any flyers, posters, trifold and business cards handy.</a:t>
            </a:r>
            <a:endParaRPr 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B05EE96-F26E-46F6-908C-1490C58F6795}" type="slidenum">
              <a:rPr lang="en-US" smtClean="0"/>
              <a:t>29</a:t>
            </a:fld>
            <a:endParaRPr lang="en-US"/>
          </a:p>
        </p:txBody>
      </p:sp>
    </p:spTree>
    <p:extLst>
      <p:ext uri="{BB962C8B-B14F-4D97-AF65-F5344CB8AC3E}">
        <p14:creationId xmlns:p14="http://schemas.microsoft.com/office/powerpoint/2010/main" val="3802720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FBI: The Nevernight Connection </a:t>
            </a:r>
          </a:p>
          <a:p>
            <a:r>
              <a:rPr lang="en-US" dirty="0" smtClean="0">
                <a:latin typeface="Arial" panose="020B0604020202020204" pitchFamily="34" charset="0"/>
                <a:cs typeface="Arial" panose="020B0604020202020204" pitchFamily="34" charset="0"/>
              </a:rPr>
              <a:t>https://www.fbi.gov/video-repository/nevernight-connection-093020.mp4/view</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CDSE Vigilance Video Series: Turning People Around, Not Turning Them In.</a:t>
            </a:r>
          </a:p>
          <a:p>
            <a:r>
              <a:rPr lang="en-US" dirty="0" smtClean="0">
                <a:latin typeface="Arial" panose="020B0604020202020204" pitchFamily="34" charset="0"/>
                <a:cs typeface="Arial" panose="020B0604020202020204" pitchFamily="34" charset="0"/>
                <a:hlinkClick r:id="rId3"/>
              </a:rPr>
              <a:t>The Critical Pathway. S2/E1: “Organizational Trust” (cdse.edu)</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hlinkClick r:id="rId4"/>
              </a:rPr>
              <a:t>The Critical Pathway. S2/E2: “Indicators” (cdse.edu)</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hlinkClick r:id="rId5"/>
              </a:rPr>
              <a:t>The Critical Pathway. S2/E3: “See Something, Say Something” (cdse.edu)</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hlinkClick r:id="rId6"/>
              </a:rPr>
              <a:t>The Critical Pathway. S2/E4: “Outcomes” (cdse.edu)</a:t>
            </a:r>
            <a:endParaRPr lang="en-US"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Refer</a:t>
            </a:r>
            <a:r>
              <a:rPr lang="en-US" b="1" baseline="0" dirty="0" smtClean="0">
                <a:latin typeface="Arial" panose="020B0604020202020204" pitchFamily="34" charset="0"/>
                <a:cs typeface="Arial" panose="020B0604020202020204" pitchFamily="34" charset="0"/>
              </a:rPr>
              <a:t> to the CDSE Insider Threat Vigilance Campaign Guide</a:t>
            </a:r>
          </a:p>
          <a:p>
            <a:r>
              <a:rPr lang="en-US" b="0" dirty="0" smtClean="0">
                <a:latin typeface="Arial" panose="020B0604020202020204" pitchFamily="34" charset="0"/>
                <a:cs typeface="Arial" panose="020B0604020202020204" pitchFamily="34" charset="0"/>
              </a:rPr>
              <a:t>https://www.cdse.edu/Portals/124/Documents/jobaids/insider/vigilance-campaign-guidance.pdf</a:t>
            </a: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FBI: The Company Man: Protecting America’s Secrets</a:t>
            </a:r>
          </a:p>
          <a:p>
            <a:r>
              <a:rPr lang="en-US" b="0" dirty="0" smtClean="0">
                <a:latin typeface="Arial" panose="020B0604020202020204" pitchFamily="34" charset="0"/>
                <a:cs typeface="Arial" panose="020B0604020202020204" pitchFamily="34" charset="0"/>
              </a:rPr>
              <a:t>https://www.youtube.com/watch?v=Gy_6HwujAtU</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1948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05EE96-F26E-46F6-908C-1490C58F6795}" type="slidenum">
              <a:rPr lang="en-US" smtClean="0"/>
              <a:t>31</a:t>
            </a:fld>
            <a:endParaRPr lang="en-US"/>
          </a:p>
        </p:txBody>
      </p:sp>
    </p:spTree>
    <p:extLst>
      <p:ext uri="{BB962C8B-B14F-4D97-AF65-F5344CB8AC3E}">
        <p14:creationId xmlns:p14="http://schemas.microsoft.com/office/powerpoint/2010/main" val="3858294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fontAlgn="auto">
              <a:spcBef>
                <a:spcPts val="0"/>
              </a:spcBef>
              <a:spcAft>
                <a:spcPts val="0"/>
              </a:spcAft>
            </a:pPr>
            <a:r>
              <a:rPr lang="en-US" sz="1200" b="0" dirty="0" smtClean="0">
                <a:solidFill>
                  <a:prstClr val="black"/>
                </a:solidFill>
                <a:latin typeface="Arial" panose="020B0604020202020204" pitchFamily="34" charset="0"/>
                <a:cs typeface="Arial" panose="020B0604020202020204" pitchFamily="34" charset="0"/>
              </a:rPr>
              <a:t>The trusted employee we come in contact with every day –</a:t>
            </a:r>
          </a:p>
          <a:p>
            <a:pPr defTabSz="457200" fontAlgn="auto">
              <a:spcBef>
                <a:spcPts val="0"/>
              </a:spcBef>
              <a:spcAft>
                <a:spcPts val="0"/>
              </a:spcAft>
            </a:pPr>
            <a:endParaRPr lang="en-US" sz="1200" b="0" dirty="0" smtClean="0">
              <a:solidFill>
                <a:prstClr val="black"/>
              </a:solidFill>
              <a:latin typeface="Arial" panose="020B0604020202020204" pitchFamily="34" charset="0"/>
              <a:cs typeface="Arial" panose="020B0604020202020204" pitchFamily="34" charset="0"/>
            </a:endParaRPr>
          </a:p>
          <a:p>
            <a:pPr defTabSz="457200" fontAlgn="auto">
              <a:spcBef>
                <a:spcPts val="0"/>
              </a:spcBef>
              <a:spcAft>
                <a:spcPts val="0"/>
              </a:spcAft>
            </a:pPr>
            <a:r>
              <a:rPr lang="en-US" sz="1200" b="0" dirty="0" smtClean="0">
                <a:solidFill>
                  <a:prstClr val="black"/>
                </a:solidFill>
                <a:latin typeface="Arial" panose="020B0604020202020204" pitchFamily="34" charset="0"/>
                <a:cs typeface="Arial" panose="020B0604020202020204" pitchFamily="34" charset="0"/>
              </a:rPr>
              <a:t>Not necessarily members of the cleared community!</a:t>
            </a:r>
          </a:p>
          <a:p>
            <a:pPr defTabSz="457200" fontAlgn="auto">
              <a:spcBef>
                <a:spcPts val="0"/>
              </a:spcBef>
              <a:spcAft>
                <a:spcPts val="0"/>
              </a:spcAft>
            </a:pPr>
            <a:endParaRPr lang="en-US" sz="1200" b="0" dirty="0" smtClean="0">
              <a:solidFill>
                <a:prstClr val="black"/>
              </a:solidFill>
              <a:latin typeface="Arial" panose="020B0604020202020204" pitchFamily="34" charset="0"/>
              <a:cs typeface="Arial" panose="020B0604020202020204" pitchFamily="34" charset="0"/>
            </a:endParaRPr>
          </a:p>
          <a:p>
            <a:pPr defTabSz="457200" fontAlgn="auto">
              <a:spcBef>
                <a:spcPts val="0"/>
              </a:spcBef>
              <a:spcAft>
                <a:spcPts val="0"/>
              </a:spcAft>
            </a:pPr>
            <a:r>
              <a:rPr lang="en-US" sz="1200" b="0" dirty="0" smtClean="0">
                <a:solidFill>
                  <a:prstClr val="black"/>
                </a:solidFill>
                <a:latin typeface="Arial" panose="020B0604020202020204" pitchFamily="34" charset="0"/>
                <a:cs typeface="Arial" panose="020B0604020202020204" pitchFamily="34" charset="0"/>
              </a:rPr>
              <a:t>No environment is immune from insider threat.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05EE96-F26E-46F6-908C-1490C58F6795}" type="slidenum">
              <a:rPr lang="en-US" smtClean="0"/>
              <a:t>4</a:t>
            </a:fld>
            <a:endParaRPr lang="en-US"/>
          </a:p>
        </p:txBody>
      </p:sp>
    </p:spTree>
    <p:extLst>
      <p:ext uri="{BB962C8B-B14F-4D97-AF65-F5344CB8AC3E}">
        <p14:creationId xmlns:p14="http://schemas.microsoft.com/office/powerpoint/2010/main" val="183106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a brief</a:t>
            </a:r>
            <a:r>
              <a:rPr lang="en-US" baseline="0" dirty="0" smtClean="0"/>
              <a:t> check on how much knowledge and awareness does the class attendees have about Insider Threat. </a:t>
            </a:r>
            <a:r>
              <a:rPr lang="en-US" dirty="0" smtClean="0"/>
              <a:t>Ask audience to name examples of insider threat.</a:t>
            </a:r>
            <a:r>
              <a:rPr lang="en-US" baseline="0" dirty="0" smtClean="0"/>
              <a:t> The discussion should include Name, Potential Risk Indicators, Manifestations, Actions and Impact.</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Examples for your reference:</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Aaron Alexis, Navy Yard Shooter</a:t>
            </a:r>
            <a:r>
              <a:rPr lang="en-US" dirty="0" smtClean="0">
                <a:latin typeface="Arial" panose="020B0604020202020204" pitchFamily="34" charset="0"/>
                <a:cs typeface="Arial" panose="020B0604020202020204" pitchFamily="34" charset="0"/>
              </a:rPr>
              <a: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In 2013, Alexis, a Navy contractor shot and killed 12 people at the Washington Navy Yard in Washington, D.C., before being killed at the scene by police. </a:t>
            </a:r>
            <a:r>
              <a:rPr lang="en-US" baseline="0" dirty="0" smtClean="0">
                <a:latin typeface="Arial" panose="020B0604020202020204" pitchFamily="34" charset="0"/>
                <a:cs typeface="Arial" panose="020B0604020202020204" pitchFamily="34" charset="0"/>
              </a:rPr>
              <a:t>Alexis displayed </a:t>
            </a:r>
            <a:r>
              <a:rPr lang="en-US" dirty="0" smtClean="0">
                <a:latin typeface="Arial" panose="020B0604020202020204" pitchFamily="34" charset="0"/>
                <a:cs typeface="Arial" panose="020B0604020202020204" pitchFamily="34" charset="0"/>
              </a:rPr>
              <a:t>indications of depression, anxiety, paranoia, and other </a:t>
            </a:r>
            <a:r>
              <a:rPr lang="en-US" baseline="0" dirty="0" smtClean="0">
                <a:latin typeface="Arial" panose="020B0604020202020204" pitchFamily="34" charset="0"/>
                <a:cs typeface="Arial" panose="020B0604020202020204" pitchFamily="34" charset="0"/>
              </a:rPr>
              <a:t>mental health concerns.</a:t>
            </a:r>
          </a:p>
          <a:p>
            <a:endParaRPr lang="en-US"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Gabriel Romero</a:t>
            </a:r>
            <a:r>
              <a:rPr lang="en-US" baseline="0" dirty="0" smtClean="0">
                <a:latin typeface="Arial" panose="020B0604020202020204" pitchFamily="34" charset="0"/>
                <a:cs typeface="Arial" panose="020B0604020202020204" pitchFamily="34" charset="0"/>
              </a:rPr>
              <a:t>, In 2019, Romero, </a:t>
            </a:r>
            <a:r>
              <a:rPr lang="en-US" dirty="0" smtClean="0"/>
              <a:t>A 22 year-old active-duty sailor shot and killed two civilian employees, wounding a third at the Pearl Harbor Naval Shipyard. Leading up to the shooting, the sailor was subject to repeated disciplinary actions related to poor work </a:t>
            </a:r>
            <a:r>
              <a:rPr lang="en-US" dirty="0" smtClean="0"/>
              <a:t>performance: https://securityawareness.usalearning.gov/cdse/case-studies/case.html?Romero </a:t>
            </a:r>
            <a:endParaRPr lang="en-US" dirty="0" smtClean="0"/>
          </a:p>
          <a:p>
            <a:endParaRPr lang="en-US" baseline="0" dirty="0" smtClean="0">
              <a:latin typeface="Arial" panose="020B0604020202020204" pitchFamily="34" charset="0"/>
              <a:cs typeface="Arial" panose="020B0604020202020204" pitchFamily="34" charset="0"/>
            </a:endParaRPr>
          </a:p>
          <a:p>
            <a:r>
              <a:rPr lang="en-US" b="1" baseline="0" dirty="0" smtClean="0">
                <a:latin typeface="Arial" panose="020B0604020202020204" pitchFamily="34" charset="0"/>
                <a:cs typeface="Arial" panose="020B0604020202020204" pitchFamily="34" charset="0"/>
              </a:rPr>
              <a:t>Daniel Hale</a:t>
            </a:r>
            <a:r>
              <a:rPr lang="en-US" baseline="0" dirty="0" smtClean="0">
                <a:latin typeface="Arial" panose="020B0604020202020204" pitchFamily="34" charset="0"/>
                <a:cs typeface="Arial" panose="020B0604020202020204" pitchFamily="34" charset="0"/>
              </a:rPr>
              <a:t>, In 2014, Hale </a:t>
            </a:r>
            <a:r>
              <a:rPr lang="en-US" dirty="0" smtClean="0"/>
              <a:t>took classified documents he had no right to retain from his work at the NGA and sent them to a reporter while purposefully disregarding the law. Hale became an anti-war activist and released documents because of his opposition to war and the use of drone warfare. Security and Compliance Issues: Hale released TS/SCI documents in violation of classified non-disclosure agreements;</a:t>
            </a:r>
            <a:r>
              <a:rPr lang="en-US" baseline="0" dirty="0" smtClean="0"/>
              <a:t> </a:t>
            </a:r>
            <a:r>
              <a:rPr lang="en-US" dirty="0" smtClean="0"/>
              <a:t>Technical Activity: Hale had Tor Software and the Tails operating system to be used to provide anonymity during transfer of </a:t>
            </a:r>
            <a:r>
              <a:rPr lang="en-US" dirty="0" smtClean="0"/>
              <a:t>documents: https://securityawareness.usalearning.gov/cdse/case-studies/case.html?Hale</a:t>
            </a:r>
            <a:r>
              <a:rPr lang="en-US" baseline="0" dirty="0" smtClean="0"/>
              <a:t> </a:t>
            </a:r>
            <a:endParaRPr lang="en-US" baseline="0" dirty="0" smtClean="0">
              <a:latin typeface="Arial" panose="020B0604020202020204" pitchFamily="34" charset="0"/>
              <a:cs typeface="Arial" panose="020B0604020202020204" pitchFamily="34" charset="0"/>
            </a:endParaRPr>
          </a:p>
          <a:p>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05EE96-F26E-46F6-908C-1490C58F6795}" type="slidenum">
              <a:rPr lang="en-US" smtClean="0"/>
              <a:t>5</a:t>
            </a:fld>
            <a:endParaRPr lang="en-US"/>
          </a:p>
        </p:txBody>
      </p:sp>
    </p:spTree>
    <p:extLst>
      <p:ext uri="{BB962C8B-B14F-4D97-AF65-F5344CB8AC3E}">
        <p14:creationId xmlns:p14="http://schemas.microsoft.com/office/powerpoint/2010/main" val="359582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DOD ITP and Minimum standards:</a:t>
            </a:r>
            <a:r>
              <a:rPr lang="en-US" dirty="0" smtClean="0"/>
              <a:t> </a:t>
            </a:r>
          </a:p>
          <a:p>
            <a:r>
              <a:rPr lang="en-US" dirty="0" smtClean="0"/>
              <a:t>(1) The DoD applies the NITTF Minimum standards to the enterprise through DoD Directive 5205.16.  </a:t>
            </a:r>
          </a:p>
          <a:p>
            <a:endParaRPr lang="en-US" dirty="0" smtClean="0"/>
          </a:p>
          <a:p>
            <a:r>
              <a:rPr lang="en-US" dirty="0" smtClean="0"/>
              <a:t>(2) Within the minimum standards are employee training and awareness requirements.  The NITTF minimum standards require that all cleared employees receive insider threat awareness training either in person or via computer within 30 days of employment or following the granting of a clearance.  The training should include lessons on the importance of detecting and reporting potential insider threats, methodologies that adversaries use to recruit trusted insiders, indicators of insider threat behavior, and counterintelligence and security reporting requirements.</a:t>
            </a:r>
            <a:endParaRPr lang="en-US" dirty="0"/>
          </a:p>
        </p:txBody>
      </p:sp>
      <p:sp>
        <p:nvSpPr>
          <p:cNvPr id="4" name="Slide Number Placeholder 3"/>
          <p:cNvSpPr>
            <a:spLocks noGrp="1"/>
          </p:cNvSpPr>
          <p:nvPr>
            <p:ph type="sldNum" sz="quarter" idx="10"/>
          </p:nvPr>
        </p:nvSpPr>
        <p:spPr/>
        <p:txBody>
          <a:bodyPr/>
          <a:lstStyle/>
          <a:p>
            <a:fld id="{EB05EE96-F26E-46F6-908C-1490C58F6795}" type="slidenum">
              <a:rPr lang="en-US" smtClean="0"/>
              <a:t>6</a:t>
            </a:fld>
            <a:endParaRPr lang="en-US"/>
          </a:p>
        </p:txBody>
      </p:sp>
    </p:spTree>
    <p:extLst>
      <p:ext uri="{BB962C8B-B14F-4D97-AF65-F5344CB8AC3E}">
        <p14:creationId xmlns:p14="http://schemas.microsoft.com/office/powerpoint/2010/main" val="2469511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Arial" panose="020B0604020202020204" pitchFamily="34" charset="0"/>
                <a:cs typeface="Arial" panose="020B0604020202020204" pitchFamily="34" charset="0"/>
              </a:rPr>
              <a:t>DoD</a:t>
            </a:r>
            <a:r>
              <a:rPr lang="en-US" baseline="0" dirty="0" err="1" smtClean="0">
                <a:latin typeface="Arial" panose="020B0604020202020204" pitchFamily="34" charset="0"/>
                <a:cs typeface="Arial" panose="020B0604020202020204" pitchFamily="34" charset="0"/>
              </a:rPr>
              <a:t>D</a:t>
            </a:r>
            <a:r>
              <a:rPr lang="en-US" baseline="0" dirty="0" smtClean="0">
                <a:latin typeface="Arial" panose="020B0604020202020204" pitchFamily="34" charset="0"/>
                <a:cs typeface="Arial" panose="020B0604020202020204" pitchFamily="34" charset="0"/>
              </a:rPr>
              <a:t> 5205.16 </a:t>
            </a:r>
            <a:r>
              <a:rPr lang="en-US" baseline="0" dirty="0" smtClean="0">
                <a:latin typeface="+mn-lt"/>
                <a:cs typeface="+mn-cs"/>
              </a:rPr>
              <a:t>–</a:t>
            </a:r>
          </a:p>
          <a:p>
            <a:r>
              <a:rPr lang="en-US" dirty="0" smtClean="0"/>
              <a:t>Identifies appropriate training, education, and awareness initiatives that may be made available to DoD personnel and contractors in accordance with Reference </a:t>
            </a:r>
          </a:p>
          <a:p>
            <a:endParaRPr lang="en-US" dirty="0" smtClean="0"/>
          </a:p>
          <a:p>
            <a:r>
              <a:rPr lang="en-US" dirty="0" smtClean="0"/>
              <a:t>Ensures appropriate DoD policies, including but not limited to counterintelligence (CI), cybersecurity, security, civilian and military personnel management, workplace violence, emergency management, law enforcement (LE), and antiterrorism (AT) risk management, are evaluated and modified to effectively address insider threats to DoD.</a:t>
            </a:r>
          </a:p>
          <a:p>
            <a:endParaRPr lang="en-US" dirty="0" smtClean="0">
              <a:latin typeface="Arial" panose="020B0604020202020204" pitchFamily="34" charset="0"/>
              <a:cs typeface="Arial" panose="020B0604020202020204" pitchFamily="34" charset="0"/>
            </a:endParaRPr>
          </a:p>
          <a:p>
            <a:r>
              <a:rPr lang="en-US" b="1" dirty="0" smtClean="0"/>
              <a:t>POLICY.</a:t>
            </a:r>
            <a:r>
              <a:rPr lang="en-US" dirty="0" smtClean="0"/>
              <a:t> </a:t>
            </a:r>
          </a:p>
          <a:p>
            <a:r>
              <a:rPr lang="en-US" dirty="0" smtClean="0"/>
              <a:t>a.</a:t>
            </a:r>
            <a:r>
              <a:rPr lang="en-US" baseline="0" dirty="0" smtClean="0"/>
              <a:t> </a:t>
            </a:r>
            <a:r>
              <a:rPr lang="en-US" dirty="0" smtClean="0"/>
              <a:t>DoD will implement the National Insider Threat Policy and Minimum Standards for Executive Branch Insider Threat Programs in accordance with References (b), (e), (f), and (h). </a:t>
            </a:r>
          </a:p>
          <a:p>
            <a:endParaRPr lang="en-US" dirty="0" smtClean="0"/>
          </a:p>
          <a:p>
            <a:r>
              <a:rPr lang="en-US" dirty="0" smtClean="0"/>
              <a:t>b. The threat that an insider may do harm to the security of the United States requires the integration and synchronization of programs across the Department. This threat can include damage to the United States through espionage, terrorism, unauthorized disclosure of national security information, or through the loss or degradation of resources or capabilities. </a:t>
            </a:r>
          </a:p>
          <a:p>
            <a:endParaRPr lang="en-US" dirty="0" smtClean="0"/>
          </a:p>
          <a:p>
            <a:r>
              <a:rPr lang="en-US" dirty="0" smtClean="0"/>
              <a:t>c. Through an integrated capability to monitor and audit information for insider threat detection and mitigation, the DoD Insider Threat Program will gather, integrate, review, assess, and respond to information derived from CI, security, cybersecurity, civilian and military personnel management, workplace violence, AT risk management, LE, the monitoring of user activity on DoD information networks, and other sources as necessary and appropriate to identify, mitigate, and counter insider threats.</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DoD Prevention,</a:t>
            </a:r>
            <a:r>
              <a:rPr lang="en-US" b="1" baseline="0" dirty="0" smtClean="0">
                <a:latin typeface="Arial" panose="020B0604020202020204" pitchFamily="34" charset="0"/>
                <a:cs typeface="Arial" panose="020B0604020202020204" pitchFamily="34" charset="0"/>
              </a:rPr>
              <a:t> Assistance and Response (PAR)</a:t>
            </a:r>
            <a:r>
              <a:rPr lang="en-US" b="0" baseline="0" dirty="0" smtClean="0">
                <a:latin typeface="Arial" panose="020B0604020202020204" pitchFamily="34" charset="0"/>
                <a:cs typeface="Arial" panose="020B0604020202020204" pitchFamily="34" charset="0"/>
              </a:rPr>
              <a:t> </a:t>
            </a:r>
            <a:r>
              <a:rPr lang="en-US" dirty="0" smtClean="0"/>
              <a:t>is a supportive element to the DoD Insider Threat Program. PAR</a:t>
            </a:r>
            <a:r>
              <a:rPr lang="en-US" baseline="0" dirty="0" smtClean="0"/>
              <a:t> i</a:t>
            </a:r>
            <a:r>
              <a:rPr lang="en-US" dirty="0" smtClean="0"/>
              <a:t>mplements a risk assessment mechanism that focuses on potential threats at the installation post/base level. PAR capabilities will provide installation commanders and their equivalent civilian leaders with options to assist personnel who are at risk of potentially violent behavior and address the problems or stressors. </a:t>
            </a: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What</a:t>
            </a:r>
            <a:r>
              <a:rPr lang="en-US" b="1" baseline="0" dirty="0" smtClean="0">
                <a:latin typeface="Arial" panose="020B0604020202020204" pitchFamily="34" charset="0"/>
                <a:cs typeface="Arial" panose="020B0604020202020204" pitchFamily="34" charset="0"/>
              </a:rPr>
              <a:t> are PAR Capabilities? </a:t>
            </a:r>
            <a:r>
              <a:rPr lang="en-US" dirty="0" smtClean="0"/>
              <a:t>PAR Capabilities is a network of multi-disciplinary efforts, each led by a functional expert. These functional experts operate at the installation or base level. Installation commanders or their equivalent civilian leaders shall use PAR Capabilities to identify the level of risk that violent behavior poses to DoD personnel, organizations, installations, or separate facilities, and to develop risk response recommendations to mitigate or remediate this risk.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DoD Memo (2 Feb 17) by the Deputy Secretary of Defense requires all DoD Components to have PAR or PAR-like programs or capabilities. This memo implemented recommendations following the 2009 Ft Hood shooting and other active shooter events.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 updated </a:t>
            </a:r>
            <a:r>
              <a:rPr lang="en-US" sz="1200" b="0" i="0" u="none" strike="noStrike" kern="1200" baseline="0" dirty="0" err="1" smtClean="0">
                <a:solidFill>
                  <a:schemeClr val="tx1"/>
                </a:solidFill>
                <a:latin typeface="+mn-lt"/>
                <a:ea typeface="+mn-ea"/>
                <a:cs typeface="+mn-cs"/>
              </a:rPr>
              <a:t>DoDD</a:t>
            </a:r>
            <a:r>
              <a:rPr lang="en-US" sz="1200" b="0" i="0" u="none" strike="noStrike" kern="1200" baseline="0" dirty="0" smtClean="0">
                <a:solidFill>
                  <a:schemeClr val="tx1"/>
                </a:solidFill>
                <a:latin typeface="+mn-lt"/>
                <a:ea typeface="+mn-ea"/>
                <a:cs typeface="+mn-cs"/>
              </a:rPr>
              <a:t> 5205.16 is scheduled to be published in Jan 2023, and will establish PAR Coordinators at DoD installations.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05EE96-F26E-46F6-908C-1490C58F679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77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spcAft>
                <a:spcPts val="0"/>
              </a:spcAft>
            </a:pPr>
            <a:r>
              <a:rPr lang="en-US" sz="1200" dirty="0" smtClean="0">
                <a:solidFill>
                  <a:prstClr val="black"/>
                </a:solidFill>
                <a:latin typeface="Arial" panose="020B0604020202020204" pitchFamily="34" charset="0"/>
                <a:cs typeface="Arial" panose="020B0604020202020204" pitchFamily="34" charset="0"/>
              </a:rPr>
              <a:t>Most individuals do not set out to become an insider threat.  A combination of factors including personal predisposition and life stressors in the home or on the job place people on the Critical Pathway to Insider Threat. </a:t>
            </a:r>
            <a:r>
              <a:rPr lang="en-US" dirty="0" smtClean="0">
                <a:latin typeface="Arial" panose="020B0604020202020204" pitchFamily="34" charset="0"/>
                <a:cs typeface="Arial" panose="020B0604020202020204" pitchFamily="34" charset="0"/>
              </a:rPr>
              <a:t>The “</a:t>
            </a:r>
            <a:r>
              <a:rPr lang="en-US" b="1" dirty="0" smtClean="0">
                <a:latin typeface="Arial" panose="020B0604020202020204" pitchFamily="34" charset="0"/>
                <a:cs typeface="Arial" panose="020B0604020202020204" pitchFamily="34" charset="0"/>
              </a:rPr>
              <a:t>Critical Pathway</a:t>
            </a:r>
            <a:r>
              <a:rPr lang="en-US" dirty="0" smtClean="0">
                <a:latin typeface="Arial" panose="020B0604020202020204" pitchFamily="34" charset="0"/>
                <a:cs typeface="Arial" panose="020B0604020202020204" pitchFamily="34" charset="0"/>
              </a:rPr>
              <a:t>” model for understanding insider attacks</a:t>
            </a:r>
            <a:r>
              <a:rPr lang="en-US" baseline="0" dirty="0" smtClean="0">
                <a:latin typeface="Arial" panose="020B0604020202020204" pitchFamily="34" charset="0"/>
                <a:cs typeface="Arial" panose="020B0604020202020204" pitchFamily="34" charset="0"/>
              </a:rPr>
              <a:t> has four components</a:t>
            </a:r>
            <a:r>
              <a:rPr lang="en-US" dirty="0" smtClean="0">
                <a:latin typeface="Arial" panose="020B0604020202020204" pitchFamily="34" charset="0"/>
                <a:cs typeface="Arial" panose="020B0604020202020204" pitchFamily="34" charset="0"/>
              </a:rPr>
              <a:t>: </a:t>
            </a:r>
          </a:p>
          <a:p>
            <a:pPr marL="228600" indent="-228600" fontAlgn="auto">
              <a:spcAft>
                <a:spcPts val="0"/>
              </a:spcAft>
              <a:buAutoNum type="arabicPeriod"/>
            </a:pPr>
            <a:r>
              <a:rPr lang="en-US" dirty="0" smtClean="0">
                <a:latin typeface="Arial" panose="020B0604020202020204" pitchFamily="34" charset="0"/>
                <a:cs typeface="Arial" panose="020B0604020202020204" pitchFamily="34" charset="0"/>
              </a:rPr>
              <a:t>Personal Predispositions </a:t>
            </a:r>
          </a:p>
          <a:p>
            <a:pPr marL="228600" indent="-228600" fontAlgn="auto">
              <a:spcAft>
                <a:spcPts val="0"/>
              </a:spcAft>
              <a:buAutoNum type="arabicPeriod"/>
            </a:pPr>
            <a:r>
              <a:rPr lang="en-US" dirty="0" smtClean="0">
                <a:latin typeface="Arial" panose="020B0604020202020204" pitchFamily="34" charset="0"/>
                <a:cs typeface="Arial" panose="020B0604020202020204" pitchFamily="34" charset="0"/>
              </a:rPr>
              <a:t>Stressors </a:t>
            </a:r>
          </a:p>
          <a:p>
            <a:pPr marL="228600" indent="-228600" fontAlgn="auto">
              <a:spcAft>
                <a:spcPts val="0"/>
              </a:spcAft>
              <a:buAutoNum type="arabicPeriod"/>
            </a:pPr>
            <a:r>
              <a:rPr lang="en-US" dirty="0" smtClean="0">
                <a:latin typeface="Arial" panose="020B0604020202020204" pitchFamily="34" charset="0"/>
                <a:cs typeface="Arial" panose="020B0604020202020204" pitchFamily="34" charset="0"/>
              </a:rPr>
              <a:t>Concerning Behaviors </a:t>
            </a:r>
          </a:p>
          <a:p>
            <a:pPr marL="228600" indent="-228600" fontAlgn="auto">
              <a:spcAft>
                <a:spcPts val="0"/>
              </a:spcAft>
              <a:buAutoNum type="arabicPeriod"/>
            </a:pPr>
            <a:r>
              <a:rPr lang="en-US" dirty="0" smtClean="0">
                <a:latin typeface="Arial" panose="020B0604020202020204" pitchFamily="34" charset="0"/>
                <a:cs typeface="Arial" panose="020B0604020202020204" pitchFamily="34" charset="0"/>
              </a:rPr>
              <a:t>Poor Organizational Response</a:t>
            </a:r>
          </a:p>
          <a:p>
            <a:pPr marL="0" indent="0" fontAlgn="auto">
              <a:spcAft>
                <a:spcPts val="0"/>
              </a:spcAft>
              <a:buNone/>
            </a:pPr>
            <a:r>
              <a:rPr lang="en-US" dirty="0" smtClean="0">
                <a:latin typeface="Arial" panose="020B0604020202020204" pitchFamily="34" charset="0"/>
                <a:cs typeface="Arial" panose="020B0604020202020204" pitchFamily="34" charset="0"/>
              </a:rPr>
              <a:t>It begins with personal predispositions and personal and professional stressors, which are often the behaviors that emerge as PRIs. Over time, these factors may combine and increase the risk that an individual may become an insider threat</a:t>
            </a:r>
            <a:endParaRPr lang="en-US" sz="1200" dirty="0" smtClean="0">
              <a:solidFill>
                <a:prstClr val="black"/>
              </a:solidFill>
              <a:latin typeface="Arial" panose="020B0604020202020204" pitchFamily="34" charset="0"/>
              <a:cs typeface="Arial" panose="020B0604020202020204" pitchFamily="34" charset="0"/>
            </a:endParaRPr>
          </a:p>
          <a:p>
            <a:pPr fontAlgn="auto">
              <a:spcAft>
                <a:spcPts val="0"/>
              </a:spcAft>
            </a:pPr>
            <a:endParaRPr lang="en-US" sz="1200" dirty="0" smtClean="0">
              <a:solidFill>
                <a:prstClr val="black"/>
              </a:solidFill>
              <a:latin typeface="Arial" panose="020B0604020202020204" pitchFamily="34" charset="0"/>
              <a:cs typeface="Arial" panose="020B0604020202020204" pitchFamily="34" charset="0"/>
            </a:endParaRPr>
          </a:p>
          <a:p>
            <a:pPr fontAlgn="auto">
              <a:spcAft>
                <a:spcPts val="0"/>
              </a:spcAft>
            </a:pPr>
            <a:r>
              <a:rPr lang="en-US" b="1" dirty="0" smtClean="0">
                <a:latin typeface="Arial" panose="020B0604020202020204" pitchFamily="34" charset="0"/>
                <a:cs typeface="Arial" panose="020B0604020202020204" pitchFamily="34" charset="0"/>
              </a:rPr>
              <a:t>Personal Predispositions</a:t>
            </a:r>
            <a:r>
              <a:rPr lang="en-US" b="0" dirty="0" smtClean="0">
                <a:latin typeface="Arial" panose="020B0604020202020204" pitchFamily="34" charset="0"/>
                <a:cs typeface="Arial" panose="020B0604020202020204" pitchFamily="34" charset="0"/>
              </a:rPr>
              <a:t>:</a:t>
            </a:r>
            <a:r>
              <a:rPr lang="en-US" b="0"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Normal and well-adjusted individuals rarely commit hostile insider acts. Some of the personal characteristics that could predispose individuals toward becoming insider threat risks include the following (keep in mind, an individual with these issues is not necessarily an insider threat): Medical/psychiatric conditions ;</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Social network risks ;Previous rule violations;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Personality or social skills risks;</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Decision-making deficits</a:t>
            </a:r>
            <a:endParaRPr lang="en-US" sz="1200" dirty="0" smtClean="0">
              <a:solidFill>
                <a:prstClr val="black"/>
              </a:solidFill>
              <a:latin typeface="Arial" panose="020B0604020202020204" pitchFamily="34" charset="0"/>
              <a:cs typeface="Arial" panose="020B0604020202020204" pitchFamily="34" charset="0"/>
            </a:endParaRPr>
          </a:p>
          <a:p>
            <a:pPr fontAlgn="auto">
              <a:spcAft>
                <a:spcPts val="0"/>
              </a:spcAft>
            </a:pPr>
            <a:endParaRPr lang="en-US" sz="1200" dirty="0" smtClean="0">
              <a:solidFill>
                <a:prstClr val="black"/>
              </a:solidFill>
              <a:latin typeface="Arial" panose="020B0604020202020204" pitchFamily="34" charset="0"/>
              <a:cs typeface="Arial" panose="020B0604020202020204" pitchFamily="34" charset="0"/>
            </a:endParaRPr>
          </a:p>
          <a:p>
            <a:pPr fontAlgn="auto">
              <a:spcAft>
                <a:spcPts val="0"/>
              </a:spcAft>
            </a:pPr>
            <a:r>
              <a:rPr lang="en-US" b="1" dirty="0" smtClean="0">
                <a:latin typeface="Arial" panose="020B0604020202020204" pitchFamily="34" charset="0"/>
                <a:cs typeface="Arial" panose="020B0604020202020204" pitchFamily="34" charset="0"/>
              </a:rPr>
              <a:t>Stressors</a:t>
            </a:r>
            <a:r>
              <a:rPr lang="en-US" dirty="0" smtClean="0">
                <a:latin typeface="Arial" panose="020B0604020202020204" pitchFamily="34" charset="0"/>
                <a:cs typeface="Arial" panose="020B0604020202020204" pitchFamily="34" charset="0"/>
              </a:rPr>
              <a:t> can be negative or positive events that result in changes in personal, social, or professional responsibilities that require individuals to spend effort and energy to adjust. While everyone experiences stress in life, research indicates that stressors especially place pressure on those who possess vulnerable predispositions and can lead them down the next step of the critical path (not everyone with these issues is an insider threat): Personal,</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Financial or</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Professional</a:t>
            </a:r>
            <a:endParaRPr lang="en-US" sz="1200" dirty="0" smtClean="0">
              <a:solidFill>
                <a:prstClr val="black"/>
              </a:solidFill>
              <a:latin typeface="Arial" panose="020B0604020202020204" pitchFamily="34" charset="0"/>
              <a:cs typeface="Arial" panose="020B0604020202020204" pitchFamily="34" charset="0"/>
            </a:endParaRPr>
          </a:p>
          <a:p>
            <a:pPr fontAlgn="auto">
              <a:spcAft>
                <a:spcPts val="0"/>
              </a:spcAft>
            </a:pPr>
            <a:endParaRPr lang="en-US" sz="1200" dirty="0" smtClean="0">
              <a:solidFill>
                <a:prstClr val="black"/>
              </a:solidFill>
              <a:latin typeface="Arial" panose="020B0604020202020204" pitchFamily="34" charset="0"/>
              <a:cs typeface="Arial" panose="020B0604020202020204" pitchFamily="34" charset="0"/>
            </a:endParaRPr>
          </a:p>
          <a:p>
            <a:pPr fontAlgn="auto">
              <a:spcAft>
                <a:spcPts val="0"/>
              </a:spcAft>
            </a:pPr>
            <a:r>
              <a:rPr lang="en-US" dirty="0" smtClean="0">
                <a:latin typeface="Arial" panose="020B0604020202020204" pitchFamily="34" charset="0"/>
                <a:cs typeface="Arial" panose="020B0604020202020204" pitchFamily="34" charset="0"/>
              </a:rPr>
              <a:t>Certain organizational cultures may cause or intensify stressors for members of its community and increase the risk of a potential threat. If this risk is not mitigated, then it can lead to exceptionally grave damage. A culturally competent organization has the capacity to introduce and integrate various cultures or subcultures in order to produce better outcomes and enhance operational effectiveness. In the context of insider risk, better outcomes and enhanced operational effectiveness can be measured by the successful prevention, detection, deterrence, and mitigation of the potential insider threat in all of its manifestations</a:t>
            </a:r>
          </a:p>
          <a:p>
            <a:pPr fontAlgn="auto">
              <a:spcAft>
                <a:spcPts val="0"/>
              </a:spcAft>
            </a:pPr>
            <a:endParaRPr lang="en-US" dirty="0" smtClean="0">
              <a:latin typeface="Arial" panose="020B0604020202020204" pitchFamily="34" charset="0"/>
              <a:cs typeface="Arial" panose="020B0604020202020204" pitchFamily="34" charset="0"/>
            </a:endParaRPr>
          </a:p>
          <a:p>
            <a:pPr fontAlgn="auto">
              <a:spcAft>
                <a:spcPts val="0"/>
              </a:spcAft>
            </a:pP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CDSE Job</a:t>
            </a:r>
            <a:r>
              <a:rPr lang="en-US" baseline="0" dirty="0" smtClean="0">
                <a:latin typeface="Arial" panose="020B0604020202020204" pitchFamily="34" charset="0"/>
                <a:cs typeface="Arial" panose="020B0604020202020204" pitchFamily="34" charset="0"/>
              </a:rPr>
              <a:t> Aid:  </a:t>
            </a:r>
            <a:r>
              <a:rPr lang="en-US" b="1" dirty="0" smtClean="0">
                <a:latin typeface="Arial" panose="020B0604020202020204" pitchFamily="34" charset="0"/>
                <a:cs typeface="Arial" panose="020B0604020202020204" pitchFamily="34" charset="0"/>
              </a:rPr>
              <a:t>CULTURAL COMPETENCE AND INSIDER RISK</a:t>
            </a:r>
          </a:p>
          <a:p>
            <a:r>
              <a:rPr lang="en-US" b="0" dirty="0" smtClean="0">
                <a:latin typeface="Arial" panose="020B0604020202020204" pitchFamily="34" charset="0"/>
                <a:cs typeface="Arial" panose="020B0604020202020204" pitchFamily="34" charset="0"/>
              </a:rPr>
              <a:t>https://www.cdse.edu/Portals/124/Documents/jobaids/insider/Cultural-Competence-and-Insider-Risk.pdf</a:t>
            </a:r>
          </a:p>
          <a:p>
            <a:endParaRPr lang="en-US" b="0" dirty="0" smtClean="0">
              <a:latin typeface="Arial" panose="020B0604020202020204" pitchFamily="34" charset="0"/>
              <a:cs typeface="Arial" panose="020B0604020202020204" pitchFamily="34" charset="0"/>
            </a:endParaRPr>
          </a:p>
          <a:p>
            <a:r>
              <a:rPr lang="en-US" b="0" dirty="0" smtClean="0">
                <a:latin typeface="Arial" panose="020B0604020202020204" pitchFamily="34" charset="0"/>
                <a:cs typeface="Arial" panose="020B0604020202020204" pitchFamily="34" charset="0"/>
              </a:rPr>
              <a:t>CDSE Job Aid:  </a:t>
            </a:r>
            <a:r>
              <a:rPr lang="en-US" b="1" dirty="0" smtClean="0">
                <a:latin typeface="Arial" panose="020B0604020202020204" pitchFamily="34" charset="0"/>
                <a:cs typeface="Arial" panose="020B0604020202020204" pitchFamily="34" charset="0"/>
              </a:rPr>
              <a:t>Behavioral Science and Insider Threat</a:t>
            </a:r>
          </a:p>
          <a:p>
            <a:r>
              <a:rPr lang="en-US" b="0" dirty="0" smtClean="0">
                <a:latin typeface="Arial" panose="020B0604020202020204" pitchFamily="34" charset="0"/>
                <a:cs typeface="Arial" panose="020B0604020202020204" pitchFamily="34" charset="0"/>
              </a:rPr>
              <a:t>https://www.cdse.edu/Portals/124/Documents/jobaids/insider/Behavioral-Science-and-Insider-Threat.pdf</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05EE96-F26E-46F6-908C-1490C58F6795}" type="slidenum">
              <a:rPr lang="en-US" smtClean="0"/>
              <a:t>8</a:t>
            </a:fld>
            <a:endParaRPr lang="en-US"/>
          </a:p>
        </p:txBody>
      </p:sp>
    </p:spTree>
    <p:extLst>
      <p:ext uri="{BB962C8B-B14F-4D97-AF65-F5344CB8AC3E}">
        <p14:creationId xmlns:p14="http://schemas.microsoft.com/office/powerpoint/2010/main" val="164215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What are potential risk indicators? </a:t>
            </a:r>
            <a:r>
              <a:rPr lang="en-US" dirty="0" smtClean="0">
                <a:latin typeface="Arial" panose="020B0604020202020204" pitchFamily="34" charset="0"/>
                <a:cs typeface="Arial" panose="020B0604020202020204" pitchFamily="34" charset="0"/>
              </a:rPr>
              <a:t>Individuals at risk of becoming insider threats, and those who ultimately cause significant harm, often exhibit warning signs, or indicators. PRI include a wide range of individual predispositions, stressors, choices, actions, and behaviors. Some indicators suggest increased vulnerability to insider threat; others may be signs of an imminent and serious threat.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Indicators do not always have diagnostic value or reflect wrongdoing. Some PRI may involve activities that are constitutionally protected. Timely and appropriate reporting of PRI is crucial for assessing and mitigating insider threats. National security, critical services, and public safety depend on it. Preventing harm due to insider threat is a shared responsibility. Individuals adhere to insider threat policies and procedures; organizations investigate potential threats while preserving employee privacy and civil liberties</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threat that an insider will use her/his authorized access, wittingly or unwittingly, to do harm to the security of the United States. This threat can include damage to the United States through espionage, terrorism, unauthorized disclosure of national security information, or through the loss or degradation of departmental resources or capabilities. </a:t>
            </a:r>
            <a:r>
              <a:rPr lang="en-US" b="1" dirty="0" smtClean="0">
                <a:latin typeface="Arial" panose="020B0604020202020204" pitchFamily="34" charset="0"/>
                <a:cs typeface="Arial" panose="020B0604020202020204" pitchFamily="34" charset="0"/>
              </a:rPr>
              <a:t>Unwitting insiders </a:t>
            </a:r>
            <a:r>
              <a:rPr lang="en-US" dirty="0" smtClean="0">
                <a:latin typeface="Arial" panose="020B0604020202020204" pitchFamily="34" charset="0"/>
                <a:cs typeface="Arial" panose="020B0604020202020204" pitchFamily="34" charset="0"/>
              </a:rPr>
              <a:t>may inadvertently disclose sensitive information,</a:t>
            </a:r>
            <a:r>
              <a:rPr lang="en-US" baseline="0" dirty="0" smtClean="0">
                <a:latin typeface="Arial" panose="020B0604020202020204" pitchFamily="34" charset="0"/>
                <a:cs typeface="Arial" panose="020B0604020202020204" pitchFamily="34" charset="0"/>
              </a:rPr>
              <a:t> cause spillage,</a:t>
            </a:r>
            <a:r>
              <a:rPr lang="en-US" dirty="0" smtClean="0">
                <a:latin typeface="Arial" panose="020B0604020202020204" pitchFamily="34" charset="0"/>
                <a:cs typeface="Arial" panose="020B0604020202020204" pitchFamily="34" charset="0"/>
              </a:rPr>
              <a:t> unknowingly download malware, or facilitate cybersecurity events, </a:t>
            </a:r>
            <a:r>
              <a:rPr lang="en-US" baseline="0" dirty="0" smtClean="0">
                <a:latin typeface="Arial" panose="020B0604020202020204" pitchFamily="34" charset="0"/>
                <a:cs typeface="Arial" panose="020B0604020202020204" pitchFamily="34" charset="0"/>
              </a:rPr>
              <a:t>causing damage to our national security.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CDSE Job Aid:  Insider Threat Potential Risk Indicators (PRI)</a:t>
            </a:r>
          </a:p>
          <a:p>
            <a:r>
              <a:rPr lang="en-US" dirty="0" smtClean="0">
                <a:latin typeface="Arial" panose="020B0604020202020204" pitchFamily="34" charset="0"/>
                <a:cs typeface="Arial" panose="020B0604020202020204" pitchFamily="34" charset="0"/>
              </a:rPr>
              <a:t>https://www.cdse.edu/Portals/124/Documents/jobaids/insider/INTJ0181-insider-threat-indicators-job-aid.pdf?ver=_HedcDtQk9sSEZItNMLQzA==</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05EE96-F26E-46F6-908C-1490C58F6795}" type="slidenum">
              <a:rPr lang="en-US" smtClean="0"/>
              <a:t>9</a:t>
            </a:fld>
            <a:endParaRPr lang="en-US"/>
          </a:p>
        </p:txBody>
      </p:sp>
    </p:spTree>
    <p:extLst>
      <p:ext uri="{BB962C8B-B14F-4D97-AF65-F5344CB8AC3E}">
        <p14:creationId xmlns:p14="http://schemas.microsoft.com/office/powerpoint/2010/main" val="2941971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Activity:</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Ask the audience for additional examples on each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Access Attributes: </a:t>
            </a:r>
            <a:r>
              <a:rPr lang="en-US" dirty="0" smtClean="0">
                <a:latin typeface="Arial" panose="020B0604020202020204" pitchFamily="34" charset="0"/>
                <a:cs typeface="Arial" panose="020B0604020202020204" pitchFamily="34" charset="0"/>
              </a:rPr>
              <a:t>Security clearance and information access (Confidential, Secret, TS, SCI, SAP, etc.), access to physical facilities (secret-cleared spaces, SCIF, SAP, etc.), access to systems and applications (SIPR and other Secret, JWICS or other SCI, SAP, etc.), DOD system(s) privileged user, explosives access or training, CBRN access or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Arial" panose="020B0604020202020204" pitchFamily="34" charset="0"/>
                <a:cs typeface="Arial" panose="020B0604020202020204" pitchFamily="34" charset="0"/>
              </a:rPr>
              <a:t>Criminal </a:t>
            </a:r>
            <a:r>
              <a:rPr lang="en-US" b="1" dirty="0" smtClean="0">
                <a:latin typeface="Arial" panose="020B0604020202020204" pitchFamily="34" charset="0"/>
                <a:cs typeface="Arial" panose="020B0604020202020204" pitchFamily="34" charset="0"/>
              </a:rPr>
              <a:t>Behavior</a:t>
            </a:r>
            <a:r>
              <a:rPr lang="en-US" b="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Criminally </a:t>
            </a:r>
            <a:r>
              <a:rPr lang="en-US" dirty="0" smtClean="0">
                <a:latin typeface="Arial" panose="020B0604020202020204" pitchFamily="34" charset="0"/>
                <a:cs typeface="Arial" panose="020B0604020202020204" pitchFamily="34" charset="0"/>
              </a:rPr>
              <a:t>violent behavior, to include sexual assault and domestic violence or other criminal behavior (voluntary admission, included during polygraph examination or investigation, substantiated report or arrest, criminal proceedings), exhibiting violence at work (directed against property or persons), threatening violence, possessing unauthorized weapon, authorized weapon at an unauthorized time or location, weapon mishandling, criminal behavior involving weapons, failure to follow court order, parole or probation or violation thereof, criminal </a:t>
            </a:r>
            <a:r>
              <a:rPr lang="en-US" dirty="0" smtClean="0">
                <a:latin typeface="Arial" panose="020B0604020202020204" pitchFamily="34" charset="0"/>
                <a:cs typeface="Arial" panose="020B0604020202020204" pitchFamily="34" charset="0"/>
              </a:rPr>
              <a:t>affiliations</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B05EE96-F26E-46F6-908C-1490C58F6795}" type="slidenum">
              <a:rPr lang="en-US" smtClean="0"/>
              <a:t>10</a:t>
            </a:fld>
            <a:endParaRPr lang="en-US"/>
          </a:p>
        </p:txBody>
      </p:sp>
    </p:spTree>
    <p:extLst>
      <p:ext uri="{BB962C8B-B14F-4D97-AF65-F5344CB8AC3E}">
        <p14:creationId xmlns:p14="http://schemas.microsoft.com/office/powerpoint/2010/main" val="2440512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9EF37CC-94F3-4092-9930-86A118DFF576}" type="datetimeFigureOut">
              <a:rPr lang="en-US" smtClean="0"/>
              <a:t>10/31/2022</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9B4593A7-A014-43E1-9A8F-58337D23EAE4}" type="slidenum">
              <a:rPr lang="en-US" smtClean="0"/>
              <a:t>‹#›</a:t>
            </a:fld>
            <a:endParaRPr lang="en-US"/>
          </a:p>
        </p:txBody>
      </p:sp>
    </p:spTree>
    <p:extLst>
      <p:ext uri="{BB962C8B-B14F-4D97-AF65-F5344CB8AC3E}">
        <p14:creationId xmlns:p14="http://schemas.microsoft.com/office/powerpoint/2010/main" val="1105677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F37CC-94F3-4092-9930-86A118DFF576}"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4593A7-A014-43E1-9A8F-58337D23EAE4}" type="slidenum">
              <a:rPr lang="en-US" smtClean="0"/>
              <a:t>‹#›</a:t>
            </a:fld>
            <a:endParaRPr lang="en-US"/>
          </a:p>
        </p:txBody>
      </p:sp>
    </p:spTree>
    <p:extLst>
      <p:ext uri="{BB962C8B-B14F-4D97-AF65-F5344CB8AC3E}">
        <p14:creationId xmlns:p14="http://schemas.microsoft.com/office/powerpoint/2010/main" val="59316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9EF37CC-94F3-4092-9930-86A118DFF576}" type="datetimeFigureOut">
              <a:rPr lang="en-US" smtClean="0"/>
              <a:t>10/31/2022</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9B4593A7-A014-43E1-9A8F-58337D23EAE4}" type="slidenum">
              <a:rPr lang="en-US" smtClean="0"/>
              <a:t>‹#›</a:t>
            </a:fld>
            <a:endParaRPr lang="en-US"/>
          </a:p>
        </p:txBody>
      </p:sp>
    </p:spTree>
    <p:extLst>
      <p:ext uri="{BB962C8B-B14F-4D97-AF65-F5344CB8AC3E}">
        <p14:creationId xmlns:p14="http://schemas.microsoft.com/office/powerpoint/2010/main" val="628469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EF37CC-94F3-4092-9930-86A118DFF576}"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9B4593A7-A014-43E1-9A8F-58337D23EAE4}" type="slidenum">
              <a:rPr lang="en-US" smtClean="0"/>
              <a:t>‹#›</a:t>
            </a:fld>
            <a:endParaRPr lang="en-US"/>
          </a:p>
        </p:txBody>
      </p:sp>
    </p:spTree>
    <p:extLst>
      <p:ext uri="{BB962C8B-B14F-4D97-AF65-F5344CB8AC3E}">
        <p14:creationId xmlns:p14="http://schemas.microsoft.com/office/powerpoint/2010/main" val="237097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9EF37CC-94F3-4092-9930-86A118DFF576}" type="datetimeFigureOut">
              <a:rPr lang="en-US" smtClean="0"/>
              <a:t>10/31/2022</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9B4593A7-A014-43E1-9A8F-58337D23EAE4}" type="slidenum">
              <a:rPr lang="en-US" smtClean="0"/>
              <a:t>‹#›</a:t>
            </a:fld>
            <a:endParaRPr lang="en-US"/>
          </a:p>
        </p:txBody>
      </p:sp>
    </p:spTree>
    <p:extLst>
      <p:ext uri="{BB962C8B-B14F-4D97-AF65-F5344CB8AC3E}">
        <p14:creationId xmlns:p14="http://schemas.microsoft.com/office/powerpoint/2010/main" val="335264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EF37CC-94F3-4092-9930-86A118DFF576}"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593A7-A014-43E1-9A8F-58337D23EAE4}" type="slidenum">
              <a:rPr lang="en-US" smtClean="0"/>
              <a:t>‹#›</a:t>
            </a:fld>
            <a:endParaRPr lang="en-US"/>
          </a:p>
        </p:txBody>
      </p:sp>
    </p:spTree>
    <p:extLst>
      <p:ext uri="{BB962C8B-B14F-4D97-AF65-F5344CB8AC3E}">
        <p14:creationId xmlns:p14="http://schemas.microsoft.com/office/powerpoint/2010/main" val="3511616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EF37CC-94F3-4092-9930-86A118DFF576}"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4593A7-A014-43E1-9A8F-58337D23EAE4}" type="slidenum">
              <a:rPr lang="en-US" smtClean="0"/>
              <a:t>‹#›</a:t>
            </a:fld>
            <a:endParaRPr lang="en-US"/>
          </a:p>
        </p:txBody>
      </p:sp>
    </p:spTree>
    <p:extLst>
      <p:ext uri="{BB962C8B-B14F-4D97-AF65-F5344CB8AC3E}">
        <p14:creationId xmlns:p14="http://schemas.microsoft.com/office/powerpoint/2010/main" val="428115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9EF37CC-94F3-4092-9930-86A118DFF576}"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4593A7-A014-43E1-9A8F-58337D23EAE4}"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3398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F37CC-94F3-4092-9930-86A118DFF576}"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4593A7-A014-43E1-9A8F-58337D23EAE4}" type="slidenum">
              <a:rPr lang="en-US" smtClean="0"/>
              <a:t>‹#›</a:t>
            </a:fld>
            <a:endParaRPr lang="en-US"/>
          </a:p>
        </p:txBody>
      </p:sp>
    </p:spTree>
    <p:extLst>
      <p:ext uri="{BB962C8B-B14F-4D97-AF65-F5344CB8AC3E}">
        <p14:creationId xmlns:p14="http://schemas.microsoft.com/office/powerpoint/2010/main" val="239752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9EF37CC-94F3-4092-9930-86A118DFF576}" type="datetimeFigureOut">
              <a:rPr lang="en-US" smtClean="0"/>
              <a:t>10/31/2022</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9B4593A7-A014-43E1-9A8F-58337D23EAE4}" type="slidenum">
              <a:rPr lang="en-US" smtClean="0"/>
              <a:t>‹#›</a:t>
            </a:fld>
            <a:endParaRPr lang="en-US"/>
          </a:p>
        </p:txBody>
      </p:sp>
    </p:spTree>
    <p:extLst>
      <p:ext uri="{BB962C8B-B14F-4D97-AF65-F5344CB8AC3E}">
        <p14:creationId xmlns:p14="http://schemas.microsoft.com/office/powerpoint/2010/main" val="312432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9EF37CC-94F3-4092-9930-86A118DFF576}"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4593A7-A014-43E1-9A8F-58337D23EAE4}" type="slidenum">
              <a:rPr lang="en-US" smtClean="0"/>
              <a:t>‹#›</a:t>
            </a:fld>
            <a:endParaRPr lang="en-US"/>
          </a:p>
        </p:txBody>
      </p:sp>
    </p:spTree>
    <p:extLst>
      <p:ext uri="{BB962C8B-B14F-4D97-AF65-F5344CB8AC3E}">
        <p14:creationId xmlns:p14="http://schemas.microsoft.com/office/powerpoint/2010/main" val="2078146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9EF37CC-94F3-4092-9930-86A118DFF576}" type="datetimeFigureOut">
              <a:rPr lang="en-US" smtClean="0"/>
              <a:t>10/31/2022</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9B4593A7-A014-43E1-9A8F-58337D23EAE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3589145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0509" y="1082076"/>
            <a:ext cx="10993549" cy="1475013"/>
          </a:xfrm>
        </p:spPr>
        <p:txBody>
          <a:bodyPr anchor="ctr">
            <a:normAutofit/>
          </a:bodyPr>
          <a:lstStyle/>
          <a:p>
            <a:pPr algn="ctr"/>
            <a:r>
              <a:rPr lang="en-US" sz="4200" b="1" dirty="0" smtClean="0">
                <a:solidFill>
                  <a:schemeClr val="tx1"/>
                </a:solidFill>
                <a:latin typeface="Myriad Pro"/>
              </a:rPr>
              <a:t>Insider threat awareness</a:t>
            </a:r>
            <a:endParaRPr lang="en-US" sz="4200" b="1" dirty="0">
              <a:solidFill>
                <a:schemeClr val="tx1"/>
              </a:solidFill>
              <a:latin typeface="Myriad Pro"/>
            </a:endParaRPr>
          </a:p>
        </p:txBody>
      </p:sp>
      <p:sp>
        <p:nvSpPr>
          <p:cNvPr id="3" name="Subtitle 2"/>
          <p:cNvSpPr>
            <a:spLocks noGrp="1"/>
          </p:cNvSpPr>
          <p:nvPr>
            <p:ph type="subTitle" idx="1"/>
          </p:nvPr>
        </p:nvSpPr>
        <p:spPr>
          <a:xfrm>
            <a:off x="640512" y="5361935"/>
            <a:ext cx="10993546" cy="590321"/>
          </a:xfrm>
        </p:spPr>
        <p:txBody>
          <a:bodyPr>
            <a:normAutofit fontScale="92500" lnSpcReduction="20000"/>
          </a:bodyPr>
          <a:lstStyle/>
          <a:p>
            <a:r>
              <a:rPr lang="en-US" b="1" dirty="0" smtClean="0">
                <a:solidFill>
                  <a:schemeClr val="bg1"/>
                </a:solidFill>
                <a:latin typeface="Myriad Pro"/>
                <a:cs typeface="Arial" panose="020B0604020202020204" pitchFamily="34" charset="0"/>
              </a:rPr>
              <a:t>YOUR NAME AND organization;</a:t>
            </a:r>
          </a:p>
          <a:p>
            <a:r>
              <a:rPr lang="en-US" b="1" dirty="0" smtClean="0">
                <a:solidFill>
                  <a:schemeClr val="bg1"/>
                </a:solidFill>
                <a:latin typeface="Myriad Pro"/>
                <a:cs typeface="Arial" panose="020B0604020202020204" pitchFamily="34" charset="0"/>
              </a:rPr>
              <a:t>INSERT LOGO / SEAL ON LOWER RIGHT</a:t>
            </a:r>
          </a:p>
        </p:txBody>
      </p:sp>
      <p:sp>
        <p:nvSpPr>
          <p:cNvPr id="6" name="TextBox 5"/>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0026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87044"/>
            <a:ext cx="10824972" cy="989584"/>
          </a:xfrm>
        </p:spPr>
        <p:txBody>
          <a:bodyPr anchor="ctr">
            <a:noAutofit/>
          </a:bodyPr>
          <a:lstStyle/>
          <a:p>
            <a:r>
              <a:rPr lang="en-US" sz="3600" b="1" spc="300" dirty="0" smtClean="0">
                <a:latin typeface="Myriad Pro"/>
              </a:rPr>
              <a:t>potential risk indicators explained</a:t>
            </a:r>
            <a:endParaRPr lang="en-US" sz="3600" b="1" spc="300" dirty="0">
              <a:latin typeface="Myriad Pro"/>
            </a:endParaRPr>
          </a:p>
        </p:txBody>
      </p:sp>
      <p:sp useBgFill="1">
        <p:nvSpPr>
          <p:cNvPr id="22" name="Content Placeholder 2"/>
          <p:cNvSpPr>
            <a:spLocks noGrp="1"/>
          </p:cNvSpPr>
          <p:nvPr>
            <p:ph idx="1"/>
          </p:nvPr>
        </p:nvSpPr>
        <p:spPr>
          <a:xfrm>
            <a:off x="1024128" y="2414426"/>
            <a:ext cx="10143881" cy="3604289"/>
          </a:xfrm>
        </p:spPr>
        <p:txBody>
          <a:bodyPr>
            <a:normAutofit/>
          </a:bodyPr>
          <a:lstStyle/>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pPr lvl="0">
              <a:buClr>
                <a:srgbClr val="9CBEBD"/>
              </a:buCl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Access Attributes: </a:t>
            </a:r>
            <a:r>
              <a:rPr lang="en-US" sz="2400" dirty="0" smtClean="0">
                <a:latin typeface="Arial" panose="020B0604020202020204" pitchFamily="34" charset="0"/>
                <a:cs typeface="Arial" panose="020B0604020202020204" pitchFamily="34" charset="0"/>
              </a:rPr>
              <a:t>Security </a:t>
            </a:r>
            <a:r>
              <a:rPr lang="en-US" sz="2400" dirty="0">
                <a:latin typeface="Arial" panose="020B0604020202020204" pitchFamily="34" charset="0"/>
                <a:cs typeface="Arial" panose="020B0604020202020204" pitchFamily="34" charset="0"/>
              </a:rPr>
              <a:t>clearance and information </a:t>
            </a:r>
            <a:r>
              <a:rPr lang="en-US" sz="2400" dirty="0" smtClean="0">
                <a:latin typeface="Arial" panose="020B0604020202020204" pitchFamily="34" charset="0"/>
                <a:cs typeface="Arial" panose="020B0604020202020204" pitchFamily="34" charset="0"/>
              </a:rPr>
              <a:t>access, </a:t>
            </a:r>
            <a:r>
              <a:rPr lang="en-US" sz="2400" dirty="0">
                <a:latin typeface="Arial" panose="020B0604020202020204" pitchFamily="34" charset="0"/>
                <a:cs typeface="Arial" panose="020B0604020202020204" pitchFamily="34" charset="0"/>
              </a:rPr>
              <a:t>DOD system(s) privileged user</a:t>
            </a:r>
            <a:r>
              <a:rPr lang="en-US" sz="2400" dirty="0" smtClean="0">
                <a:latin typeface="Arial" panose="020B0604020202020204" pitchFamily="34" charset="0"/>
                <a:cs typeface="Arial" panose="020B0604020202020204" pitchFamily="34" charset="0"/>
              </a:rPr>
              <a:t>, </a:t>
            </a:r>
            <a:r>
              <a:rPr lang="en-US" sz="2400" b="1" dirty="0">
                <a:solidFill>
                  <a:srgbClr val="2E2B21"/>
                </a:solidFill>
                <a:latin typeface="Arial" panose="020B0604020202020204" pitchFamily="34" charset="0"/>
                <a:cs typeface="Arial" panose="020B0604020202020204" pitchFamily="34" charset="0"/>
              </a:rPr>
              <a:t>Other </a:t>
            </a:r>
            <a:r>
              <a:rPr lang="en-US" sz="2400" b="1" dirty="0" smtClean="0">
                <a:solidFill>
                  <a:srgbClr val="2E2B21"/>
                </a:solidFill>
                <a:latin typeface="Arial" panose="020B0604020202020204" pitchFamily="34" charset="0"/>
                <a:cs typeface="Arial" panose="020B0604020202020204" pitchFamily="34" charset="0"/>
              </a:rPr>
              <a:t>Examples..</a:t>
            </a:r>
            <a:endParaRPr lang="en-US" sz="2400" b="1" dirty="0">
              <a:solidFill>
                <a:srgbClr val="2E2B21"/>
              </a:solidFill>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Criminal </a:t>
            </a:r>
            <a:r>
              <a:rPr lang="en-US" sz="2400" b="1" dirty="0" smtClean="0">
                <a:latin typeface="Arial" panose="020B0604020202020204" pitchFamily="34" charset="0"/>
                <a:cs typeface="Arial" panose="020B0604020202020204" pitchFamily="34" charset="0"/>
              </a:rPr>
              <a:t>Behavior</a:t>
            </a:r>
            <a:r>
              <a:rPr lang="en-US" sz="2400" b="1"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Sexual </a:t>
            </a:r>
            <a:r>
              <a:rPr lang="en-US" sz="2400" dirty="0">
                <a:latin typeface="Arial" panose="020B0604020202020204" pitchFamily="34" charset="0"/>
                <a:cs typeface="Arial" panose="020B0604020202020204" pitchFamily="34" charset="0"/>
              </a:rPr>
              <a:t>assault and domestic </a:t>
            </a:r>
            <a:r>
              <a:rPr lang="en-US" sz="2400" dirty="0" smtClean="0">
                <a:latin typeface="Arial" panose="020B0604020202020204" pitchFamily="34" charset="0"/>
                <a:cs typeface="Arial" panose="020B0604020202020204" pitchFamily="34" charset="0"/>
              </a:rPr>
              <a:t>violence, parole </a:t>
            </a:r>
            <a:r>
              <a:rPr lang="en-US" sz="2400" dirty="0">
                <a:latin typeface="Arial" panose="020B0604020202020204" pitchFamily="34" charset="0"/>
                <a:cs typeface="Arial" panose="020B0604020202020204" pitchFamily="34" charset="0"/>
              </a:rPr>
              <a:t>or probation or violation </a:t>
            </a:r>
            <a:r>
              <a:rPr lang="en-US" sz="2400" dirty="0" smtClean="0">
                <a:latin typeface="Arial" panose="020B0604020202020204" pitchFamily="34" charset="0"/>
                <a:cs typeface="Arial" panose="020B0604020202020204" pitchFamily="34" charset="0"/>
              </a:rPr>
              <a:t>thereof, </a:t>
            </a:r>
            <a:r>
              <a:rPr lang="en-US" sz="2400" b="1" dirty="0">
                <a:latin typeface="Arial" panose="020B0604020202020204" pitchFamily="34" charset="0"/>
                <a:cs typeface="Arial" panose="020B0604020202020204" pitchFamily="34" charset="0"/>
              </a:rPr>
              <a:t>Other </a:t>
            </a:r>
            <a:r>
              <a:rPr lang="en-US" sz="2400" b="1" dirty="0" smtClean="0">
                <a:latin typeface="Arial" panose="020B0604020202020204" pitchFamily="34" charset="0"/>
                <a:cs typeface="Arial" panose="020B0604020202020204" pitchFamily="34" charset="0"/>
              </a:rPr>
              <a:t>Examples..</a:t>
            </a:r>
            <a:endParaRPr lang="en-US" sz="2400" b="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bg2">
                    <a:lumMod val="50000"/>
                  </a:schemeClr>
                </a:solidFill>
                <a:latin typeface="Arial" panose="020B0604020202020204" pitchFamily="34" charset="0"/>
                <a:cs typeface="Arial" panose="020B0604020202020204" pitchFamily="34" charset="0"/>
              </a:rPr>
              <a:t>UNCLASSIFIED</a:t>
            </a:r>
            <a:endParaRPr lang="en-US" sz="14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276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694664"/>
            <a:ext cx="9720072" cy="989584"/>
          </a:xfrm>
        </p:spPr>
        <p:txBody>
          <a:bodyPr anchor="ctr">
            <a:noAutofit/>
          </a:bodyPr>
          <a:lstStyle/>
          <a:p>
            <a:r>
              <a:rPr lang="en-US" sz="3600" b="1" spc="300" dirty="0" smtClean="0">
                <a:latin typeface="Myriad Pro"/>
              </a:rPr>
              <a:t>potential risk indicators explained</a:t>
            </a:r>
            <a:endParaRPr lang="en-US" sz="3600" b="1" spc="300" dirty="0">
              <a:latin typeface="Myriad Pro"/>
            </a:endParaRPr>
          </a:p>
        </p:txBody>
      </p:sp>
      <p:sp useBgFill="1">
        <p:nvSpPr>
          <p:cNvPr id="22" name="Content Placeholder 2"/>
          <p:cNvSpPr>
            <a:spLocks noGrp="1"/>
          </p:cNvSpPr>
          <p:nvPr>
            <p:ph idx="1"/>
          </p:nvPr>
        </p:nvSpPr>
        <p:spPr>
          <a:xfrm>
            <a:off x="1250160" y="2006933"/>
            <a:ext cx="9720071" cy="3407547"/>
          </a:xfrm>
        </p:spPr>
        <p:txBody>
          <a:bodyPr>
            <a:normAutofit/>
          </a:bodyPr>
          <a:lstStyle/>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Financial Considerations: </a:t>
            </a:r>
            <a:r>
              <a:rPr lang="en-US" sz="2400" dirty="0" smtClean="0">
                <a:latin typeface="Arial" panose="020B0604020202020204" pitchFamily="34" charset="0"/>
                <a:cs typeface="Arial" panose="020B0604020202020204" pitchFamily="34" charset="0"/>
              </a:rPr>
              <a:t>Filing </a:t>
            </a:r>
            <a:r>
              <a:rPr lang="en-US" sz="2400" dirty="0">
                <a:latin typeface="Arial" panose="020B0604020202020204" pitchFamily="34" charset="0"/>
                <a:cs typeface="Arial" panose="020B0604020202020204" pitchFamily="34" charset="0"/>
              </a:rPr>
              <a:t>for </a:t>
            </a:r>
            <a:r>
              <a:rPr lang="en-US" sz="2400" dirty="0" smtClean="0">
                <a:latin typeface="Arial" panose="020B0604020202020204" pitchFamily="34" charset="0"/>
                <a:cs typeface="Arial" panose="020B0604020202020204" pitchFamily="34" charset="0"/>
              </a:rPr>
              <a:t>bankruptcy, delinquent </a:t>
            </a:r>
            <a:r>
              <a:rPr lang="en-US" sz="2400" dirty="0">
                <a:latin typeface="Arial" panose="020B0604020202020204" pitchFamily="34" charset="0"/>
                <a:cs typeface="Arial" panose="020B0604020202020204" pitchFamily="34" charset="0"/>
              </a:rPr>
              <a:t>debts, </a:t>
            </a:r>
            <a:r>
              <a:rPr lang="en-US" sz="2400" dirty="0" smtClean="0">
                <a:latin typeface="Arial" panose="020B0604020202020204" pitchFamily="34" charset="0"/>
                <a:cs typeface="Arial" panose="020B0604020202020204" pitchFamily="34" charset="0"/>
              </a:rPr>
              <a:t>pay garnishment, </a:t>
            </a:r>
            <a:r>
              <a:rPr lang="en-US" sz="2400" b="1" dirty="0" smtClean="0">
                <a:latin typeface="Arial" panose="020B0604020202020204" pitchFamily="34" charset="0"/>
                <a:cs typeface="Arial" panose="020B0604020202020204" pitchFamily="34" charset="0"/>
              </a:rPr>
              <a:t>Other Examples..</a:t>
            </a:r>
          </a:p>
          <a:p>
            <a:pP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Foreign Considerations:</a:t>
            </a:r>
            <a:r>
              <a:rPr lang="en-US" sz="2400" dirty="0" smtClean="0">
                <a:latin typeface="Arial" panose="020B0604020202020204" pitchFamily="34" charset="0"/>
                <a:cs typeface="Arial" panose="020B0604020202020204" pitchFamily="34" charset="0"/>
              </a:rPr>
              <a:t> Foreign </a:t>
            </a:r>
            <a:r>
              <a:rPr lang="en-US" sz="2400" dirty="0">
                <a:latin typeface="Arial" panose="020B0604020202020204" pitchFamily="34" charset="0"/>
                <a:cs typeface="Arial" panose="020B0604020202020204" pitchFamily="34" charset="0"/>
              </a:rPr>
              <a:t>travel to countries of concern (official or non-official), </a:t>
            </a:r>
            <a:r>
              <a:rPr lang="en-US" sz="2400" dirty="0" smtClean="0">
                <a:latin typeface="Arial" panose="020B0604020202020204" pitchFamily="34" charset="0"/>
                <a:cs typeface="Arial" panose="020B0604020202020204" pitchFamily="34" charset="0"/>
              </a:rPr>
              <a:t>Foreign </a:t>
            </a:r>
            <a:r>
              <a:rPr lang="en-US" sz="2400" dirty="0">
                <a:latin typeface="Arial" panose="020B0604020202020204" pitchFamily="34" charset="0"/>
                <a:cs typeface="Arial" panose="020B0604020202020204" pitchFamily="34" charset="0"/>
              </a:rPr>
              <a:t>business or political interest</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Other Examples..</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501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40777"/>
            <a:ext cx="9720072" cy="989584"/>
          </a:xfrm>
        </p:spPr>
        <p:txBody>
          <a:bodyPr anchor="ctr">
            <a:noAutofit/>
          </a:bodyPr>
          <a:lstStyle/>
          <a:p>
            <a:r>
              <a:rPr lang="en-US" sz="3600" b="1" spc="300" dirty="0" smtClean="0">
                <a:latin typeface="Myriad Pro"/>
              </a:rPr>
              <a:t>potential risk indicators explained</a:t>
            </a:r>
            <a:endParaRPr lang="en-US" sz="3600" b="1" spc="300" dirty="0">
              <a:latin typeface="Myriad Pro"/>
            </a:endParaRPr>
          </a:p>
        </p:txBody>
      </p:sp>
      <p:sp useBgFill="1">
        <p:nvSpPr>
          <p:cNvPr id="22" name="Content Placeholder 2"/>
          <p:cNvSpPr>
            <a:spLocks noGrp="1"/>
          </p:cNvSpPr>
          <p:nvPr>
            <p:ph idx="1"/>
          </p:nvPr>
        </p:nvSpPr>
        <p:spPr>
          <a:xfrm>
            <a:off x="1024128" y="1994032"/>
            <a:ext cx="10226075" cy="3235516"/>
          </a:xfrm>
        </p:spPr>
        <p:txBody>
          <a:bodyPr>
            <a:normAutofit/>
          </a:bodyPr>
          <a:lstStyle/>
          <a:p>
            <a:pPr marL="0" indent="0">
              <a:lnSpc>
                <a:spcPct val="100000"/>
              </a:lnSpc>
              <a:buNone/>
            </a:pPr>
            <a:endParaRPr lang="en-US" sz="2400" b="1" dirty="0" smtClean="0"/>
          </a:p>
          <a:p>
            <a:pPr>
              <a:lnSpc>
                <a:spcPct val="100000"/>
              </a:lnSpc>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Professional Lifecycle Performance: </a:t>
            </a:r>
            <a:r>
              <a:rPr lang="en-US" sz="2400" dirty="0" smtClean="0">
                <a:latin typeface="Arial" panose="020B0604020202020204" pitchFamily="34" charset="0"/>
                <a:cs typeface="Arial" panose="020B0604020202020204" pitchFamily="34" charset="0"/>
              </a:rPr>
              <a:t>Poor </a:t>
            </a:r>
            <a:r>
              <a:rPr lang="en-US" sz="2400" dirty="0">
                <a:latin typeface="Arial" panose="020B0604020202020204" pitchFamily="34" charset="0"/>
                <a:cs typeface="Arial" panose="020B0604020202020204" pitchFamily="34" charset="0"/>
              </a:rPr>
              <a:t>performance ratings, </a:t>
            </a:r>
            <a:r>
              <a:rPr lang="en-US" sz="2400" dirty="0" smtClean="0">
                <a:latin typeface="Arial" panose="020B0604020202020204" pitchFamily="34" charset="0"/>
                <a:cs typeface="Arial" panose="020B0604020202020204" pitchFamily="34" charset="0"/>
              </a:rPr>
              <a:t>Suspension</a:t>
            </a:r>
            <a:r>
              <a:rPr lang="en-US" sz="2400" dirty="0">
                <a:latin typeface="Arial" panose="020B0604020202020204" pitchFamily="34" charset="0"/>
                <a:cs typeface="Arial" panose="020B0604020202020204" pitchFamily="34" charset="0"/>
              </a:rPr>
              <a:t>, involuntary administrative leave, </a:t>
            </a:r>
            <a:r>
              <a:rPr lang="en-US" sz="2400" b="1" dirty="0" smtClean="0">
                <a:latin typeface="Arial" panose="020B0604020202020204" pitchFamily="34" charset="0"/>
                <a:cs typeface="Arial" panose="020B0604020202020204" pitchFamily="34" charset="0"/>
              </a:rPr>
              <a:t>Other Examples..</a:t>
            </a:r>
          </a:p>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pPr>
              <a:lnSpc>
                <a:spcPct val="100000"/>
              </a:lnSpc>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Personal Conduct: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Falsifying hiring information, </a:t>
            </a:r>
            <a:r>
              <a:rPr lang="en-US" sz="2400" dirty="0" smtClean="0">
                <a:latin typeface="Arial" panose="020B0604020202020204" pitchFamily="34" charset="0"/>
                <a:cs typeface="Arial" panose="020B0604020202020204" pitchFamily="34" charset="0"/>
              </a:rPr>
              <a:t>Anti-social </a:t>
            </a:r>
            <a:r>
              <a:rPr lang="en-US" sz="2400" dirty="0">
                <a:latin typeface="Arial" panose="020B0604020202020204" pitchFamily="34" charset="0"/>
                <a:cs typeface="Arial" panose="020B0604020202020204" pitchFamily="34" charset="0"/>
              </a:rPr>
              <a:t>or compulsive behavior, mental instability, </a:t>
            </a:r>
            <a:r>
              <a:rPr lang="en-US" sz="2400" dirty="0" smtClean="0">
                <a:latin typeface="Arial" panose="020B0604020202020204" pitchFamily="34" charset="0"/>
                <a:cs typeface="Arial" panose="020B0604020202020204" pitchFamily="34" charset="0"/>
              </a:rPr>
              <a:t>self-</a:t>
            </a:r>
            <a:r>
              <a:rPr lang="en-US" sz="2400" dirty="0" smtClean="0">
                <a:latin typeface="Arial" panose="020B0604020202020204" pitchFamily="34" charset="0"/>
                <a:cs typeface="Arial" panose="020B0604020202020204" pitchFamily="34" charset="0"/>
              </a:rPr>
              <a:t>harm, </a:t>
            </a:r>
            <a:r>
              <a:rPr lang="en-US" sz="2400" b="1" dirty="0" smtClean="0">
                <a:latin typeface="Arial" panose="020B0604020202020204" pitchFamily="34" charset="0"/>
                <a:cs typeface="Arial" panose="020B0604020202020204" pitchFamily="34" charset="0"/>
              </a:rPr>
              <a:t>Other </a:t>
            </a:r>
            <a:r>
              <a:rPr lang="en-US" sz="2400" b="1" dirty="0" smtClean="0">
                <a:latin typeface="Arial" panose="020B0604020202020204" pitchFamily="34" charset="0"/>
                <a:cs typeface="Arial" panose="020B0604020202020204" pitchFamily="34" charset="0"/>
              </a:rPr>
              <a:t>Examples..</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565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30031"/>
            <a:ext cx="9720072" cy="989584"/>
          </a:xfrm>
        </p:spPr>
        <p:txBody>
          <a:bodyPr anchor="ctr">
            <a:noAutofit/>
          </a:bodyPr>
          <a:lstStyle/>
          <a:p>
            <a:r>
              <a:rPr lang="en-US" sz="3600" b="1" spc="300" dirty="0" smtClean="0">
                <a:latin typeface="Myriad Pro"/>
              </a:rPr>
              <a:t>potential risk indicators explained</a:t>
            </a:r>
            <a:endParaRPr lang="en-US" sz="3600" b="1" spc="300" dirty="0">
              <a:latin typeface="Myriad Pro"/>
            </a:endParaRPr>
          </a:p>
        </p:txBody>
      </p:sp>
      <p:sp useBgFill="1">
        <p:nvSpPr>
          <p:cNvPr id="22" name="Content Placeholder 2"/>
          <p:cNvSpPr>
            <a:spLocks noGrp="1"/>
          </p:cNvSpPr>
          <p:nvPr>
            <p:ph idx="1"/>
          </p:nvPr>
        </p:nvSpPr>
        <p:spPr>
          <a:xfrm>
            <a:off x="1024128" y="2007292"/>
            <a:ext cx="10380186" cy="3160609"/>
          </a:xfrm>
        </p:spPr>
        <p:txBody>
          <a:bodyPr>
            <a:normAutofit/>
          </a:bodyPr>
          <a:lstStyle/>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Security/Compliance Incidents: </a:t>
            </a:r>
            <a:r>
              <a:rPr lang="en-US" sz="2400" dirty="0">
                <a:latin typeface="Arial" panose="020B0604020202020204" pitchFamily="34" charset="0"/>
                <a:cs typeface="Arial" panose="020B0604020202020204" pitchFamily="34" charset="0"/>
              </a:rPr>
              <a:t>Compliance violation, </a:t>
            </a:r>
            <a:r>
              <a:rPr lang="en-US" sz="2400" dirty="0" smtClean="0">
                <a:latin typeface="Arial" panose="020B0604020202020204" pitchFamily="34" charset="0"/>
                <a:cs typeface="Arial" panose="020B0604020202020204" pitchFamily="34" charset="0"/>
              </a:rPr>
              <a:t>security </a:t>
            </a:r>
            <a:r>
              <a:rPr lang="en-US" sz="2400" dirty="0">
                <a:latin typeface="Arial" panose="020B0604020202020204" pitchFamily="34" charset="0"/>
                <a:cs typeface="Arial" panose="020B0604020202020204" pitchFamily="34" charset="0"/>
              </a:rPr>
              <a:t>violation, </a:t>
            </a:r>
            <a:r>
              <a:rPr lang="en-US" sz="2400" b="1" dirty="0" smtClean="0">
                <a:latin typeface="Arial" panose="020B0604020202020204" pitchFamily="34" charset="0"/>
                <a:cs typeface="Arial" panose="020B0604020202020204" pitchFamily="34" charset="0"/>
              </a:rPr>
              <a:t>Other Examples..</a:t>
            </a:r>
          </a:p>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Substance </a:t>
            </a:r>
            <a:r>
              <a:rPr lang="en-US" sz="2400" b="1" dirty="0" smtClean="0">
                <a:latin typeface="Arial" panose="020B0604020202020204" pitchFamily="34" charset="0"/>
                <a:cs typeface="Arial" panose="020B0604020202020204" pitchFamily="34" charset="0"/>
              </a:rPr>
              <a:t>Misuse</a:t>
            </a:r>
            <a:r>
              <a:rPr lang="en-US" sz="2400" b="1" dirty="0" smtClean="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Illegal substance use or </a:t>
            </a:r>
            <a:r>
              <a:rPr lang="en-US" sz="2400" dirty="0" smtClean="0">
                <a:latin typeface="Arial" panose="020B0604020202020204" pitchFamily="34" charset="0"/>
                <a:cs typeface="Arial" panose="020B0604020202020204" pitchFamily="34" charset="0"/>
              </a:rPr>
              <a:t>trafficking, </a:t>
            </a:r>
            <a:r>
              <a:rPr lang="en-US" sz="2400" dirty="0">
                <a:latin typeface="Arial" panose="020B0604020202020204" pitchFamily="34" charset="0"/>
                <a:cs typeface="Arial" panose="020B0604020202020204" pitchFamily="34" charset="0"/>
              </a:rPr>
              <a:t>legal substance abuse or trafficking—alcohol or prescription </a:t>
            </a:r>
            <a:r>
              <a:rPr lang="en-US" sz="2400" dirty="0" smtClean="0">
                <a:latin typeface="Arial" panose="020B0604020202020204" pitchFamily="34" charset="0"/>
                <a:cs typeface="Arial" panose="020B0604020202020204" pitchFamily="34" charset="0"/>
              </a:rPr>
              <a:t>drugs, </a:t>
            </a:r>
            <a:r>
              <a:rPr lang="en-US" sz="2400" b="1" dirty="0" smtClean="0">
                <a:latin typeface="Arial" panose="020B0604020202020204" pitchFamily="34" charset="0"/>
                <a:cs typeface="Arial" panose="020B0604020202020204" pitchFamily="34" charset="0"/>
              </a:rPr>
              <a:t>Other Examples..</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6956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685774"/>
            <a:ext cx="9720072" cy="989584"/>
          </a:xfrm>
        </p:spPr>
        <p:txBody>
          <a:bodyPr anchor="ctr">
            <a:noAutofit/>
          </a:bodyPr>
          <a:lstStyle/>
          <a:p>
            <a:r>
              <a:rPr lang="en-US" sz="3600" b="1" spc="300" dirty="0" smtClean="0">
                <a:latin typeface="Myriad Pro"/>
              </a:rPr>
              <a:t>potential risk indicators explained</a:t>
            </a:r>
            <a:endParaRPr lang="en-US" sz="3600" b="1" spc="300" dirty="0">
              <a:latin typeface="Myriad Pro"/>
            </a:endParaRPr>
          </a:p>
        </p:txBody>
      </p:sp>
      <p:sp useBgFill="1">
        <p:nvSpPr>
          <p:cNvPr id="22" name="Content Placeholder 2"/>
          <p:cNvSpPr>
            <a:spLocks noGrp="1"/>
          </p:cNvSpPr>
          <p:nvPr>
            <p:ph idx="1"/>
          </p:nvPr>
        </p:nvSpPr>
        <p:spPr>
          <a:xfrm>
            <a:off x="1024129" y="2436917"/>
            <a:ext cx="9720071" cy="1878229"/>
          </a:xfrm>
        </p:spPr>
        <p:txBody>
          <a:bodyPr>
            <a:normAutofit/>
          </a:bodyPr>
          <a:lstStyle/>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Technical Activity: </a:t>
            </a:r>
            <a:r>
              <a:rPr lang="en-US" sz="2400" dirty="0">
                <a:latin typeface="Arial" panose="020B0604020202020204" pitchFamily="34" charset="0"/>
                <a:cs typeface="Arial" panose="020B0604020202020204" pitchFamily="34" charset="0"/>
              </a:rPr>
              <a:t>Violating acceptable user or other automated information system policies, </a:t>
            </a:r>
            <a:r>
              <a:rPr lang="en-US" sz="2400" dirty="0" smtClean="0">
                <a:latin typeface="Arial" panose="020B0604020202020204" pitchFamily="34" charset="0"/>
                <a:cs typeface="Arial" panose="020B0604020202020204" pitchFamily="34" charset="0"/>
              </a:rPr>
              <a:t>attempting </a:t>
            </a:r>
            <a:r>
              <a:rPr lang="en-US" sz="2400" dirty="0">
                <a:latin typeface="Arial" panose="020B0604020202020204" pitchFamily="34" charset="0"/>
                <a:cs typeface="Arial" panose="020B0604020202020204" pitchFamily="34" charset="0"/>
              </a:rPr>
              <a:t>to introduce unapproved USB device, </a:t>
            </a:r>
            <a:r>
              <a:rPr lang="en-US" sz="2400" b="1" dirty="0" smtClean="0">
                <a:latin typeface="Arial" panose="020B0604020202020204" pitchFamily="34" charset="0"/>
                <a:cs typeface="Arial" panose="020B0604020202020204" pitchFamily="34" charset="0"/>
              </a:rPr>
              <a:t>Other Examples..</a:t>
            </a:r>
          </a:p>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400" b="1" dirty="0" smtClean="0">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1024128" y="3376031"/>
            <a:ext cx="10485745" cy="3082248"/>
          </a:xfrm>
          <a:prstGeom prst="rect">
            <a:avLst/>
          </a:prstGeom>
          <a:noFill/>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en-US" b="1" dirty="0" smtClean="0"/>
          </a:p>
          <a:p>
            <a:pP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Outside Activities: </a:t>
            </a:r>
            <a:r>
              <a:rPr lang="en-US" sz="2400" dirty="0" smtClean="0">
                <a:latin typeface="Arial" panose="020B0604020202020204" pitchFamily="34" charset="0"/>
                <a:cs typeface="Arial" panose="020B0604020202020204" pitchFamily="34" charset="0"/>
              </a:rPr>
              <a:t>An individual who engages in outside employment or services, whether on a volunteer or paid basis, does not represent an inherent threat. However, outside activities are a security concern if they pose a conflict of interest with an individual’s security responsibilities.</a:t>
            </a:r>
          </a:p>
          <a:p>
            <a:pPr marL="0" indent="0">
              <a:buFont typeface="Wingdings 2" panose="05020102010507070707" pitchFamily="18" charset="2"/>
              <a:buNone/>
            </a:pP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Examples..</a:t>
            </a:r>
            <a:endParaRPr lang="en-US" sz="2400" dirty="0" smtClean="0">
              <a:latin typeface="Arial" panose="020B0604020202020204" pitchFamily="34" charset="0"/>
              <a:cs typeface="Arial" panose="020B0604020202020204" pitchFamily="34" charset="0"/>
            </a:endParaRPr>
          </a:p>
          <a:p>
            <a:pPr marL="0" indent="0">
              <a:buFont typeface="Wingdings 2" panose="05020102010507070707" pitchFamily="18" charset="2"/>
              <a:buNone/>
            </a:pPr>
            <a:endParaRPr lang="en-US" dirty="0"/>
          </a:p>
        </p:txBody>
      </p:sp>
      <p:sp>
        <p:nvSpPr>
          <p:cNvPr id="8" name="TextBox 7"/>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997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28940"/>
            <a:ext cx="10643401" cy="989584"/>
          </a:xfrm>
        </p:spPr>
        <p:txBody>
          <a:bodyPr anchor="ctr">
            <a:noAutofit/>
          </a:bodyPr>
          <a:lstStyle/>
          <a:p>
            <a:r>
              <a:rPr lang="en-US" sz="3600" b="1" spc="300" dirty="0" smtClean="0">
                <a:latin typeface="Myriad Pro"/>
              </a:rPr>
              <a:t>OTHER potential risk indicators</a:t>
            </a:r>
            <a:endParaRPr lang="en-US" sz="3600" b="1" spc="300" dirty="0">
              <a:latin typeface="Myriad Pro"/>
            </a:endParaRPr>
          </a:p>
        </p:txBody>
      </p:sp>
      <p:sp useBgFill="1">
        <p:nvSpPr>
          <p:cNvPr id="22" name="Content Placeholder 2"/>
          <p:cNvSpPr>
            <a:spLocks noGrp="1"/>
          </p:cNvSpPr>
          <p:nvPr>
            <p:ph idx="1"/>
          </p:nvPr>
        </p:nvSpPr>
        <p:spPr>
          <a:xfrm>
            <a:off x="1024128" y="2250040"/>
            <a:ext cx="10485745" cy="3082248"/>
          </a:xfrm>
        </p:spPr>
        <p:txBody>
          <a:bodyPr>
            <a:normAutofit/>
          </a:bodyPr>
          <a:lstStyle/>
          <a:p>
            <a:pPr marL="0" indent="0">
              <a:buNone/>
            </a:pPr>
            <a:endParaRPr lang="en-US" b="1" dirty="0" smtClean="0"/>
          </a:p>
          <a:p>
            <a:pPr>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Violent Extremist Activity:</a:t>
            </a:r>
            <a:r>
              <a:rPr lang="en-US" sz="2400" dirty="0">
                <a:latin typeface="Arial" panose="020B0604020202020204" pitchFamily="34" charset="0"/>
                <a:cs typeface="Arial" panose="020B0604020202020204" pitchFamily="34" charset="0"/>
              </a:rPr>
              <a:t> Active participation in domestic violent extremist activities, conducting an attack, or traveling overseas to join a foreign terrorist organization, </a:t>
            </a:r>
            <a:r>
              <a:rPr lang="en-US" sz="2400" b="1" dirty="0" smtClean="0">
                <a:latin typeface="Arial" panose="020B0604020202020204" pitchFamily="34" charset="0"/>
                <a:cs typeface="Arial" panose="020B0604020202020204" pitchFamily="34" charset="0"/>
              </a:rPr>
              <a:t>Other Examples..</a:t>
            </a:r>
          </a:p>
          <a:p>
            <a:pPr marL="0" indent="0">
              <a:buNone/>
            </a:pPr>
            <a:endParaRPr lang="en-US" dirty="0"/>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888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711345" y="1825123"/>
            <a:ext cx="3103783" cy="4688694"/>
          </a:xfrm>
          <a:prstGeom prst="rect">
            <a:avLst/>
          </a:prstGeom>
        </p:spPr>
      </p:pic>
      <p:pic>
        <p:nvPicPr>
          <p:cNvPr id="8" name="Picture 7"/>
          <p:cNvPicPr>
            <a:picLocks noChangeAspect="1"/>
          </p:cNvPicPr>
          <p:nvPr/>
        </p:nvPicPr>
        <p:blipFill>
          <a:blip r:embed="rId4"/>
          <a:stretch>
            <a:fillRect/>
          </a:stretch>
        </p:blipFill>
        <p:spPr>
          <a:xfrm>
            <a:off x="4419009" y="1809061"/>
            <a:ext cx="3095016" cy="4704756"/>
          </a:xfrm>
          <a:prstGeom prst="rect">
            <a:avLst/>
          </a:prstGeom>
        </p:spPr>
      </p:pic>
      <p:sp>
        <p:nvSpPr>
          <p:cNvPr id="5" name="Title 1"/>
          <p:cNvSpPr>
            <a:spLocks noGrp="1"/>
          </p:cNvSpPr>
          <p:nvPr>
            <p:ph type="title"/>
          </p:nvPr>
        </p:nvSpPr>
        <p:spPr>
          <a:xfrm>
            <a:off x="1024128" y="685774"/>
            <a:ext cx="9720072" cy="989584"/>
          </a:xfrm>
        </p:spPr>
        <p:txBody>
          <a:bodyPr anchor="ctr">
            <a:noAutofit/>
          </a:bodyPr>
          <a:lstStyle/>
          <a:p>
            <a:r>
              <a:rPr lang="en-US" sz="3600" b="1" spc="300" dirty="0" smtClean="0">
                <a:latin typeface="Myriad Pro"/>
              </a:rPr>
              <a:t>VIOLENT EXTREMIST ACTIVITY</a:t>
            </a:r>
            <a:endParaRPr lang="en-US" sz="3600" b="1" spc="300" dirty="0">
              <a:latin typeface="Myriad Pro"/>
            </a:endParaRPr>
          </a:p>
        </p:txBody>
      </p:sp>
      <p:sp>
        <p:nvSpPr>
          <p:cNvPr id="2" name="Rectangle 1"/>
          <p:cNvSpPr/>
          <p:nvPr/>
        </p:nvSpPr>
        <p:spPr>
          <a:xfrm>
            <a:off x="1120818" y="2638561"/>
            <a:ext cx="2608702" cy="2862322"/>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US Violent Extremist Mobilization Indicators 2021</a:t>
            </a:r>
            <a:r>
              <a:rPr lang="en-US" dirty="0" smtClean="0">
                <a:latin typeface="Arial" panose="020B0604020202020204" pitchFamily="34" charset="0"/>
                <a:cs typeface="Arial" panose="020B0604020202020204" pitchFamily="34" charset="0"/>
              </a:rPr>
              <a:t>, jointly </a:t>
            </a:r>
            <a:r>
              <a:rPr lang="en-US" dirty="0">
                <a:latin typeface="Arial" panose="020B0604020202020204" pitchFamily="34" charset="0"/>
                <a:cs typeface="Arial" panose="020B0604020202020204" pitchFamily="34" charset="0"/>
              </a:rPr>
              <a:t>produced by the National Counterterrorism Center, Federal Bureau of Investigation, and Department of Homeland Security.</a:t>
            </a:r>
          </a:p>
        </p:txBody>
      </p:sp>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2318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08504"/>
            <a:ext cx="9720072" cy="989584"/>
          </a:xfrm>
        </p:spPr>
        <p:txBody>
          <a:bodyPr anchor="ctr">
            <a:noAutofit/>
          </a:bodyPr>
          <a:lstStyle/>
          <a:p>
            <a:r>
              <a:rPr lang="en-US" sz="3600" b="1" spc="300" dirty="0" smtClean="0">
                <a:latin typeface="Myriad Pro"/>
              </a:rPr>
              <a:t>Foreign Intelligence Entity targeting and recruiting</a:t>
            </a:r>
            <a:endParaRPr lang="en-US" sz="3600" b="1" spc="300" dirty="0">
              <a:latin typeface="Myriad Pro"/>
            </a:endParaRPr>
          </a:p>
        </p:txBody>
      </p:sp>
      <p:graphicFrame>
        <p:nvGraphicFramePr>
          <p:cNvPr id="3" name="Diagram 2"/>
          <p:cNvGraphicFramePr/>
          <p:nvPr>
            <p:extLst>
              <p:ext uri="{D42A27DB-BD31-4B8C-83A1-F6EECF244321}">
                <p14:modId xmlns:p14="http://schemas.microsoft.com/office/powerpoint/2010/main" val="2461313150"/>
              </p:ext>
            </p:extLst>
          </p:nvPr>
        </p:nvGraphicFramePr>
        <p:xfrm>
          <a:off x="2329338" y="2143203"/>
          <a:ext cx="7109652" cy="4350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019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39834" y="2044753"/>
            <a:ext cx="3350412" cy="4325226"/>
          </a:xfrm>
          <a:prstGeom prst="rect">
            <a:avLst/>
          </a:prstGeom>
        </p:spPr>
      </p:pic>
      <p:sp>
        <p:nvSpPr>
          <p:cNvPr id="7" name="TextBox 6"/>
          <p:cNvSpPr txBox="1"/>
          <p:nvPr/>
        </p:nvSpPr>
        <p:spPr>
          <a:xfrm>
            <a:off x="6565187" y="2951009"/>
            <a:ext cx="3585681" cy="286232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Not </a:t>
            </a:r>
            <a:r>
              <a:rPr lang="en-US" dirty="0">
                <a:latin typeface="Arial" panose="020B0604020202020204" pitchFamily="34" charset="0"/>
                <a:cs typeface="Arial" panose="020B0604020202020204" pitchFamily="34" charset="0"/>
              </a:rPr>
              <a:t>all FIE Targeting ends in recruitment.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Sophisticated </a:t>
            </a:r>
            <a:r>
              <a:rPr lang="en-US" dirty="0">
                <a:latin typeface="Arial" panose="020B0604020202020204" pitchFamily="34" charset="0"/>
                <a:cs typeface="Arial" panose="020B0604020202020204" pitchFamily="34" charset="0"/>
              </a:rPr>
              <a:t>social </a:t>
            </a:r>
            <a:r>
              <a:rPr lang="en-US" dirty="0" smtClean="0">
                <a:latin typeface="Arial" panose="020B0604020202020204" pitchFamily="34" charset="0"/>
                <a:cs typeface="Arial" panose="020B0604020202020204" pitchFamily="34" charset="0"/>
              </a:rPr>
              <a:t>engineering </a:t>
            </a:r>
            <a:r>
              <a:rPr lang="en-US" dirty="0">
                <a:latin typeface="Arial" panose="020B0604020202020204" pitchFamily="34" charset="0"/>
                <a:cs typeface="Arial" panose="020B0604020202020204" pitchFamily="34" charset="0"/>
              </a:rPr>
              <a:t>efforts including personal elicitation of information and </a:t>
            </a:r>
            <a:r>
              <a:rPr lang="en-US" dirty="0" smtClean="0">
                <a:latin typeface="Arial" panose="020B0604020202020204" pitchFamily="34" charset="0"/>
                <a:cs typeface="Arial" panose="020B0604020202020204" pitchFamily="34" charset="0"/>
              </a:rPr>
              <a:t>targeted </a:t>
            </a:r>
            <a:r>
              <a:rPr lang="en-US" dirty="0">
                <a:latin typeface="Arial" panose="020B0604020202020204" pitchFamily="34" charset="0"/>
                <a:cs typeface="Arial" panose="020B0604020202020204" pitchFamily="34" charset="0"/>
              </a:rPr>
              <a:t>on-line phishing campaigns can be used to gather information from an unwitting source.</a:t>
            </a:r>
          </a:p>
        </p:txBody>
      </p:sp>
      <p:sp>
        <p:nvSpPr>
          <p:cNvPr id="5" name="Title 1"/>
          <p:cNvSpPr>
            <a:spLocks noGrp="1"/>
          </p:cNvSpPr>
          <p:nvPr>
            <p:ph type="title"/>
          </p:nvPr>
        </p:nvSpPr>
        <p:spPr>
          <a:xfrm>
            <a:off x="1024128" y="708504"/>
            <a:ext cx="9720072" cy="989584"/>
          </a:xfrm>
        </p:spPr>
        <p:txBody>
          <a:bodyPr anchor="ctr">
            <a:noAutofit/>
          </a:bodyPr>
          <a:lstStyle/>
          <a:p>
            <a:r>
              <a:rPr lang="en-US" sz="3600" b="1" spc="300" dirty="0" smtClean="0">
                <a:latin typeface="Myriad Pro"/>
              </a:rPr>
              <a:t>Foreign Intelligence Entity targeting and recruiting</a:t>
            </a:r>
            <a:endParaRPr lang="en-US" sz="3600" b="1" spc="300" dirty="0">
              <a:latin typeface="Myriad Pro"/>
            </a:endParaRPr>
          </a:p>
        </p:txBody>
      </p:sp>
      <p:sp>
        <p:nvSpPr>
          <p:cNvPr id="6" name="TextBox 5"/>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861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785938"/>
            <a:ext cx="10643402" cy="989584"/>
          </a:xfrm>
        </p:spPr>
        <p:txBody>
          <a:bodyPr>
            <a:noAutofit/>
          </a:bodyPr>
          <a:lstStyle/>
          <a:p>
            <a:r>
              <a:rPr lang="en-US" sz="3000" b="1" spc="300" dirty="0" smtClean="0">
                <a:latin typeface="Myriad Pro"/>
              </a:rPr>
              <a:t>CASE STUDY: Financial considerations, security and compliance incidents</a:t>
            </a:r>
            <a:endParaRPr lang="en-US" sz="3000" b="1" spc="300" dirty="0">
              <a:latin typeface="Myriad Pro"/>
            </a:endParaRPr>
          </a:p>
        </p:txBody>
      </p:sp>
      <p:pic>
        <p:nvPicPr>
          <p:cNvPr id="5" name="Picture 4"/>
          <p:cNvPicPr>
            <a:picLocks noChangeAspect="1"/>
          </p:cNvPicPr>
          <p:nvPr/>
        </p:nvPicPr>
        <p:blipFill>
          <a:blip r:embed="rId3"/>
          <a:stretch>
            <a:fillRect/>
          </a:stretch>
        </p:blipFill>
        <p:spPr>
          <a:xfrm>
            <a:off x="1024127" y="1919537"/>
            <a:ext cx="3903659" cy="3903659"/>
          </a:xfrm>
          <a:prstGeom prst="rect">
            <a:avLst/>
          </a:prstGeom>
        </p:spPr>
      </p:pic>
      <p:sp>
        <p:nvSpPr>
          <p:cNvPr id="8" name="Rounded Rectangle 7"/>
          <p:cNvSpPr/>
          <p:nvPr/>
        </p:nvSpPr>
        <p:spPr>
          <a:xfrm>
            <a:off x="842313" y="5502883"/>
            <a:ext cx="4267286" cy="115477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NCIS</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Agent John </a:t>
            </a:r>
            <a:r>
              <a:rPr kumimoji="0" lang="en-US" sz="2000" b="0" i="0" u="none" strike="noStrike" kern="1200" cap="none" spc="0" normalizeH="0" noProof="0" dirty="0" err="1"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Beliveau</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dirty="0">
                <a:ln w="1905"/>
                <a:solidFill>
                  <a:srgbClr val="2E2B2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P</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led guilty to bribery in Dec 2013. Sentenced to 12 years in prison.</a:t>
            </a:r>
            <a:endParaRPr kumimoji="0" lang="en-US" sz="2000" b="0" i="0" u="none" strike="noStrike" kern="1200" cap="none" spc="0" normalizeH="0" baseline="0" noProof="0" dirty="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p:txBody>
      </p:sp>
      <p:sp>
        <p:nvSpPr>
          <p:cNvPr id="9" name="Rectangle 8"/>
          <p:cNvSpPr/>
          <p:nvPr/>
        </p:nvSpPr>
        <p:spPr>
          <a:xfrm>
            <a:off x="5571529" y="2209643"/>
            <a:ext cx="6096000" cy="3693319"/>
          </a:xfrm>
          <a:prstGeom prst="rect">
            <a:avLst/>
          </a:prstGeom>
        </p:spPr>
        <p:txBody>
          <a:bodyPr>
            <a:spAutoFit/>
          </a:bodyPr>
          <a:lstStyle/>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Deleted emails, used masked email accounts, and leaked investigative files. </a:t>
            </a:r>
          </a:p>
          <a:p>
            <a:pPr marL="285750" indent="-28575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Received over $30,000 from the target of a criminal investigation and luxury travel from Virginia to Singapore, the Philippines, and Thailand</a:t>
            </a:r>
          </a:p>
          <a:p>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Conspired with target to continue his fraud scheme and evade detection</a:t>
            </a:r>
          </a:p>
          <a:p>
            <a:pPr marL="285750" indent="-28575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Suffered from mental health conditions, including depression, anxiety, post-traumatic stress, and alcoholism</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30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33" y="768020"/>
            <a:ext cx="9720072" cy="989584"/>
          </a:xfrm>
        </p:spPr>
        <p:txBody>
          <a:bodyPr anchor="ctr">
            <a:normAutofit/>
          </a:bodyPr>
          <a:lstStyle/>
          <a:p>
            <a:r>
              <a:rPr lang="en-US" sz="3600" b="1" spc="300" dirty="0" smtClean="0">
                <a:latin typeface="Myriad Pro"/>
              </a:rPr>
              <a:t>Learning objectives</a:t>
            </a:r>
            <a:endParaRPr lang="en-US" sz="3600" b="1" spc="300" dirty="0">
              <a:latin typeface="Myriad Pro"/>
            </a:endParaRPr>
          </a:p>
        </p:txBody>
      </p:sp>
      <p:sp useBgFill="1">
        <p:nvSpPr>
          <p:cNvPr id="3" name="Content Placeholder 2"/>
          <p:cNvSpPr>
            <a:spLocks noGrp="1"/>
          </p:cNvSpPr>
          <p:nvPr>
            <p:ph idx="1"/>
          </p:nvPr>
        </p:nvSpPr>
        <p:spPr>
          <a:xfrm>
            <a:off x="737733" y="2147299"/>
            <a:ext cx="10923435" cy="4179966"/>
          </a:xfrm>
        </p:spPr>
        <p:txBody>
          <a:bodyPr>
            <a:normAutofit/>
          </a:bodyPr>
          <a:lstStyle/>
          <a:p>
            <a:pPr>
              <a:lnSpc>
                <a:spcPct val="120000"/>
              </a:lnSpc>
              <a:buFont typeface="Wingdings" panose="05000000000000000000" pitchFamily="2" charset="2"/>
              <a:buChar char="q"/>
            </a:pPr>
            <a:r>
              <a:rPr lang="en-US" sz="2200" dirty="0" smtClean="0">
                <a:solidFill>
                  <a:schemeClr val="tx2"/>
                </a:solidFill>
                <a:latin typeface="Arial" panose="020B0604020202020204" pitchFamily="34" charset="0"/>
                <a:cs typeface="Arial" panose="020B0604020202020204" pitchFamily="34" charset="0"/>
              </a:rPr>
              <a:t> Understand </a:t>
            </a:r>
            <a:r>
              <a:rPr lang="en-US" sz="2200" dirty="0" smtClean="0">
                <a:solidFill>
                  <a:schemeClr val="tx2"/>
                </a:solidFill>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c</a:t>
            </a:r>
            <a:r>
              <a:rPr lang="en-US" sz="2200" dirty="0" smtClean="0">
                <a:solidFill>
                  <a:schemeClr val="tx2"/>
                </a:solidFill>
                <a:latin typeface="Arial" panose="020B0604020202020204" pitchFamily="34" charset="0"/>
                <a:cs typeface="Arial" panose="020B0604020202020204" pitchFamily="34" charset="0"/>
              </a:rPr>
              <a:t>onstitutes </a:t>
            </a:r>
            <a:r>
              <a:rPr lang="en-US" sz="2200" dirty="0">
                <a:latin typeface="Arial" panose="020B0604020202020204" pitchFamily="34" charset="0"/>
                <a:cs typeface="Arial" panose="020B0604020202020204" pitchFamily="34" charset="0"/>
              </a:rPr>
              <a:t>a</a:t>
            </a:r>
            <a:r>
              <a:rPr lang="en-US" sz="2200" dirty="0" smtClean="0">
                <a:solidFill>
                  <a:schemeClr val="tx2"/>
                </a:solidFill>
                <a:latin typeface="Arial" panose="020B0604020202020204" pitchFamily="34" charset="0"/>
                <a:cs typeface="Arial" panose="020B0604020202020204" pitchFamily="34" charset="0"/>
              </a:rPr>
              <a:t>n </a:t>
            </a:r>
            <a:r>
              <a:rPr lang="en-US" sz="2200" dirty="0" smtClean="0">
                <a:solidFill>
                  <a:schemeClr val="tx2"/>
                </a:solidFill>
                <a:latin typeface="Arial" panose="020B0604020202020204" pitchFamily="34" charset="0"/>
                <a:cs typeface="Arial" panose="020B0604020202020204" pitchFamily="34" charset="0"/>
              </a:rPr>
              <a:t>Insider Threat </a:t>
            </a:r>
          </a:p>
          <a:p>
            <a:pPr>
              <a:lnSpc>
                <a:spcPct val="120000"/>
              </a:lnSpc>
              <a:buFont typeface="Wingdings" panose="05000000000000000000" pitchFamily="2" charset="2"/>
              <a:buChar char="q"/>
            </a:pPr>
            <a:r>
              <a:rPr lang="en-US" sz="2200" dirty="0" smtClean="0">
                <a:solidFill>
                  <a:schemeClr val="tx2"/>
                </a:solidFill>
                <a:latin typeface="Arial" panose="020B0604020202020204" pitchFamily="34" charset="0"/>
                <a:cs typeface="Arial" panose="020B0604020202020204" pitchFamily="34" charset="0"/>
              </a:rPr>
              <a:t> Understand </a:t>
            </a:r>
            <a:r>
              <a:rPr lang="en-US" sz="2200" dirty="0" smtClean="0">
                <a:latin typeface="Arial" panose="020B0604020202020204" pitchFamily="34" charset="0"/>
                <a:cs typeface="Arial" panose="020B0604020202020204" pitchFamily="34" charset="0"/>
              </a:rPr>
              <a:t>t</a:t>
            </a:r>
            <a:r>
              <a:rPr lang="en-US" sz="2200" dirty="0" smtClean="0">
                <a:solidFill>
                  <a:schemeClr val="tx2"/>
                </a:solidFill>
                <a:latin typeface="Arial" panose="020B0604020202020204" pitchFamily="34" charset="0"/>
                <a:cs typeface="Arial" panose="020B0604020202020204" pitchFamily="34" charset="0"/>
              </a:rPr>
              <a:t>he </a:t>
            </a:r>
            <a:r>
              <a:rPr lang="en-US" sz="2200" dirty="0" smtClean="0">
                <a:solidFill>
                  <a:schemeClr val="tx2"/>
                </a:solidFill>
                <a:latin typeface="Arial" panose="020B0604020202020204" pitchFamily="34" charset="0"/>
                <a:cs typeface="Arial" panose="020B0604020202020204" pitchFamily="34" charset="0"/>
              </a:rPr>
              <a:t>Department of Defense Insider Threat </a:t>
            </a:r>
            <a:r>
              <a:rPr lang="en-US" sz="2200" dirty="0" smtClean="0">
                <a:solidFill>
                  <a:schemeClr val="tx2"/>
                </a:solidFill>
                <a:latin typeface="Arial" panose="020B0604020202020204" pitchFamily="34" charset="0"/>
                <a:cs typeface="Arial" panose="020B0604020202020204" pitchFamily="34" charset="0"/>
              </a:rPr>
              <a:t>Program supports personnel and mission</a:t>
            </a:r>
            <a:endParaRPr lang="en-US" sz="2200" dirty="0" smtClean="0">
              <a:solidFill>
                <a:schemeClr val="tx2"/>
              </a:solidFill>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q"/>
            </a:pPr>
            <a:r>
              <a:rPr lang="en-US" sz="2200" dirty="0" smtClean="0">
                <a:solidFill>
                  <a:schemeClr val="tx2"/>
                </a:solidFill>
                <a:latin typeface="Arial" panose="020B0604020202020204" pitchFamily="34" charset="0"/>
                <a:cs typeface="Arial" panose="020B0604020202020204" pitchFamily="34" charset="0"/>
              </a:rPr>
              <a:t> Understand </a:t>
            </a:r>
            <a:r>
              <a:rPr lang="en-US" sz="2200" dirty="0" smtClean="0">
                <a:solidFill>
                  <a:schemeClr val="tx2"/>
                </a:solidFill>
                <a:latin typeface="Arial" panose="020B0604020202020204" pitchFamily="34" charset="0"/>
                <a:cs typeface="Arial" panose="020B0604020202020204" pitchFamily="34" charset="0"/>
              </a:rPr>
              <a:t>potential </a:t>
            </a:r>
            <a:r>
              <a:rPr lang="en-US" sz="2200" dirty="0">
                <a:latin typeface="Arial" panose="020B0604020202020204" pitchFamily="34" charset="0"/>
                <a:cs typeface="Arial" panose="020B0604020202020204" pitchFamily="34" charset="0"/>
              </a:rPr>
              <a:t>r</a:t>
            </a:r>
            <a:r>
              <a:rPr lang="en-US" sz="2200" dirty="0" smtClean="0">
                <a:solidFill>
                  <a:schemeClr val="tx2"/>
                </a:solidFill>
                <a:latin typeface="Arial" panose="020B0604020202020204" pitchFamily="34" charset="0"/>
                <a:cs typeface="Arial" panose="020B0604020202020204" pitchFamily="34" charset="0"/>
              </a:rPr>
              <a:t>isk </a:t>
            </a:r>
            <a:r>
              <a:rPr lang="en-US" sz="2200" dirty="0">
                <a:latin typeface="Arial" panose="020B0604020202020204" pitchFamily="34" charset="0"/>
                <a:cs typeface="Arial" panose="020B0604020202020204" pitchFamily="34" charset="0"/>
              </a:rPr>
              <a:t>i</a:t>
            </a:r>
            <a:r>
              <a:rPr lang="en-US" sz="2200" dirty="0" smtClean="0">
                <a:solidFill>
                  <a:schemeClr val="tx2"/>
                </a:solidFill>
                <a:latin typeface="Arial" panose="020B0604020202020204" pitchFamily="34" charset="0"/>
                <a:cs typeface="Arial" panose="020B0604020202020204" pitchFamily="34" charset="0"/>
              </a:rPr>
              <a:t>ndicators </a:t>
            </a:r>
            <a:r>
              <a:rPr lang="en-US" sz="2200" dirty="0" smtClean="0">
                <a:solidFill>
                  <a:schemeClr val="tx2"/>
                </a:solidFill>
                <a:latin typeface="Arial" panose="020B0604020202020204" pitchFamily="34" charset="0"/>
                <a:cs typeface="Arial" panose="020B0604020202020204" pitchFamily="34" charset="0"/>
              </a:rPr>
              <a:t>and </a:t>
            </a:r>
            <a:r>
              <a:rPr lang="en-US" sz="2200" dirty="0">
                <a:latin typeface="Arial" panose="020B0604020202020204" pitchFamily="34" charset="0"/>
                <a:cs typeface="Arial" panose="020B0604020202020204" pitchFamily="34" charset="0"/>
              </a:rPr>
              <a:t>c</a:t>
            </a:r>
            <a:r>
              <a:rPr lang="en-US" sz="2200" dirty="0" smtClean="0">
                <a:solidFill>
                  <a:schemeClr val="tx2"/>
                </a:solidFill>
                <a:latin typeface="Arial" panose="020B0604020202020204" pitchFamily="34" charset="0"/>
                <a:cs typeface="Arial" panose="020B0604020202020204" pitchFamily="34" charset="0"/>
              </a:rPr>
              <a:t>oncerning </a:t>
            </a:r>
            <a:r>
              <a:rPr lang="en-US" sz="2200" dirty="0">
                <a:latin typeface="Arial" panose="020B0604020202020204" pitchFamily="34" charset="0"/>
                <a:cs typeface="Arial" panose="020B0604020202020204" pitchFamily="34" charset="0"/>
              </a:rPr>
              <a:t>b</a:t>
            </a:r>
            <a:r>
              <a:rPr lang="en-US" sz="2200" dirty="0" smtClean="0">
                <a:solidFill>
                  <a:schemeClr val="tx2"/>
                </a:solidFill>
                <a:latin typeface="Arial" panose="020B0604020202020204" pitchFamily="34" charset="0"/>
                <a:cs typeface="Arial" panose="020B0604020202020204" pitchFamily="34" charset="0"/>
              </a:rPr>
              <a:t>ehaviors</a:t>
            </a:r>
            <a:endParaRPr lang="en-US" sz="2200" dirty="0" smtClean="0">
              <a:solidFill>
                <a:schemeClr val="tx2"/>
              </a:solidFill>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q"/>
            </a:pPr>
            <a:r>
              <a:rPr lang="en-US" sz="2200" dirty="0" smtClean="0">
                <a:solidFill>
                  <a:schemeClr val="tx2"/>
                </a:solidFill>
                <a:latin typeface="Arial" panose="020B0604020202020204" pitchFamily="34" charset="0"/>
                <a:cs typeface="Arial" panose="020B0604020202020204" pitchFamily="34" charset="0"/>
              </a:rPr>
              <a:t> Understand </a:t>
            </a:r>
            <a:r>
              <a:rPr lang="en-US" sz="2200" dirty="0" smtClean="0">
                <a:solidFill>
                  <a:schemeClr val="tx2"/>
                </a:solidFill>
                <a:latin typeface="Arial" panose="020B0604020202020204" pitchFamily="34" charset="0"/>
                <a:cs typeface="Arial" panose="020B0604020202020204" pitchFamily="34" charset="0"/>
              </a:rPr>
              <a:t>threats </a:t>
            </a:r>
            <a:r>
              <a:rPr lang="en-US" sz="2200" dirty="0">
                <a:latin typeface="Arial" panose="020B0604020202020204" pitchFamily="34" charset="0"/>
                <a:cs typeface="Arial" panose="020B0604020202020204" pitchFamily="34" charset="0"/>
              </a:rPr>
              <a:t>f</a:t>
            </a:r>
            <a:r>
              <a:rPr lang="en-US" sz="2200" dirty="0" smtClean="0">
                <a:solidFill>
                  <a:schemeClr val="tx2"/>
                </a:solidFill>
                <a:latin typeface="Arial" panose="020B0604020202020204" pitchFamily="34" charset="0"/>
                <a:cs typeface="Arial" panose="020B0604020202020204" pitchFamily="34" charset="0"/>
              </a:rPr>
              <a:t>rom </a:t>
            </a:r>
            <a:r>
              <a:rPr lang="en-US" sz="2200" dirty="0" smtClean="0">
                <a:solidFill>
                  <a:schemeClr val="tx2"/>
                </a:solidFill>
                <a:latin typeface="Arial" panose="020B0604020202020204" pitchFamily="34" charset="0"/>
                <a:cs typeface="Arial" panose="020B0604020202020204" pitchFamily="34" charset="0"/>
              </a:rPr>
              <a:t>Foreign Intelligence Entity </a:t>
            </a:r>
            <a:r>
              <a:rPr lang="en-US" sz="2200" dirty="0" smtClean="0">
                <a:solidFill>
                  <a:schemeClr val="tx2"/>
                </a:solidFill>
                <a:latin typeface="Arial" panose="020B0604020202020204" pitchFamily="34" charset="0"/>
                <a:cs typeface="Arial" panose="020B0604020202020204" pitchFamily="34" charset="0"/>
              </a:rPr>
              <a:t>targeting </a:t>
            </a:r>
            <a:r>
              <a:rPr lang="en-US" sz="2200" dirty="0" smtClean="0">
                <a:solidFill>
                  <a:schemeClr val="tx2"/>
                </a:solidFill>
                <a:latin typeface="Arial" panose="020B0604020202020204" pitchFamily="34" charset="0"/>
                <a:cs typeface="Arial" panose="020B0604020202020204" pitchFamily="34" charset="0"/>
              </a:rPr>
              <a:t>and </a:t>
            </a:r>
            <a:r>
              <a:rPr lang="en-US" sz="2200" dirty="0">
                <a:latin typeface="Arial" panose="020B0604020202020204" pitchFamily="34" charset="0"/>
                <a:cs typeface="Arial" panose="020B0604020202020204" pitchFamily="34" charset="0"/>
              </a:rPr>
              <a:t>r</a:t>
            </a:r>
            <a:r>
              <a:rPr lang="en-US" sz="2200" dirty="0" smtClean="0">
                <a:solidFill>
                  <a:schemeClr val="tx2"/>
                </a:solidFill>
                <a:latin typeface="Arial" panose="020B0604020202020204" pitchFamily="34" charset="0"/>
                <a:cs typeface="Arial" panose="020B0604020202020204" pitchFamily="34" charset="0"/>
              </a:rPr>
              <a:t>ecruitment</a:t>
            </a:r>
            <a:endParaRPr lang="en-US" sz="2200" dirty="0" smtClean="0">
              <a:solidFill>
                <a:schemeClr val="tx2"/>
              </a:solidFill>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Understand </a:t>
            </a:r>
            <a:r>
              <a:rPr lang="en-US" sz="2200" dirty="0" smtClean="0">
                <a:latin typeface="Arial" panose="020B0604020202020204" pitchFamily="34" charset="0"/>
                <a:cs typeface="Arial" panose="020B0604020202020204" pitchFamily="34" charset="0"/>
              </a:rPr>
              <a:t>real-world </a:t>
            </a:r>
            <a:r>
              <a:rPr lang="en-US" sz="2200" dirty="0">
                <a:latin typeface="Arial" panose="020B0604020202020204" pitchFamily="34" charset="0"/>
                <a:cs typeface="Arial" panose="020B0604020202020204" pitchFamily="34" charset="0"/>
              </a:rPr>
              <a:t>e</a:t>
            </a:r>
            <a:r>
              <a:rPr lang="en-US" sz="2200" dirty="0" smtClean="0">
                <a:latin typeface="Arial" panose="020B0604020202020204" pitchFamily="34" charset="0"/>
                <a:cs typeface="Arial" panose="020B0604020202020204" pitchFamily="34" charset="0"/>
              </a:rPr>
              <a:t>xamples </a:t>
            </a:r>
            <a:r>
              <a:rPr lang="en-US" sz="2200" dirty="0" smtClean="0">
                <a:latin typeface="Arial" panose="020B0604020202020204" pitchFamily="34" charset="0"/>
                <a:cs typeface="Arial" panose="020B0604020202020204" pitchFamily="34" charset="0"/>
              </a:rPr>
              <a:t>of </a:t>
            </a:r>
            <a:r>
              <a:rPr lang="en-US" sz="2200" dirty="0" smtClean="0">
                <a:latin typeface="Arial" panose="020B0604020202020204" pitchFamily="34" charset="0"/>
                <a:cs typeface="Arial" panose="020B0604020202020204" pitchFamily="34" charset="0"/>
              </a:rPr>
              <a:t>insiders </a:t>
            </a:r>
            <a:r>
              <a:rPr lang="en-US" sz="2200" dirty="0">
                <a:latin typeface="Arial" panose="020B0604020202020204" pitchFamily="34" charset="0"/>
                <a:cs typeface="Arial" panose="020B0604020202020204" pitchFamily="34" charset="0"/>
              </a:rPr>
              <a:t>t</a:t>
            </a:r>
            <a:r>
              <a:rPr lang="en-US" sz="2200" dirty="0" smtClean="0">
                <a:latin typeface="Arial" panose="020B0604020202020204" pitchFamily="34" charset="0"/>
                <a:cs typeface="Arial" panose="020B0604020202020204" pitchFamily="34" charset="0"/>
              </a:rPr>
              <a:t>hreats</a:t>
            </a:r>
            <a:endParaRPr lang="en-US" sz="2200" dirty="0" smtClean="0">
              <a:solidFill>
                <a:schemeClr val="tx2"/>
              </a:solidFill>
              <a:latin typeface="Arial" panose="020B0604020202020204" pitchFamily="34" charset="0"/>
              <a:cs typeface="Arial" panose="020B0604020202020204" pitchFamily="34" charset="0"/>
            </a:endParaRPr>
          </a:p>
          <a:p>
            <a:pPr>
              <a:lnSpc>
                <a:spcPct val="120000"/>
              </a:lnSpc>
              <a:buFont typeface="Wingdings" panose="05000000000000000000" pitchFamily="2" charset="2"/>
              <a:buChar char="q"/>
            </a:pPr>
            <a:r>
              <a:rPr lang="en-US" sz="2200" dirty="0" smtClean="0">
                <a:solidFill>
                  <a:schemeClr val="tx2"/>
                </a:solidFill>
                <a:latin typeface="Arial" panose="020B0604020202020204" pitchFamily="34" charset="0"/>
                <a:cs typeface="Arial" panose="020B0604020202020204" pitchFamily="34" charset="0"/>
              </a:rPr>
              <a:t>Understand </a:t>
            </a:r>
            <a:r>
              <a:rPr lang="en-US" sz="2200" dirty="0" smtClean="0">
                <a:solidFill>
                  <a:schemeClr val="tx2"/>
                </a:solidFill>
                <a:latin typeface="Arial" panose="020B0604020202020204" pitchFamily="34" charset="0"/>
                <a:cs typeface="Arial" panose="020B0604020202020204" pitchFamily="34" charset="0"/>
              </a:rPr>
              <a:t>reporting </a:t>
            </a:r>
            <a:r>
              <a:rPr lang="en-US" sz="2200" dirty="0" smtClean="0">
                <a:latin typeface="Arial" panose="020B0604020202020204" pitchFamily="34" charset="0"/>
                <a:cs typeface="Arial" panose="020B0604020202020204" pitchFamily="34" charset="0"/>
              </a:rPr>
              <a:t>r</a:t>
            </a:r>
            <a:r>
              <a:rPr lang="en-US" sz="2200" dirty="0" smtClean="0">
                <a:solidFill>
                  <a:schemeClr val="tx2"/>
                </a:solidFill>
                <a:latin typeface="Arial" panose="020B0604020202020204" pitchFamily="34" charset="0"/>
                <a:cs typeface="Arial" panose="020B0604020202020204" pitchFamily="34" charset="0"/>
              </a:rPr>
              <a:t>equirements and procedures</a:t>
            </a:r>
            <a:endParaRPr lang="en-US" sz="2200" dirty="0" smtClean="0">
              <a:solidFill>
                <a:schemeClr val="tx2"/>
              </a:solidFill>
              <a:latin typeface="Arial" panose="020B0604020202020204" pitchFamily="34" charset="0"/>
              <a:cs typeface="Arial" panose="020B0604020202020204" pitchFamily="34" charset="0"/>
            </a:endParaRPr>
          </a:p>
          <a:p>
            <a:pPr>
              <a:buFont typeface="Wingdings" panose="05000000000000000000" pitchFamily="2" charset="2"/>
              <a:buChar char="q"/>
            </a:pP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4685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015" y="800395"/>
            <a:ext cx="11869940" cy="989584"/>
          </a:xfrm>
        </p:spPr>
        <p:txBody>
          <a:bodyPr anchor="ctr">
            <a:noAutofit/>
          </a:bodyPr>
          <a:lstStyle/>
          <a:p>
            <a:r>
              <a:rPr lang="en-US" sz="2400" b="1" spc="300" dirty="0" smtClean="0">
                <a:latin typeface="Myriad Pro"/>
              </a:rPr>
              <a:t>CASE STUDY: psychological conditions, financial considerations and prof performance</a:t>
            </a:r>
            <a:endParaRPr lang="en-US" sz="2400" b="1" spc="300" dirty="0">
              <a:latin typeface="Myriad Pro"/>
            </a:endParaRPr>
          </a:p>
        </p:txBody>
      </p:sp>
      <p:pic>
        <p:nvPicPr>
          <p:cNvPr id="6" name="Picture 5"/>
          <p:cNvPicPr>
            <a:picLocks noChangeAspect="1"/>
          </p:cNvPicPr>
          <p:nvPr/>
        </p:nvPicPr>
        <p:blipFill>
          <a:blip r:embed="rId3"/>
          <a:stretch>
            <a:fillRect/>
          </a:stretch>
        </p:blipFill>
        <p:spPr>
          <a:xfrm>
            <a:off x="7455750" y="1928290"/>
            <a:ext cx="3715510" cy="3715510"/>
          </a:xfrm>
          <a:prstGeom prst="rect">
            <a:avLst/>
          </a:prstGeom>
        </p:spPr>
      </p:pic>
      <p:sp>
        <p:nvSpPr>
          <p:cNvPr id="8" name="Rounded Rectangle 7"/>
          <p:cNvSpPr/>
          <p:nvPr/>
        </p:nvSpPr>
        <p:spPr>
          <a:xfrm>
            <a:off x="7455750" y="5561607"/>
            <a:ext cx="3715510" cy="96067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SPC </a:t>
            </a: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Lopez</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 </a:t>
            </a:r>
            <a:r>
              <a:rPr lang="en-US" sz="2000" dirty="0" smtClean="0">
                <a:ln w="1905"/>
                <a:solidFill>
                  <a:srgbClr val="2E2B2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S</a:t>
            </a: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hot three soldiers,</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a:t>
            </a: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turned the weapon and shot himself.</a:t>
            </a:r>
            <a:endParaRPr kumimoji="0" lang="en-US" sz="2000" b="0" i="0" u="none" strike="noStrike" kern="1200" cap="none" spc="0" normalizeH="0" baseline="0" noProof="0" dirty="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p:txBody>
      </p:sp>
      <p:sp>
        <p:nvSpPr>
          <p:cNvPr id="5" name="Rectangle 4"/>
          <p:cNvSpPr/>
          <p:nvPr/>
        </p:nvSpPr>
        <p:spPr>
          <a:xfrm>
            <a:off x="870015" y="2504479"/>
            <a:ext cx="6096000" cy="3139321"/>
          </a:xfrm>
          <a:prstGeom prst="rect">
            <a:avLst/>
          </a:prstGeom>
        </p:spPr>
        <p:txBody>
          <a:bodyPr>
            <a:spAutoFit/>
          </a:bodyPr>
          <a:lstStyle/>
          <a:p>
            <a:pPr marL="285750" lvl="0" indent="-285750">
              <a:buFont typeface="Wingdings" panose="05000000000000000000" pitchFamily="2" charset="2"/>
              <a:buChar char="§"/>
            </a:pPr>
            <a:r>
              <a:rPr lang="en-US" dirty="0">
                <a:latin typeface="Arial" panose="020B0604020202020204" pitchFamily="34" charset="0"/>
                <a:cs typeface="Arial" panose="020B0604020202020204" pitchFamily="34" charset="0"/>
              </a:rPr>
              <a:t>Depression, anxiety, sleep disturbances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s</a:t>
            </a:r>
            <a:r>
              <a:rPr lang="en-US" dirty="0" smtClean="0">
                <a:latin typeface="Arial" panose="020B0604020202020204" pitchFamily="34" charset="0"/>
                <a:cs typeface="Arial" panose="020B0604020202020204" pitchFamily="34" charset="0"/>
              </a:rPr>
              <a:t>elf-reported </a:t>
            </a:r>
            <a:r>
              <a:rPr lang="en-US" dirty="0">
                <a:latin typeface="Arial" panose="020B0604020202020204" pitchFamily="34" charset="0"/>
                <a:cs typeface="Arial" panose="020B0604020202020204" pitchFamily="34" charset="0"/>
              </a:rPr>
              <a:t>traumatic brain injury/possible post-traumatic stress disorder</a:t>
            </a:r>
            <a:endParaRPr lang="en-US"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Recent </a:t>
            </a:r>
            <a:r>
              <a:rPr lang="en-US" dirty="0">
                <a:latin typeface="Arial" panose="020B0604020202020204" pitchFamily="34" charset="0"/>
                <a:cs typeface="Arial" panose="020B0604020202020204" pitchFamily="34" charset="0"/>
              </a:rPr>
              <a:t>death of mother and grandfather </a:t>
            </a:r>
            <a:endParaRPr lang="en-US"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14,000 debt </a:t>
            </a:r>
            <a:endParaRPr lang="en-US" dirty="0" smtClean="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Frustration </a:t>
            </a:r>
            <a:r>
              <a:rPr lang="en-US" dirty="0">
                <a:latin typeface="Arial" panose="020B0604020202020204" pitchFamily="34" charset="0"/>
                <a:cs typeface="Arial" panose="020B0604020202020204" pitchFamily="34" charset="0"/>
              </a:rPr>
              <a:t>in getting his leave approved and </a:t>
            </a:r>
            <a:r>
              <a:rPr lang="en-US" dirty="0" smtClean="0">
                <a:latin typeface="Arial" panose="020B0604020202020204" pitchFamily="34" charset="0"/>
                <a:cs typeface="Arial" panose="020B0604020202020204" pitchFamily="34" charset="0"/>
              </a:rPr>
              <a:t>processed</a:t>
            </a:r>
          </a:p>
          <a:p>
            <a:pPr marL="285750" lvl="0" indent="-285750">
              <a:buFont typeface="Wingdings" panose="05000000000000000000" pitchFamily="2" charset="2"/>
              <a:buChar char="§"/>
            </a:pPr>
            <a:endParaRPr kumimoji="0" lang="en-US" b="0" i="0" u="none" strike="noStrike" kern="1200" cap="none" spc="0" normalizeH="0" baseline="0" noProof="0" dirty="0">
              <a:ln>
                <a:noFill/>
              </a:ln>
              <a:solidFill>
                <a:srgbClr val="2E2B21"/>
              </a:solidFill>
              <a:effectLst/>
              <a:uLnTx/>
              <a:uFillTx/>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Counseled </a:t>
            </a:r>
            <a:r>
              <a:rPr lang="en-US" dirty="0">
                <a:latin typeface="Arial" panose="020B0604020202020204" pitchFamily="34" charset="0"/>
                <a:cs typeface="Arial" panose="020B0604020202020204" pitchFamily="34" charset="0"/>
              </a:rPr>
              <a:t>regarding a non-promotion </a:t>
            </a:r>
            <a:r>
              <a:rPr lang="en-US" dirty="0" smtClean="0">
                <a:latin typeface="Arial" panose="020B0604020202020204" pitchFamily="34" charset="0"/>
                <a:cs typeface="Arial" panose="020B0604020202020204" pitchFamily="34" charset="0"/>
              </a:rPr>
              <a:t>status</a:t>
            </a:r>
            <a:endParaRPr kumimoji="0" lang="en-US" b="0" i="0" u="none" strike="noStrike" kern="1200" cap="none" spc="0" normalizeH="0" baseline="0" noProof="0" dirty="0" smtClean="0">
              <a:ln>
                <a:noFill/>
              </a:ln>
              <a:solidFill>
                <a:srgbClr val="2E2B21"/>
              </a:solidFill>
              <a:effectLst/>
              <a:uLnTx/>
              <a:uFillTx/>
              <a:latin typeface="Arial" panose="020B0604020202020204" pitchFamily="34" charset="0"/>
              <a:cs typeface="Arial" panose="020B0604020202020204" pitchFamily="34" charset="0"/>
            </a:endParaRPr>
          </a:p>
        </p:txBody>
      </p:sp>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81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562" y="785938"/>
            <a:ext cx="11417878" cy="989584"/>
          </a:xfrm>
        </p:spPr>
        <p:txBody>
          <a:bodyPr anchor="ctr">
            <a:noAutofit/>
          </a:bodyPr>
          <a:lstStyle/>
          <a:p>
            <a:r>
              <a:rPr lang="en-US" sz="2600" b="1" spc="300" dirty="0" smtClean="0">
                <a:latin typeface="Myriad Pro"/>
              </a:rPr>
              <a:t>CASE </a:t>
            </a:r>
            <a:r>
              <a:rPr lang="en-US" sz="2600" b="1" spc="300" dirty="0" err="1" smtClean="0">
                <a:latin typeface="Myriad Pro"/>
              </a:rPr>
              <a:t>StuDY</a:t>
            </a:r>
            <a:r>
              <a:rPr lang="en-US" sz="2600" b="1" spc="300" dirty="0" smtClean="0">
                <a:latin typeface="Myriad Pro"/>
              </a:rPr>
              <a:t>: Security and compliance incidents, technical activity, access attributes</a:t>
            </a:r>
            <a:endParaRPr lang="en-US" sz="2600" b="1" spc="300" dirty="0">
              <a:latin typeface="Myriad Pro"/>
            </a:endParaRPr>
          </a:p>
        </p:txBody>
      </p:sp>
      <p:pic>
        <p:nvPicPr>
          <p:cNvPr id="3" name="Picture 2"/>
          <p:cNvPicPr>
            <a:picLocks noChangeAspect="1"/>
          </p:cNvPicPr>
          <p:nvPr/>
        </p:nvPicPr>
        <p:blipFill>
          <a:blip r:embed="rId3"/>
          <a:stretch>
            <a:fillRect/>
          </a:stretch>
        </p:blipFill>
        <p:spPr>
          <a:xfrm>
            <a:off x="890562" y="1910448"/>
            <a:ext cx="4205420" cy="4205420"/>
          </a:xfrm>
          <a:prstGeom prst="rect">
            <a:avLst/>
          </a:prstGeom>
        </p:spPr>
      </p:pic>
      <p:sp>
        <p:nvSpPr>
          <p:cNvPr id="8" name="Rounded Rectangle 7"/>
          <p:cNvSpPr/>
          <p:nvPr/>
        </p:nvSpPr>
        <p:spPr>
          <a:xfrm>
            <a:off x="745365" y="5414934"/>
            <a:ext cx="4495813" cy="12306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NSA contractor Reality Winner</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a:t>
            </a:r>
            <a:endPar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2000" dirty="0" smtClean="0">
                <a:ln w="1905"/>
                <a:solidFill>
                  <a:srgbClr val="2E2B2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P</a:t>
            </a: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led</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guilty to unlawful retention and transmission of National Defense Information.</a:t>
            </a:r>
            <a:endParaRPr kumimoji="0" lang="en-US" sz="2000" b="0" i="0" u="none" strike="noStrike" kern="1200" cap="none" spc="0" normalizeH="0" baseline="0" noProof="0" dirty="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p:txBody>
      </p:sp>
      <p:sp>
        <p:nvSpPr>
          <p:cNvPr id="5" name="Rectangle 4"/>
          <p:cNvSpPr/>
          <p:nvPr/>
        </p:nvSpPr>
        <p:spPr>
          <a:xfrm>
            <a:off x="5596127" y="2208399"/>
            <a:ext cx="5654075" cy="3970318"/>
          </a:xfrm>
          <a:prstGeom prst="rect">
            <a:avLst/>
          </a:prstGeom>
        </p:spPr>
        <p:txBody>
          <a:bodyPr wrap="square">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ad </a:t>
            </a:r>
            <a:r>
              <a:rPr lang="en-US" dirty="0">
                <a:latin typeface="Arial" panose="020B0604020202020204" pitchFamily="34" charset="0"/>
                <a:cs typeface="Arial" panose="020B0604020202020204" pitchFamily="34" charset="0"/>
              </a:rPr>
              <a:t>a deep distrust of the </a:t>
            </a:r>
            <a:r>
              <a:rPr lang="en-US" dirty="0" smtClean="0">
                <a:latin typeface="Arial" panose="020B0604020202020204" pitchFamily="34" charset="0"/>
                <a:cs typeface="Arial" panose="020B0604020202020204" pitchFamily="34" charset="0"/>
              </a:rPr>
              <a:t>Presidential </a:t>
            </a:r>
            <a:r>
              <a:rPr lang="en-US" dirty="0">
                <a:latin typeface="Arial" panose="020B0604020202020204" pitchFamily="34" charset="0"/>
                <a:cs typeface="Arial" panose="020B0604020202020204" pitchFamily="34" charset="0"/>
              </a:rPr>
              <a:t>administration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Posted </a:t>
            </a:r>
            <a:r>
              <a:rPr lang="en-US" dirty="0">
                <a:latin typeface="Arial" panose="020B0604020202020204" pitchFamily="34" charset="0"/>
                <a:cs typeface="Arial" panose="020B0604020202020204" pitchFamily="34" charset="0"/>
              </a:rPr>
              <a:t>on social media and expressed support for Taliban leaders and Osama bin Laden as well as proclaiming that she wanted to burn down the White </a:t>
            </a:r>
            <a:r>
              <a:rPr lang="en-US" dirty="0" smtClean="0">
                <a:latin typeface="Arial" panose="020B0604020202020204" pitchFamily="34" charset="0"/>
                <a:cs typeface="Arial" panose="020B0604020202020204" pitchFamily="34" charset="0"/>
              </a:rPr>
              <a:t>House</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Used </a:t>
            </a:r>
            <a:r>
              <a:rPr lang="en-US" dirty="0">
                <a:latin typeface="Arial" panose="020B0604020202020204" pitchFamily="34" charset="0"/>
                <a:cs typeface="Arial" panose="020B0604020202020204" pitchFamily="34" charset="0"/>
              </a:rPr>
              <a:t>the unauthorized software to search for, identify, and print a classified intelligence report of a U.S. Government </a:t>
            </a:r>
            <a:r>
              <a:rPr lang="en-US" dirty="0" smtClean="0">
                <a:latin typeface="Arial" panose="020B0604020202020204" pitchFamily="34" charset="0"/>
                <a:cs typeface="Arial" panose="020B0604020202020204" pitchFamily="34" charset="0"/>
              </a:rPr>
              <a:t>Agency</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Sent </a:t>
            </a:r>
            <a:r>
              <a:rPr lang="en-US" dirty="0">
                <a:latin typeface="Arial" panose="020B0604020202020204" pitchFamily="34" charset="0"/>
                <a:cs typeface="Arial" panose="020B0604020202020204" pitchFamily="34" charset="0"/>
              </a:rPr>
              <a:t>a hard copy of the intelligence report to an online news </a:t>
            </a:r>
            <a:r>
              <a:rPr lang="en-US" dirty="0" smtClean="0">
                <a:latin typeface="Arial" panose="020B0604020202020204" pitchFamily="34" charset="0"/>
                <a:cs typeface="Arial" panose="020B0604020202020204" pitchFamily="34" charset="0"/>
              </a:rPr>
              <a:t>outlet</a:t>
            </a:r>
            <a:endParaRPr lang="en-US" dirty="0">
              <a:latin typeface="Arial" panose="020B0604020202020204" pitchFamily="34" charset="0"/>
              <a:cs typeface="Arial" panose="020B0604020202020204" pitchFamily="34" charset="0"/>
            </a:endParaRPr>
          </a:p>
        </p:txBody>
      </p:sp>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32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15" y="775819"/>
            <a:ext cx="11900764" cy="989584"/>
          </a:xfrm>
        </p:spPr>
        <p:txBody>
          <a:bodyPr anchor="ctr">
            <a:noAutofit/>
          </a:bodyPr>
          <a:lstStyle/>
          <a:p>
            <a:r>
              <a:rPr lang="en-US" sz="2600" b="1" spc="300" dirty="0" err="1" smtClean="0">
                <a:latin typeface="Myriad Pro"/>
              </a:rPr>
              <a:t>CasE</a:t>
            </a:r>
            <a:r>
              <a:rPr lang="en-US" sz="2600" b="1" spc="300" dirty="0" smtClean="0">
                <a:latin typeface="Myriad Pro"/>
              </a:rPr>
              <a:t> STUDY: Foreign considerations, substance abuse and </a:t>
            </a:r>
            <a:r>
              <a:rPr lang="en-US" sz="2400" b="1" spc="300" dirty="0" smtClean="0">
                <a:latin typeface="Myriad Pro"/>
              </a:rPr>
              <a:t>professional</a:t>
            </a:r>
            <a:r>
              <a:rPr lang="en-US" sz="2600" b="1" spc="300" dirty="0" smtClean="0">
                <a:latin typeface="Myriad Pro"/>
              </a:rPr>
              <a:t> performance</a:t>
            </a:r>
            <a:endParaRPr lang="en-US" sz="2600" b="1" spc="300" dirty="0">
              <a:latin typeface="Myriad Pro"/>
            </a:endParaRPr>
          </a:p>
        </p:txBody>
      </p:sp>
      <p:sp>
        <p:nvSpPr>
          <p:cNvPr id="6" name="Text Box 6"/>
          <p:cNvSpPr txBox="1">
            <a:spLocks noChangeArrowheads="1"/>
          </p:cNvSpPr>
          <p:nvPr/>
        </p:nvSpPr>
        <p:spPr bwMode="auto">
          <a:xfrm>
            <a:off x="1024126" y="2647815"/>
            <a:ext cx="5811571" cy="34163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lvl="0" indent="-285750" eaLnBrk="1" hangingPunct="1">
              <a:spcBef>
                <a:spcPct val="50000"/>
              </a:spcBef>
              <a:buClr>
                <a:srgbClr val="ACCBF9">
                  <a:lumMod val="25000"/>
                </a:srgbClr>
              </a:buClr>
              <a:buFont typeface="Wingdings" panose="05000000000000000000" pitchFamily="2" charset="2"/>
              <a:buChar char="§"/>
            </a:pPr>
            <a:r>
              <a:rPr lang="en-US" sz="1800" dirty="0">
                <a:latin typeface="Arial" panose="020B0604020202020204" pitchFamily="34" charset="0"/>
                <a:cs typeface="Arial" panose="020B0604020202020204" pitchFamily="34" charset="0"/>
              </a:rPr>
              <a:t>Served aboard the nuclear </a:t>
            </a:r>
            <a:r>
              <a:rPr lang="en-US" sz="1800" dirty="0" smtClean="0">
                <a:latin typeface="Arial" panose="020B0604020202020204" pitchFamily="34" charset="0"/>
                <a:cs typeface="Arial" panose="020B0604020202020204" pitchFamily="34" charset="0"/>
              </a:rPr>
              <a:t>powered warship </a:t>
            </a:r>
            <a:r>
              <a:rPr lang="en-US" sz="1800" dirty="0">
                <a:latin typeface="Arial" panose="020B0604020202020204" pitchFamily="34" charset="0"/>
                <a:cs typeface="Arial" panose="020B0604020202020204" pitchFamily="34" charset="0"/>
              </a:rPr>
              <a:t>USS Carl Vinson (CVN-70</a:t>
            </a:r>
            <a:r>
              <a:rPr lang="en-US" sz="1800" dirty="0" smtClean="0">
                <a:latin typeface="Arial" panose="020B0604020202020204" pitchFamily="34" charset="0"/>
                <a:cs typeface="Arial" panose="020B0604020202020204" pitchFamily="34" charset="0"/>
              </a:rPr>
              <a:t>)</a:t>
            </a:r>
          </a:p>
          <a:p>
            <a:pPr marL="285750" lvl="0" indent="-285750" eaLnBrk="1" hangingPunct="1">
              <a:spcBef>
                <a:spcPct val="50000"/>
              </a:spcBef>
              <a:buClr>
                <a:srgbClr val="ACCBF9">
                  <a:lumMod val="25000"/>
                </a:srgbClr>
              </a:buClr>
              <a:buFont typeface="Wingdings" panose="05000000000000000000" pitchFamily="2" charset="2"/>
              <a:buChar char="§"/>
            </a:pPr>
            <a:r>
              <a:rPr lang="en-US" sz="1800" dirty="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ried to </a:t>
            </a:r>
            <a:r>
              <a:rPr lang="en-US" sz="1800" dirty="0">
                <a:latin typeface="Arial" panose="020B0604020202020204" pitchFamily="34" charset="0"/>
                <a:cs typeface="Arial" panose="020B0604020202020204" pitchFamily="34" charset="0"/>
              </a:rPr>
              <a:t>give confidential information about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U.S. Navy’s nuclear-powered warships to a news reporter who he believed </a:t>
            </a:r>
            <a:r>
              <a:rPr lang="en-US" sz="1800" dirty="0" smtClean="0">
                <a:latin typeface="Arial" panose="020B0604020202020204" pitchFamily="34" charset="0"/>
                <a:cs typeface="Arial" panose="020B0604020202020204" pitchFamily="34" charset="0"/>
              </a:rPr>
              <a:t>would </a:t>
            </a:r>
            <a:r>
              <a:rPr lang="en-US" sz="1800" dirty="0">
                <a:latin typeface="Arial" panose="020B0604020202020204" pitchFamily="34" charset="0"/>
                <a:cs typeface="Arial" panose="020B0604020202020204" pitchFamily="34" charset="0"/>
              </a:rPr>
              <a:t>go public with it</a:t>
            </a:r>
            <a:endParaRPr lang="en-US" sz="1800" dirty="0" smtClean="0">
              <a:latin typeface="Arial" panose="020B0604020202020204" pitchFamily="34" charset="0"/>
              <a:cs typeface="Arial" panose="020B0604020202020204" pitchFamily="34" charset="0"/>
            </a:endParaRPr>
          </a:p>
          <a:p>
            <a:pPr marL="285750" lvl="0" indent="-285750" eaLnBrk="1" hangingPunct="1">
              <a:spcBef>
                <a:spcPct val="50000"/>
              </a:spcBef>
              <a:buClr>
                <a:srgbClr val="ACCBF9">
                  <a:lumMod val="25000"/>
                </a:srgbClr>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Wanted </a:t>
            </a:r>
            <a:r>
              <a:rPr lang="en-US" sz="1800" dirty="0">
                <a:latin typeface="Arial" panose="020B0604020202020204" pitchFamily="34" charset="0"/>
                <a:cs typeface="Arial" panose="020B0604020202020204" pitchFamily="34" charset="0"/>
              </a:rPr>
              <a:t>to publish an exposé on waste in the U.S. </a:t>
            </a:r>
            <a:r>
              <a:rPr lang="en-US" sz="1800" dirty="0" smtClean="0">
                <a:latin typeface="Arial" panose="020B0604020202020204" pitchFamily="34" charset="0"/>
                <a:cs typeface="Arial" panose="020B0604020202020204" pitchFamily="34" charset="0"/>
              </a:rPr>
              <a:t>military</a:t>
            </a:r>
            <a:endParaRPr lang="en-US" sz="1800" dirty="0">
              <a:latin typeface="Arial" panose="020B0604020202020204" pitchFamily="34" charset="0"/>
              <a:cs typeface="Arial" panose="020B0604020202020204" pitchFamily="34" charset="0"/>
            </a:endParaRPr>
          </a:p>
          <a:p>
            <a:pPr marL="285750" lvl="0" indent="-285750" eaLnBrk="1" hangingPunct="1">
              <a:spcBef>
                <a:spcPct val="50000"/>
              </a:spcBef>
              <a:buClr>
                <a:srgbClr val="ACCBF9">
                  <a:lumMod val="25000"/>
                </a:srgbClr>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He </a:t>
            </a:r>
            <a:r>
              <a:rPr lang="en-US" sz="1800" dirty="0">
                <a:latin typeface="Arial" panose="020B0604020202020204" pitchFamily="34" charset="0"/>
                <a:cs typeface="Arial" panose="020B0604020202020204" pitchFamily="34" charset="0"/>
              </a:rPr>
              <a:t>was in contact with </a:t>
            </a:r>
            <a:r>
              <a:rPr lang="en-US" sz="1800" dirty="0" err="1">
                <a:latin typeface="Arial" panose="020B0604020202020204" pitchFamily="34" charset="0"/>
                <a:cs typeface="Arial" panose="020B0604020202020204" pitchFamily="34" charset="0"/>
              </a:rPr>
              <a:t>Sevmash</a:t>
            </a:r>
            <a:r>
              <a:rPr lang="en-US" sz="1800" dirty="0">
                <a:latin typeface="Arial" panose="020B0604020202020204" pitchFamily="34" charset="0"/>
                <a:cs typeface="Arial" panose="020B0604020202020204" pitchFamily="34" charset="0"/>
              </a:rPr>
              <a:t>, Russia’s only nuclear submarine producer and largest </a:t>
            </a:r>
            <a:r>
              <a:rPr lang="en-US" sz="1800" dirty="0" smtClean="0">
                <a:latin typeface="Arial" panose="020B0604020202020204" pitchFamily="34" charset="0"/>
                <a:cs typeface="Arial" panose="020B0604020202020204" pitchFamily="34" charset="0"/>
              </a:rPr>
              <a:t>shipbuilder</a:t>
            </a:r>
          </a:p>
          <a:p>
            <a:pPr marL="285750" lvl="0" indent="-285750" eaLnBrk="1" hangingPunct="1">
              <a:spcBef>
                <a:spcPct val="50000"/>
              </a:spcBef>
              <a:buClr>
                <a:srgbClr val="ACCBF9">
                  <a:lumMod val="25000"/>
                </a:srgbClr>
              </a:buClr>
              <a:buFont typeface="Wingdings" panose="05000000000000000000" pitchFamily="2" charset="2"/>
              <a:buChar char="§"/>
            </a:pPr>
            <a:endParaRPr kumimoji="0" lang="en-US" alt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466902" y="1977669"/>
            <a:ext cx="3752478" cy="3752478"/>
          </a:xfrm>
          <a:prstGeom prst="rect">
            <a:avLst/>
          </a:prstGeom>
        </p:spPr>
      </p:pic>
      <p:sp>
        <p:nvSpPr>
          <p:cNvPr id="8" name="Rounded Rectangle 7"/>
          <p:cNvSpPr/>
          <p:nvPr/>
        </p:nvSpPr>
        <p:spPr>
          <a:xfrm>
            <a:off x="7202183" y="5469551"/>
            <a:ext cx="4666289" cy="118916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US Navy</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Petty Officer Stephen Kellogg </a:t>
            </a:r>
            <a:r>
              <a:rPr lang="en-US" sz="2000" dirty="0" smtClean="0">
                <a:ln w="1905"/>
                <a:solidFill>
                  <a:srgbClr val="2E2B2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III - Pled guilty to two counts of espionage in May 2019</a:t>
            </a:r>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a:t>
            </a:r>
            <a:endParaRPr kumimoji="0" lang="en-US" sz="2000" b="0" i="0" u="none" strike="noStrike" kern="1200" cap="none" spc="0" normalizeH="0" baseline="0" noProof="0" dirty="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p:txBody>
      </p:sp>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5789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785938"/>
            <a:ext cx="10537252" cy="989584"/>
          </a:xfrm>
        </p:spPr>
        <p:txBody>
          <a:bodyPr>
            <a:noAutofit/>
          </a:bodyPr>
          <a:lstStyle/>
          <a:p>
            <a:r>
              <a:rPr lang="en-US" sz="3000" b="1" spc="300" dirty="0" smtClean="0">
                <a:latin typeface="Myriad Pro"/>
              </a:rPr>
              <a:t>CASE STUDY: Security and compliance incidents, foreign considerations</a:t>
            </a:r>
            <a:endParaRPr lang="en-US" sz="3000" b="1" spc="300" dirty="0">
              <a:latin typeface="Myriad Pro"/>
            </a:endParaRPr>
          </a:p>
        </p:txBody>
      </p:sp>
      <p:sp>
        <p:nvSpPr>
          <p:cNvPr id="6" name="Text Box 6"/>
          <p:cNvSpPr txBox="1">
            <a:spLocks noChangeArrowheads="1"/>
          </p:cNvSpPr>
          <p:nvPr/>
        </p:nvSpPr>
        <p:spPr bwMode="auto">
          <a:xfrm>
            <a:off x="5356420" y="2662097"/>
            <a:ext cx="5778117" cy="30008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charset="0"/>
              </a:defRPr>
            </a:lvl1pPr>
            <a:lvl2pPr marL="742950" indent="-285750" algn="l" eaLnBrk="0" hangingPunct="0">
              <a:spcBef>
                <a:spcPct val="20000"/>
              </a:spcBef>
              <a:buChar char="–"/>
              <a:defRPr sz="2800">
                <a:solidFill>
                  <a:schemeClr val="tx1"/>
                </a:solidFill>
                <a:latin typeface="Arial"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hangingPunct="1">
              <a:spcBef>
                <a:spcPct val="50000"/>
              </a:spcBef>
              <a:buClr>
                <a:srgbClr val="ACCBF9">
                  <a:lumMod val="25000"/>
                </a:srgbClr>
              </a:buClr>
              <a:buFont typeface="Wingdings" panose="05000000000000000000" pitchFamily="2" charset="2"/>
              <a:buChar char="§"/>
            </a:pPr>
            <a:r>
              <a:rPr lang="en-US" altLang="en-US" sz="1800" dirty="0">
                <a:solidFill>
                  <a:prstClr val="black"/>
                </a:solidFill>
                <a:latin typeface="Arial" panose="020B0604020202020204" pitchFamily="34" charset="0"/>
                <a:cs typeface="Arial" panose="020B0604020202020204" pitchFamily="34" charset="0"/>
              </a:rPr>
              <a:t>Retired U.S. Army Lieutenant Colonel (O-5</a:t>
            </a:r>
            <a:r>
              <a:rPr lang="en-US" altLang="en-US" sz="1800" dirty="0" smtClean="0">
                <a:solidFill>
                  <a:prstClr val="black"/>
                </a:solidFill>
                <a:latin typeface="Arial" panose="020B0604020202020204" pitchFamily="34" charset="0"/>
                <a:cs typeface="Arial" panose="020B0604020202020204" pitchFamily="34" charset="0"/>
              </a:rPr>
              <a:t>)</a:t>
            </a:r>
          </a:p>
          <a:p>
            <a:pPr marL="285750" indent="-285750" eaLnBrk="1" hangingPunct="1">
              <a:spcBef>
                <a:spcPct val="50000"/>
              </a:spcBef>
              <a:buClr>
                <a:srgbClr val="ACCBF9">
                  <a:lumMod val="25000"/>
                </a:srgbClr>
              </a:buClr>
              <a:buFont typeface="Wingdings" panose="05000000000000000000" pitchFamily="2" charset="2"/>
              <a:buChar char="§"/>
            </a:pPr>
            <a:r>
              <a:rPr lang="en-US" altLang="en-US" sz="1800" dirty="0" smtClean="0">
                <a:solidFill>
                  <a:prstClr val="black"/>
                </a:solidFill>
                <a:latin typeface="Arial" panose="020B0604020202020204" pitchFamily="34" charset="0"/>
                <a:cs typeface="Arial" panose="020B0604020202020204" pitchFamily="34" charset="0"/>
              </a:rPr>
              <a:t>Emailed </a:t>
            </a:r>
            <a:r>
              <a:rPr lang="en-US" altLang="en-US" sz="1800" dirty="0">
                <a:solidFill>
                  <a:prstClr val="black"/>
                </a:solidFill>
                <a:latin typeface="Arial" panose="020B0604020202020204" pitchFamily="34" charset="0"/>
                <a:cs typeface="Arial" panose="020B0604020202020204" pitchFamily="34" charset="0"/>
              </a:rPr>
              <a:t>classified information to a </a:t>
            </a:r>
            <a:r>
              <a:rPr lang="en-US" altLang="en-US" sz="1800" dirty="0" smtClean="0">
                <a:solidFill>
                  <a:prstClr val="black"/>
                </a:solidFill>
                <a:latin typeface="Arial" panose="020B0604020202020204" pitchFamily="34" charset="0"/>
                <a:cs typeface="Arial" panose="020B0604020202020204" pitchFamily="34" charset="0"/>
              </a:rPr>
              <a:t>female Chinese national he </a:t>
            </a:r>
            <a:r>
              <a:rPr lang="en-US" altLang="en-US" sz="1800" dirty="0">
                <a:solidFill>
                  <a:prstClr val="black"/>
                </a:solidFill>
                <a:latin typeface="Arial" panose="020B0604020202020204" pitchFamily="34" charset="0"/>
                <a:cs typeface="Arial" panose="020B0604020202020204" pitchFamily="34" charset="0"/>
              </a:rPr>
              <a:t>met at an international </a:t>
            </a:r>
            <a:r>
              <a:rPr lang="en-US" altLang="en-US" sz="1800" dirty="0" smtClean="0">
                <a:solidFill>
                  <a:prstClr val="black"/>
                </a:solidFill>
                <a:latin typeface="Arial" panose="020B0604020202020204" pitchFamily="34" charset="0"/>
                <a:cs typeface="Arial" panose="020B0604020202020204" pitchFamily="34" charset="0"/>
              </a:rPr>
              <a:t>defense </a:t>
            </a:r>
            <a:r>
              <a:rPr lang="en-US" altLang="en-US" sz="1800" dirty="0">
                <a:solidFill>
                  <a:prstClr val="black"/>
                </a:solidFill>
                <a:latin typeface="Arial" panose="020B0604020202020204" pitchFamily="34" charset="0"/>
                <a:cs typeface="Arial" panose="020B0604020202020204" pitchFamily="34" charset="0"/>
              </a:rPr>
              <a:t>conference, with whom he had a romantic </a:t>
            </a:r>
            <a:r>
              <a:rPr lang="en-US" altLang="en-US" sz="1800" dirty="0" smtClean="0">
                <a:solidFill>
                  <a:prstClr val="black"/>
                </a:solidFill>
                <a:latin typeface="Arial" panose="020B0604020202020204" pitchFamily="34" charset="0"/>
                <a:cs typeface="Arial" panose="020B0604020202020204" pitchFamily="34" charset="0"/>
              </a:rPr>
              <a:t>relationship</a:t>
            </a:r>
          </a:p>
          <a:p>
            <a:pPr marL="285750" indent="-285750" eaLnBrk="1" hangingPunct="1">
              <a:spcBef>
                <a:spcPct val="50000"/>
              </a:spcBef>
              <a:buClr>
                <a:srgbClr val="ACCBF9">
                  <a:lumMod val="25000"/>
                </a:srgbClr>
              </a:buClr>
              <a:buFont typeface="Wingdings" panose="05000000000000000000" pitchFamily="2" charset="2"/>
              <a:buChar char="§"/>
            </a:pPr>
            <a:r>
              <a:rPr lang="en-US" altLang="en-US" sz="1800" dirty="0" smtClean="0">
                <a:solidFill>
                  <a:prstClr val="black"/>
                </a:solidFill>
                <a:latin typeface="Arial" panose="020B0604020202020204" pitchFamily="34" charset="0"/>
                <a:cs typeface="Arial" panose="020B0604020202020204" pitchFamily="34" charset="0"/>
              </a:rPr>
              <a:t>Also </a:t>
            </a:r>
            <a:r>
              <a:rPr lang="en-US" altLang="en-US" sz="1800" dirty="0">
                <a:solidFill>
                  <a:prstClr val="black"/>
                </a:solidFill>
                <a:latin typeface="Arial" panose="020B0604020202020204" pitchFamily="34" charset="0"/>
                <a:cs typeface="Arial" panose="020B0604020202020204" pitchFamily="34" charset="0"/>
              </a:rPr>
              <a:t>provided, at </a:t>
            </a:r>
            <a:r>
              <a:rPr lang="en-US" altLang="en-US" sz="1800" dirty="0" smtClean="0">
                <a:solidFill>
                  <a:prstClr val="black"/>
                </a:solidFill>
                <a:latin typeface="Arial" panose="020B0604020202020204" pitchFamily="34" charset="0"/>
                <a:cs typeface="Arial" panose="020B0604020202020204" pitchFamily="34" charset="0"/>
              </a:rPr>
              <a:t>her </a:t>
            </a:r>
            <a:r>
              <a:rPr lang="en-US" altLang="en-US" sz="1800" dirty="0">
                <a:solidFill>
                  <a:prstClr val="black"/>
                </a:solidFill>
                <a:latin typeface="Arial" panose="020B0604020202020204" pitchFamily="34" charset="0"/>
                <a:cs typeface="Arial" panose="020B0604020202020204" pitchFamily="34" charset="0"/>
              </a:rPr>
              <a:t>request, a classified photograph of a Chinese naval </a:t>
            </a:r>
            <a:r>
              <a:rPr lang="en-US" altLang="en-US" sz="1800" dirty="0" smtClean="0">
                <a:solidFill>
                  <a:prstClr val="black"/>
                </a:solidFill>
                <a:latin typeface="Arial" panose="020B0604020202020204" pitchFamily="34" charset="0"/>
                <a:cs typeface="Arial" panose="020B0604020202020204" pitchFamily="34" charset="0"/>
              </a:rPr>
              <a:t>asset </a:t>
            </a:r>
            <a:r>
              <a:rPr lang="en-US" altLang="en-US" sz="1800" dirty="0">
                <a:solidFill>
                  <a:prstClr val="black"/>
                </a:solidFill>
                <a:latin typeface="Arial" panose="020B0604020202020204" pitchFamily="34" charset="0"/>
                <a:cs typeface="Arial" panose="020B0604020202020204" pitchFamily="34" charset="0"/>
              </a:rPr>
              <a:t>he retrieved from classified sources</a:t>
            </a:r>
            <a:endParaRPr lang="en-US" altLang="en-US" sz="1800" b="0" dirty="0">
              <a:solidFill>
                <a:prstClr val="black"/>
              </a:solidFill>
              <a:latin typeface="Arial" panose="020B0604020202020204" pitchFamily="34" charset="0"/>
              <a:cs typeface="Arial" panose="020B0604020202020204" pitchFamily="34" charset="0"/>
            </a:endParaRPr>
          </a:p>
          <a:p>
            <a:pPr marL="285750" indent="-285750" eaLnBrk="1" hangingPunct="1">
              <a:spcBef>
                <a:spcPct val="50000"/>
              </a:spcBef>
              <a:buClr>
                <a:srgbClr val="ACCBF9">
                  <a:lumMod val="25000"/>
                </a:srgbClr>
              </a:buClr>
              <a:buFont typeface="Wingdings" panose="05000000000000000000" pitchFamily="2" charset="2"/>
              <a:buChar char="§"/>
            </a:pPr>
            <a:endParaRPr lang="en-US" altLang="en-US" sz="1800" b="0" dirty="0">
              <a:solidFill>
                <a:prstClr val="black"/>
              </a:solidFill>
              <a:latin typeface="+mn-lt"/>
            </a:endParaRPr>
          </a:p>
        </p:txBody>
      </p:sp>
      <p:pic>
        <p:nvPicPr>
          <p:cNvPr id="9" name="Picture 8"/>
          <p:cNvPicPr>
            <a:picLocks noChangeAspect="1"/>
          </p:cNvPicPr>
          <p:nvPr/>
        </p:nvPicPr>
        <p:blipFill>
          <a:blip r:embed="rId3"/>
          <a:stretch>
            <a:fillRect/>
          </a:stretch>
        </p:blipFill>
        <p:spPr>
          <a:xfrm>
            <a:off x="1024127" y="1940383"/>
            <a:ext cx="3722535" cy="3722535"/>
          </a:xfrm>
          <a:prstGeom prst="rect">
            <a:avLst/>
          </a:prstGeom>
        </p:spPr>
      </p:pic>
      <p:sp>
        <p:nvSpPr>
          <p:cNvPr id="8" name="Rounded Rectangle 7"/>
          <p:cNvSpPr/>
          <p:nvPr/>
        </p:nvSpPr>
        <p:spPr>
          <a:xfrm>
            <a:off x="650765" y="5239711"/>
            <a:ext cx="4469258" cy="150199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defTabSz="457200" fontAlgn="auto">
              <a:spcBef>
                <a:spcPts val="0"/>
              </a:spcBef>
              <a:spcAft>
                <a:spcPts val="0"/>
              </a:spcAft>
            </a:pPr>
            <a:r>
              <a:rPr lang="en-US" sz="2000" dirty="0" smtClean="0">
                <a:ln w="1905"/>
                <a:solidFill>
                  <a:schemeClr val="tx1"/>
                </a:solidFill>
                <a:effectLst>
                  <a:innerShdw blurRad="69850" dist="43180" dir="5400000">
                    <a:srgbClr val="000000">
                      <a:alpha val="65000"/>
                    </a:srgbClr>
                  </a:innerShdw>
                </a:effectLst>
                <a:latin typeface="Arial" panose="020B0604020202020204" pitchFamily="34" charset="0"/>
                <a:cs typeface="Arial" panose="020B0604020202020204" pitchFamily="34" charset="0"/>
              </a:rPr>
              <a:t>DOD Contractor Benjamin Bishop - Pled guilty to unlawful retention and willfully communicating National Defense Information in March 2014.</a:t>
            </a:r>
            <a:endParaRPr lang="en-US" sz="2000" dirty="0">
              <a:ln w="1905"/>
              <a:solidFill>
                <a:schemeClr val="tx1"/>
              </a:solidFill>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4988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110" y="785937"/>
            <a:ext cx="11058283" cy="989584"/>
          </a:xfrm>
        </p:spPr>
        <p:txBody>
          <a:bodyPr anchor="ctr">
            <a:noAutofit/>
          </a:bodyPr>
          <a:lstStyle/>
          <a:p>
            <a:r>
              <a:rPr lang="en-US" sz="2400" b="1" spc="300" dirty="0" smtClean="0">
                <a:latin typeface="Myriad Pro"/>
              </a:rPr>
              <a:t>CASE </a:t>
            </a:r>
            <a:r>
              <a:rPr lang="en-US" sz="2400" b="1" spc="300" dirty="0" err="1" smtClean="0">
                <a:latin typeface="Myriad Pro"/>
              </a:rPr>
              <a:t>StuDY</a:t>
            </a:r>
            <a:r>
              <a:rPr lang="en-US" sz="2400" b="1" spc="300" dirty="0" smtClean="0">
                <a:latin typeface="Myriad Pro"/>
              </a:rPr>
              <a:t>: Judgement, character, psychological conditions, professional performance</a:t>
            </a:r>
            <a:endParaRPr lang="en-US" sz="2400" b="1" spc="300" dirty="0">
              <a:latin typeface="Myriad Pro"/>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004016" y="1935089"/>
            <a:ext cx="4178036" cy="4178036"/>
          </a:xfrm>
          <a:prstGeom prst="rect">
            <a:avLst/>
          </a:prstGeom>
        </p:spPr>
      </p:pic>
      <p:sp>
        <p:nvSpPr>
          <p:cNvPr id="8" name="Rounded Rectangle 7"/>
          <p:cNvSpPr/>
          <p:nvPr/>
        </p:nvSpPr>
        <p:spPr>
          <a:xfrm>
            <a:off x="7004016" y="5505467"/>
            <a:ext cx="4518855" cy="12153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r>
              <a:rPr kumimoji="0" lang="en-US" sz="2000" b="0" i="0" u="none" strike="noStrike" kern="1200" cap="none" spc="0" normalizeH="0" baseline="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US Coast Guard</a:t>
            </a:r>
            <a:r>
              <a:rPr kumimoji="0" lang="en-US" sz="2000" b="0" i="0" u="none" strike="noStrike" kern="1200" cap="none" spc="0" normalizeH="0" noProof="0" dirty="0" smtClean="0">
                <a:ln w="1905"/>
                <a:solidFill>
                  <a:srgbClr val="2E2B2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rPr>
              <a:t> Lt. Christopher Hasson - S</a:t>
            </a:r>
            <a:r>
              <a:rPr lang="en-US" sz="2000" dirty="0" err="1" smtClean="0">
                <a:solidFill>
                  <a:schemeClr val="tx1"/>
                </a:solidFill>
                <a:latin typeface="Arial" panose="020B0604020202020204" pitchFamily="34" charset="0"/>
                <a:cs typeface="Arial" panose="020B0604020202020204" pitchFamily="34" charset="0"/>
              </a:rPr>
              <a:t>entenced</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to 160 months in </a:t>
            </a:r>
            <a:r>
              <a:rPr lang="en-US" sz="2000" dirty="0" smtClean="0">
                <a:solidFill>
                  <a:schemeClr val="tx1"/>
                </a:solidFill>
                <a:latin typeface="Arial" panose="020B0604020202020204" pitchFamily="34" charset="0"/>
                <a:cs typeface="Arial" panose="020B0604020202020204" pitchFamily="34" charset="0"/>
              </a:rPr>
              <a:t>prison, </a:t>
            </a:r>
            <a:r>
              <a:rPr lang="en-US" sz="2000" dirty="0">
                <a:solidFill>
                  <a:schemeClr val="tx1"/>
                </a:solidFill>
                <a:latin typeface="Arial" panose="020B0604020202020204" pitchFamily="34" charset="0"/>
                <a:cs typeface="Arial" panose="020B0604020202020204" pitchFamily="34" charset="0"/>
              </a:rPr>
              <a:t>on four federal </a:t>
            </a:r>
            <a:r>
              <a:rPr lang="en-US" sz="2000" dirty="0" smtClean="0">
                <a:solidFill>
                  <a:schemeClr val="tx1"/>
                </a:solidFill>
                <a:latin typeface="Arial" panose="020B0604020202020204" pitchFamily="34" charset="0"/>
                <a:cs typeface="Arial" panose="020B0604020202020204" pitchFamily="34" charset="0"/>
              </a:rPr>
              <a:t>counts.</a:t>
            </a:r>
            <a:endParaRPr kumimoji="0" lang="en-US" sz="2000" b="0" i="0" u="none" strike="noStrike" kern="1200" cap="none" spc="0" normalizeH="0" baseline="0" noProof="0" dirty="0">
              <a:ln w="1905"/>
              <a:solidFill>
                <a:schemeClr val="tx1"/>
              </a:solidFill>
              <a:effectLst>
                <a:innerShdw blurRad="69850" dist="43180" dir="5400000">
                  <a:srgbClr val="000000">
                    <a:alpha val="65000"/>
                  </a:srgbClr>
                </a:innerShdw>
              </a:effectLst>
              <a:uLnTx/>
              <a:uFillTx/>
              <a:latin typeface="Arial" panose="020B0604020202020204" pitchFamily="34" charset="0"/>
              <a:cs typeface="Arial" panose="020B0604020202020204" pitchFamily="34" charset="0"/>
            </a:endParaRPr>
          </a:p>
        </p:txBody>
      </p:sp>
      <p:sp>
        <p:nvSpPr>
          <p:cNvPr id="6" name="Rectangle 5"/>
          <p:cNvSpPr/>
          <p:nvPr/>
        </p:nvSpPr>
        <p:spPr>
          <a:xfrm>
            <a:off x="1003579" y="2579351"/>
            <a:ext cx="6124818" cy="2585323"/>
          </a:xfrm>
          <a:prstGeom prst="rect">
            <a:avLst/>
          </a:prstGeom>
        </p:spPr>
        <p:txBody>
          <a:bodyPr wrap="square">
            <a:spAutoFit/>
          </a:bodyPr>
          <a:lstStyle/>
          <a:p>
            <a:pPr marL="285750" indent="-285750">
              <a:buFont typeface="Wingdings" panose="05000000000000000000" pitchFamily="2" charset="2"/>
              <a:buChar char="§"/>
            </a:pPr>
            <a:r>
              <a:rPr lang="en-US" dirty="0">
                <a:latin typeface="Arial" panose="020B0604020202020204" pitchFamily="34" charset="0"/>
                <a:cs typeface="Arial" panose="020B0604020202020204" pitchFamily="34" charset="0"/>
              </a:rPr>
              <a:t>Associating with extremist group or with individuals’ espousing extremist views </a:t>
            </a: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Expressing </a:t>
            </a:r>
            <a:r>
              <a:rPr lang="en-US" dirty="0">
                <a:latin typeface="Arial" panose="020B0604020202020204" pitchFamily="34" charset="0"/>
                <a:cs typeface="Arial" panose="020B0604020202020204" pitchFamily="34" charset="0"/>
              </a:rPr>
              <a:t>ill will toward U.S. </a:t>
            </a:r>
            <a:r>
              <a:rPr lang="en-US" dirty="0" smtClean="0">
                <a:latin typeface="Arial" panose="020B0604020202020204" pitchFamily="34" charset="0"/>
                <a:cs typeface="Arial" panose="020B0604020202020204" pitchFamily="34" charset="0"/>
              </a:rPr>
              <a:t>Government </a:t>
            </a:r>
          </a:p>
          <a:p>
            <a:pPr marL="285750" indent="-285750">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Possessing </a:t>
            </a:r>
            <a:r>
              <a:rPr lang="en-US" dirty="0">
                <a:latin typeface="Arial" panose="020B0604020202020204" pitchFamily="34" charset="0"/>
                <a:cs typeface="Arial" panose="020B0604020202020204" pitchFamily="34" charset="0"/>
              </a:rPr>
              <a:t>illegal weapons and/or illegal drugs </a:t>
            </a:r>
          </a:p>
          <a:p>
            <a:pPr marL="285750" indent="-285750">
              <a:buFont typeface="Wingdings" panose="05000000000000000000" pitchFamily="2" charset="2"/>
              <a:buChar char="§"/>
            </a:pPr>
            <a:endParaRPr lang="en-US" dirty="0" smtClean="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US" dirty="0" smtClean="0">
                <a:latin typeface="Arial" panose="020B0604020202020204" pitchFamily="34" charset="0"/>
                <a:cs typeface="Arial" panose="020B0604020202020204" pitchFamily="34" charset="0"/>
              </a:rPr>
              <a:t>Misuse </a:t>
            </a:r>
            <a:r>
              <a:rPr lang="en-US" dirty="0">
                <a:latin typeface="Arial" panose="020B0604020202020204" pitchFamily="34" charset="0"/>
                <a:cs typeface="Arial" panose="020B0604020202020204" pitchFamily="34" charset="0"/>
              </a:rPr>
              <a:t>of U.S. Government automated information system</a:t>
            </a:r>
          </a:p>
        </p:txBody>
      </p:sp>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7610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1636" y="3557156"/>
            <a:ext cx="10490949" cy="584775"/>
          </a:xfrm>
          <a:prstGeom prst="rect">
            <a:avLst/>
          </a:prstGeom>
          <a:noFill/>
        </p:spPr>
        <p:txBody>
          <a:bodyPr wrap="none" rtlCol="0">
            <a:spAutoFit/>
          </a:bodyPr>
          <a:lstStyle/>
          <a:p>
            <a:r>
              <a:rPr lang="en-US" sz="3200" i="1" u="sng" dirty="0" smtClean="0">
                <a:latin typeface="Arial" panose="020B0604020202020204" pitchFamily="34" charset="0"/>
                <a:cs typeface="Arial" panose="020B0604020202020204" pitchFamily="34" charset="0"/>
              </a:rPr>
              <a:t>Not everyone that exhibits indicators is an Insider Threat</a:t>
            </a:r>
            <a:r>
              <a:rPr lang="en-US" sz="3200" i="1" u="sng" dirty="0" smtClean="0"/>
              <a:t>!</a:t>
            </a:r>
            <a:endParaRPr lang="en-US" sz="3200" i="1" u="sng" dirty="0"/>
          </a:p>
        </p:txBody>
      </p:sp>
      <p:sp>
        <p:nvSpPr>
          <p:cNvPr id="5" name="Title 1"/>
          <p:cNvSpPr>
            <a:spLocks noGrp="1"/>
          </p:cNvSpPr>
          <p:nvPr>
            <p:ph type="title"/>
          </p:nvPr>
        </p:nvSpPr>
        <p:spPr>
          <a:xfrm>
            <a:off x="821636" y="739329"/>
            <a:ext cx="9720072" cy="989584"/>
          </a:xfrm>
        </p:spPr>
        <p:txBody>
          <a:bodyPr anchor="ctr">
            <a:normAutofit/>
          </a:bodyPr>
          <a:lstStyle/>
          <a:p>
            <a:r>
              <a:rPr lang="en-US" sz="3600" b="1" spc="300" dirty="0" smtClean="0">
                <a:latin typeface="Myriad Pro"/>
              </a:rPr>
              <a:t>REMEMBER!</a:t>
            </a:r>
            <a:endParaRPr lang="en-US" sz="3600" b="1" spc="300" dirty="0">
              <a:latin typeface="Myriad Pro"/>
            </a:endParaRPr>
          </a:p>
        </p:txBody>
      </p:sp>
      <p:sp>
        <p:nvSpPr>
          <p:cNvPr id="6" name="TextBox 5"/>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754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49602"/>
            <a:ext cx="9720072" cy="989584"/>
          </a:xfrm>
        </p:spPr>
        <p:txBody>
          <a:bodyPr anchor="ctr">
            <a:normAutofit/>
          </a:bodyPr>
          <a:lstStyle/>
          <a:p>
            <a:r>
              <a:rPr lang="en-US" sz="3600" b="1" spc="300" dirty="0" smtClean="0">
                <a:latin typeface="Myriad Pro"/>
              </a:rPr>
              <a:t>reporting</a:t>
            </a:r>
            <a:endParaRPr lang="en-US" sz="3600" b="1" spc="300" dirty="0">
              <a:latin typeface="Myriad Pro"/>
            </a:endParaRPr>
          </a:p>
        </p:txBody>
      </p:sp>
      <p:pic>
        <p:nvPicPr>
          <p:cNvPr id="5" name="Picture 4"/>
          <p:cNvPicPr>
            <a:picLocks noChangeAspect="1"/>
          </p:cNvPicPr>
          <p:nvPr/>
        </p:nvPicPr>
        <p:blipFill>
          <a:blip r:embed="rId2"/>
          <a:stretch>
            <a:fillRect/>
          </a:stretch>
        </p:blipFill>
        <p:spPr>
          <a:xfrm>
            <a:off x="6493267" y="2191250"/>
            <a:ext cx="4798032" cy="4135726"/>
          </a:xfrm>
          <a:prstGeom prst="rect">
            <a:avLst/>
          </a:prstGeom>
          <a:ln>
            <a:solidFill>
              <a:schemeClr val="accent2"/>
            </a:solidFill>
          </a:ln>
        </p:spPr>
      </p:pic>
      <p:sp>
        <p:nvSpPr>
          <p:cNvPr id="7" name="TextBox 6"/>
          <p:cNvSpPr txBox="1"/>
          <p:nvPr/>
        </p:nvSpPr>
        <p:spPr>
          <a:xfrm>
            <a:off x="1024128" y="2191250"/>
            <a:ext cx="4897170" cy="409342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l" defTabSz="457200" fontAlgn="auto">
              <a:spcBef>
                <a:spcPts val="0"/>
              </a:spcBef>
              <a:spcAft>
                <a:spcPts val="0"/>
              </a:spcAft>
            </a:pPr>
            <a:r>
              <a:rPr lang="en-US" sz="2000" dirty="0" smtClean="0">
                <a:solidFill>
                  <a:prstClr val="black"/>
                </a:solidFill>
                <a:latin typeface="Arial" panose="020B0604020202020204" pitchFamily="34" charset="0"/>
                <a:cs typeface="Arial" panose="020B0604020202020204" pitchFamily="34" charset="0"/>
              </a:rPr>
              <a:t>DOD Reporting Requirements:</a:t>
            </a:r>
            <a:endParaRPr lang="en-US" sz="2000" dirty="0">
              <a:solidFill>
                <a:prstClr val="black"/>
              </a:solidFill>
              <a:latin typeface="Arial" panose="020B0604020202020204" pitchFamily="34" charset="0"/>
              <a:cs typeface="Arial" panose="020B0604020202020204" pitchFamily="34" charset="0"/>
            </a:endParaRPr>
          </a:p>
          <a:p>
            <a:pPr marL="285750" indent="-285750" algn="l" defTabSz="457200" fontAlgn="auto">
              <a:spcBef>
                <a:spcPts val="0"/>
              </a:spcBef>
              <a:spcAft>
                <a:spcPts val="0"/>
              </a:spcAft>
              <a:buFont typeface="Arial" panose="020B0604020202020204" pitchFamily="34" charset="0"/>
              <a:buChar char="•"/>
            </a:pPr>
            <a:endParaRPr lang="en-US" sz="2000" b="0" dirty="0">
              <a:solidFill>
                <a:prstClr val="black"/>
              </a:solidFill>
              <a:latin typeface="Arial" panose="020B0604020202020204" pitchFamily="34" charset="0"/>
              <a:cs typeface="Arial" panose="020B0604020202020204" pitchFamily="34" charset="0"/>
            </a:endParaRPr>
          </a:p>
          <a:p>
            <a:pPr marL="285750" indent="-285750" algn="l" defTabSz="457200" fontAlgn="auto">
              <a:spcBef>
                <a:spcPts val="0"/>
              </a:spcBef>
              <a:spcAft>
                <a:spcPts val="0"/>
              </a:spcAft>
              <a:buFont typeface="Arial" panose="020B0604020202020204" pitchFamily="34" charset="0"/>
              <a:buChar char="•"/>
            </a:pPr>
            <a:r>
              <a:rPr lang="en-US" sz="2000" b="0" dirty="0" smtClean="0">
                <a:solidFill>
                  <a:prstClr val="black"/>
                </a:solidFill>
                <a:latin typeface="Arial" panose="020B0604020202020204" pitchFamily="34" charset="0"/>
                <a:cs typeface="Arial" panose="020B0604020202020204" pitchFamily="34" charset="0"/>
              </a:rPr>
              <a:t>Identify and report indicators of illicit foreign collection activity</a:t>
            </a:r>
          </a:p>
          <a:p>
            <a:pPr marL="285750" indent="-285750" algn="l" defTabSz="457200" fontAlgn="auto">
              <a:spcBef>
                <a:spcPts val="0"/>
              </a:spcBef>
              <a:spcAft>
                <a:spcPts val="0"/>
              </a:spcAft>
              <a:buFont typeface="Arial" panose="020B0604020202020204" pitchFamily="34" charset="0"/>
              <a:buChar char="•"/>
            </a:pPr>
            <a:endParaRPr lang="en-US" sz="2000" b="0" dirty="0">
              <a:solidFill>
                <a:prstClr val="black"/>
              </a:solidFill>
              <a:latin typeface="Arial" panose="020B0604020202020204" pitchFamily="34" charset="0"/>
              <a:cs typeface="Arial" panose="020B0604020202020204" pitchFamily="34" charset="0"/>
            </a:endParaRPr>
          </a:p>
          <a:p>
            <a:pPr marL="285750" indent="-285750" algn="l" defTabSz="457200" fontAlgn="auto">
              <a:spcBef>
                <a:spcPts val="0"/>
              </a:spcBef>
              <a:spcAft>
                <a:spcPts val="0"/>
              </a:spcAft>
              <a:buFont typeface="Arial" panose="020B0604020202020204" pitchFamily="34" charset="0"/>
              <a:buChar char="•"/>
            </a:pPr>
            <a:r>
              <a:rPr lang="en-US" sz="2000" b="0" dirty="0" smtClean="0">
                <a:solidFill>
                  <a:prstClr val="black"/>
                </a:solidFill>
                <a:latin typeface="Arial" panose="020B0604020202020204" pitchFamily="34" charset="0"/>
                <a:cs typeface="Arial" panose="020B0604020202020204" pitchFamily="34" charset="0"/>
              </a:rPr>
              <a:t>Identify and report illicit foreign cyber activities</a:t>
            </a:r>
          </a:p>
          <a:p>
            <a:pPr marL="285750" indent="-285750" algn="l" defTabSz="457200" fontAlgn="auto">
              <a:spcBef>
                <a:spcPts val="0"/>
              </a:spcBef>
              <a:spcAft>
                <a:spcPts val="0"/>
              </a:spcAft>
              <a:buFont typeface="Arial" panose="020B0604020202020204" pitchFamily="34" charset="0"/>
              <a:buChar char="•"/>
            </a:pPr>
            <a:endParaRPr lang="en-US" sz="2000" b="0" dirty="0" smtClean="0">
              <a:solidFill>
                <a:prstClr val="black"/>
              </a:solidFill>
              <a:latin typeface="Arial" panose="020B0604020202020204" pitchFamily="34" charset="0"/>
              <a:cs typeface="Arial" panose="020B0604020202020204" pitchFamily="34" charset="0"/>
            </a:endParaRPr>
          </a:p>
          <a:p>
            <a:pPr marL="285750" indent="-285750" algn="l" defTabSz="457200" fontAlgn="auto">
              <a:spcBef>
                <a:spcPts val="0"/>
              </a:spcBef>
              <a:spcAft>
                <a:spcPts val="0"/>
              </a:spcAft>
              <a:buFont typeface="Arial" panose="020B0604020202020204" pitchFamily="34" charset="0"/>
              <a:buChar char="•"/>
            </a:pPr>
            <a:r>
              <a:rPr lang="en-US" sz="2000" b="0" dirty="0" smtClean="0">
                <a:solidFill>
                  <a:prstClr val="black"/>
                </a:solidFill>
                <a:latin typeface="Arial" panose="020B0604020202020204" pitchFamily="34" charset="0"/>
                <a:cs typeface="Arial" panose="020B0604020202020204" pitchFamily="34" charset="0"/>
              </a:rPr>
              <a:t>Identify and report potential espionage indicators</a:t>
            </a:r>
          </a:p>
          <a:p>
            <a:pPr marL="285750" indent="-285750" algn="l" defTabSz="457200" fontAlgn="auto">
              <a:spcBef>
                <a:spcPts val="0"/>
              </a:spcBef>
              <a:spcAft>
                <a:spcPts val="0"/>
              </a:spcAft>
              <a:buFont typeface="Arial" panose="020B0604020202020204" pitchFamily="34" charset="0"/>
              <a:buChar char="•"/>
            </a:pPr>
            <a:endParaRPr lang="en-US" sz="2000" b="0" dirty="0">
              <a:solidFill>
                <a:prstClr val="black"/>
              </a:solidFill>
              <a:latin typeface="Arial" panose="020B0604020202020204" pitchFamily="34" charset="0"/>
              <a:cs typeface="Arial" panose="020B0604020202020204" pitchFamily="34" charset="0"/>
            </a:endParaRPr>
          </a:p>
          <a:p>
            <a:pPr marL="285750" indent="-285750" algn="l" defTabSz="457200" fontAlgn="auto">
              <a:spcBef>
                <a:spcPts val="0"/>
              </a:spcBef>
              <a:spcAft>
                <a:spcPts val="0"/>
              </a:spcAft>
              <a:buFont typeface="Arial" panose="020B0604020202020204" pitchFamily="34" charset="0"/>
              <a:buChar char="•"/>
            </a:pPr>
            <a:r>
              <a:rPr lang="en-US" sz="2000" b="0" dirty="0" smtClean="0">
                <a:solidFill>
                  <a:prstClr val="black"/>
                </a:solidFill>
                <a:latin typeface="Arial" panose="020B0604020202020204" pitchFamily="34" charset="0"/>
                <a:cs typeface="Arial" panose="020B0604020202020204" pitchFamily="34" charset="0"/>
              </a:rPr>
              <a:t>Identify and report factors contributing to insider threat vulnerability</a:t>
            </a:r>
            <a:endParaRPr lang="en-US" sz="2000" b="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78575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18780"/>
            <a:ext cx="9720072" cy="989584"/>
          </a:xfrm>
        </p:spPr>
        <p:txBody>
          <a:bodyPr anchor="ctr">
            <a:normAutofit/>
          </a:bodyPr>
          <a:lstStyle/>
          <a:p>
            <a:r>
              <a:rPr lang="en-US" sz="3600" b="1" spc="300" dirty="0" smtClean="0">
                <a:latin typeface="Myriad Pro"/>
              </a:rPr>
              <a:t>DITMAC</a:t>
            </a:r>
            <a:endParaRPr lang="en-US" sz="3600" b="1" spc="300" dirty="0">
              <a:latin typeface="Myriad Pro"/>
            </a:endParaRPr>
          </a:p>
        </p:txBody>
      </p:sp>
      <p:sp useBgFill="1">
        <p:nvSpPr>
          <p:cNvPr id="3" name="Content Placeholder 2"/>
          <p:cNvSpPr>
            <a:spLocks noGrp="1"/>
          </p:cNvSpPr>
          <p:nvPr>
            <p:ph idx="1"/>
          </p:nvPr>
        </p:nvSpPr>
        <p:spPr>
          <a:xfrm>
            <a:off x="1188515" y="2036224"/>
            <a:ext cx="9720071" cy="4344028"/>
          </a:xfrm>
        </p:spPr>
        <p:txBody>
          <a:bodyPr>
            <a:normAutofit/>
          </a:bodyPr>
          <a:lstStyle/>
          <a:p>
            <a:pPr marL="0" indent="0" fontAlgn="auto">
              <a:spcAft>
                <a:spcPts val="0"/>
              </a:spcAft>
              <a:buNone/>
            </a:pPr>
            <a:r>
              <a:rPr lang="en-US" sz="2200" dirty="0" smtClean="0">
                <a:latin typeface="Arial" panose="020B0604020202020204" pitchFamily="34" charset="0"/>
                <a:cs typeface="Arial" panose="020B0604020202020204" pitchFamily="34" charset="0"/>
              </a:rPr>
              <a:t>The DOD Insider Threat Management and Analysis Center</a:t>
            </a:r>
            <a:endParaRPr lang="en-US" sz="2200" b="1" dirty="0" smtClean="0">
              <a:solidFill>
                <a:prstClr val="black"/>
              </a:solidFill>
              <a:latin typeface="Arial" panose="020B0604020202020204" pitchFamily="34" charset="0"/>
              <a:cs typeface="Arial" panose="020B0604020202020204" pitchFamily="34" charset="0"/>
            </a:endParaRPr>
          </a:p>
          <a:p>
            <a:pPr marL="470916" lvl="1" indent="-342900" fontAlgn="auto">
              <a:spcAft>
                <a:spcPts val="600"/>
              </a:spcAft>
              <a:buFont typeface="Wingdings" panose="05000000000000000000" pitchFamily="2" charset="2"/>
              <a:buChar char="§"/>
            </a:pPr>
            <a:endParaRPr lang="en-US" sz="2200" dirty="0" smtClean="0">
              <a:solidFill>
                <a:prstClr val="black"/>
              </a:solidFill>
              <a:latin typeface="Arial" panose="020B0604020202020204" pitchFamily="34" charset="0"/>
              <a:cs typeface="Arial" panose="020B0604020202020204" pitchFamily="34" charset="0"/>
            </a:endParaRPr>
          </a:p>
          <a:p>
            <a:pPr marL="470916" lvl="1" indent="-342900" fontAlgn="auto">
              <a:spcAft>
                <a:spcPts val="6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For DOD component insider threats, this includes referral of certain threshold level events to the DITMAC</a:t>
            </a:r>
          </a:p>
          <a:p>
            <a:pPr marL="470916" lvl="1" indent="-342900" fontAlgn="auto">
              <a:spcAft>
                <a:spcPts val="600"/>
              </a:spcAft>
              <a:buFont typeface="Wingdings" panose="05000000000000000000" pitchFamily="2" charset="2"/>
              <a:buChar char="§"/>
            </a:pPr>
            <a:endParaRPr lang="en-US" sz="2200" dirty="0" smtClean="0">
              <a:solidFill>
                <a:prstClr val="black"/>
              </a:solidFill>
              <a:latin typeface="Arial" panose="020B0604020202020204" pitchFamily="34" charset="0"/>
              <a:cs typeface="Arial" panose="020B0604020202020204" pitchFamily="34" charset="0"/>
            </a:endParaRPr>
          </a:p>
          <a:p>
            <a:pPr marL="470916" lvl="1" indent="-342900" fontAlgn="auto">
              <a:spcAft>
                <a:spcPts val="600"/>
              </a:spcAft>
              <a:buFont typeface="Wingdings" panose="05000000000000000000" pitchFamily="2" charset="2"/>
              <a:buChar char="§"/>
            </a:pPr>
            <a:r>
              <a:rPr lang="en-US" sz="2200" dirty="0" smtClean="0">
                <a:latin typeface="Arial" panose="020B0604020202020204" pitchFamily="34" charset="0"/>
                <a:cs typeface="Arial" panose="020B0604020202020204" pitchFamily="34" charset="0"/>
              </a:rPr>
              <a:t>DITMAC sets reporting thresholds for DOD Insider Threat programs to ensure that DITMAC can integrate data from multiple sources and keep the risk low to both the component and the DOD. Delayed reporting impacts the ability of all organizations to appropriately mitigate risk</a:t>
            </a:r>
            <a:endParaRPr lang="en-US" sz="2200" dirty="0" smtClean="0">
              <a:solidFill>
                <a:prstClr val="black"/>
              </a:solidFill>
              <a:latin typeface="Arial" panose="020B0604020202020204" pitchFamily="34" charset="0"/>
              <a:cs typeface="Arial" panose="020B0604020202020204" pitchFamily="34" charset="0"/>
            </a:endParaRP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47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70151"/>
            <a:ext cx="9720072" cy="989584"/>
          </a:xfrm>
        </p:spPr>
        <p:txBody>
          <a:bodyPr anchor="ctr">
            <a:normAutofit/>
          </a:bodyPr>
          <a:lstStyle/>
          <a:p>
            <a:r>
              <a:rPr lang="en-US" sz="3600" b="1" spc="300" dirty="0" smtClean="0">
                <a:latin typeface="Myriad Pro"/>
              </a:rPr>
              <a:t>Failure to report</a:t>
            </a:r>
            <a:endParaRPr lang="en-US" sz="3600" b="1" spc="300" dirty="0">
              <a:latin typeface="Myriad Pro"/>
            </a:endParaRPr>
          </a:p>
        </p:txBody>
      </p:sp>
      <p:sp useBgFill="1">
        <p:nvSpPr>
          <p:cNvPr id="3" name="Content Placeholder 2"/>
          <p:cNvSpPr>
            <a:spLocks noGrp="1"/>
          </p:cNvSpPr>
          <p:nvPr>
            <p:ph idx="1"/>
          </p:nvPr>
        </p:nvSpPr>
        <p:spPr>
          <a:xfrm>
            <a:off x="1024129" y="2159513"/>
            <a:ext cx="9720071" cy="3953610"/>
          </a:xfrm>
        </p:spPr>
        <p:txBody>
          <a:bodyPr>
            <a:normAutofit/>
          </a:bodyPr>
          <a:lstStyle/>
          <a:p>
            <a:pPr marL="0" indent="0" fontAlgn="auto">
              <a:spcAft>
                <a:spcPts val="0"/>
              </a:spcAft>
              <a:buNone/>
            </a:pPr>
            <a:r>
              <a:rPr lang="en-US" sz="2400" dirty="0" smtClean="0">
                <a:solidFill>
                  <a:prstClr val="black"/>
                </a:solidFill>
                <a:latin typeface="Arial" panose="020B0604020202020204" pitchFamily="34" charset="0"/>
                <a:cs typeface="Arial" panose="020B0604020202020204" pitchFamily="34" charset="0"/>
              </a:rPr>
              <a:t>DOD </a:t>
            </a:r>
            <a:r>
              <a:rPr lang="en-US" sz="2400" dirty="0">
                <a:solidFill>
                  <a:prstClr val="black"/>
                </a:solidFill>
                <a:latin typeface="Arial" panose="020B0604020202020204" pitchFamily="34" charset="0"/>
                <a:cs typeface="Arial" panose="020B0604020202020204" pitchFamily="34" charset="0"/>
              </a:rPr>
              <a:t>personnel who fail to report information that identifies reportable contacts, activities, indicators and behaviors, may be subject to judicial or administrative action (or both), pursuant to applicable law and regulations.</a:t>
            </a:r>
          </a:p>
          <a:p>
            <a:pPr fontAlgn="auto">
              <a:spcAft>
                <a:spcPts val="0"/>
              </a:spcAft>
              <a:buFont typeface="Wingdings" panose="05000000000000000000" pitchFamily="2" charset="2"/>
              <a:buChar char="§"/>
            </a:pPr>
            <a:endParaRPr lang="en-US" sz="2400" b="1" dirty="0" smtClean="0">
              <a:solidFill>
                <a:prstClr val="black"/>
              </a:solidFill>
              <a:latin typeface="Arial" panose="020B0604020202020204" pitchFamily="34" charset="0"/>
              <a:cs typeface="Arial" panose="020B0604020202020204" pitchFamily="34" charset="0"/>
            </a:endParaRPr>
          </a:p>
          <a:p>
            <a:pPr marL="470916" lvl="1" indent="-342900" fontAlgn="auto">
              <a:spcAft>
                <a:spcPts val="600"/>
              </a:spcAft>
              <a:buFont typeface="Wingdings" panose="05000000000000000000" pitchFamily="2" charset="2"/>
              <a:buChar char="§"/>
            </a:pPr>
            <a:r>
              <a:rPr lang="en-US" sz="2400" dirty="0">
                <a:solidFill>
                  <a:prstClr val="black"/>
                </a:solidFill>
                <a:latin typeface="Arial" panose="020B0604020202020204" pitchFamily="34" charset="0"/>
                <a:cs typeface="Arial" panose="020B0604020202020204" pitchFamily="34" charset="0"/>
              </a:rPr>
              <a:t>UCMJ: Punitive action under Article 92</a:t>
            </a:r>
          </a:p>
          <a:p>
            <a:pPr marL="470916" lvl="1" indent="-342900" fontAlgn="auto">
              <a:spcAft>
                <a:spcPts val="600"/>
              </a:spcAft>
              <a:buFont typeface="Wingdings" panose="05000000000000000000" pitchFamily="2" charset="2"/>
              <a:buChar char="§"/>
            </a:pPr>
            <a:endParaRPr lang="en-US" sz="2400" dirty="0" smtClean="0">
              <a:solidFill>
                <a:prstClr val="black"/>
              </a:solidFill>
              <a:latin typeface="Arial" panose="020B0604020202020204" pitchFamily="34" charset="0"/>
              <a:cs typeface="Arial" panose="020B0604020202020204" pitchFamily="34" charset="0"/>
            </a:endParaRPr>
          </a:p>
          <a:p>
            <a:pPr marL="470916" lvl="1" indent="-342900" fontAlgn="auto">
              <a:spcAft>
                <a:spcPts val="600"/>
              </a:spcAft>
              <a:buFont typeface="Wingdings" panose="05000000000000000000" pitchFamily="2" charset="2"/>
              <a:buChar char="§"/>
            </a:pPr>
            <a:r>
              <a:rPr lang="en-US" sz="2400" dirty="0" smtClean="0">
                <a:solidFill>
                  <a:prstClr val="black"/>
                </a:solidFill>
                <a:latin typeface="Arial" panose="020B0604020202020204" pitchFamily="34" charset="0"/>
                <a:cs typeface="Arial" panose="020B0604020202020204" pitchFamily="34" charset="0"/>
              </a:rPr>
              <a:t>Civilian </a:t>
            </a:r>
            <a:r>
              <a:rPr lang="en-US" sz="2400" dirty="0">
                <a:solidFill>
                  <a:prstClr val="black"/>
                </a:solidFill>
                <a:latin typeface="Arial" panose="020B0604020202020204" pitchFamily="34" charset="0"/>
                <a:cs typeface="Arial" panose="020B0604020202020204" pitchFamily="34" charset="0"/>
              </a:rPr>
              <a:t>Employees:  Appropriate disciplinary action under regulations governing civilian employees.</a:t>
            </a: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1129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90585"/>
            <a:ext cx="10926134" cy="989584"/>
          </a:xfrm>
        </p:spPr>
        <p:txBody>
          <a:bodyPr anchor="ctr">
            <a:noAutofit/>
          </a:bodyPr>
          <a:lstStyle/>
          <a:p>
            <a:r>
              <a:rPr lang="en-US" sz="3600" b="1" spc="300" dirty="0" smtClean="0">
                <a:latin typeface="Myriad Pro"/>
              </a:rPr>
              <a:t>Organization specific reporting</a:t>
            </a:r>
            <a:endParaRPr lang="en-US" sz="3600" b="1" spc="300" dirty="0">
              <a:latin typeface="Myriad Pro"/>
            </a:endParaRPr>
          </a:p>
        </p:txBody>
      </p:sp>
      <p:sp useBgFill="1">
        <p:nvSpPr>
          <p:cNvPr id="3" name="Content Placeholder 2"/>
          <p:cNvSpPr>
            <a:spLocks noGrp="1"/>
          </p:cNvSpPr>
          <p:nvPr>
            <p:ph idx="1"/>
          </p:nvPr>
        </p:nvSpPr>
        <p:spPr>
          <a:xfrm>
            <a:off x="1024128" y="2191135"/>
            <a:ext cx="9720071" cy="3953610"/>
          </a:xfrm>
        </p:spPr>
        <p:txBody>
          <a:bodyPr>
            <a:normAutofit lnSpcReduction="10000"/>
          </a:bodyPr>
          <a:lstStyle/>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Identify Agency Standard Operating Procedures:</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Identify Point of Contact (POC) for Insider Threat Briefing:</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Identify POC for Security Reporting:</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Identify your local Counterintelligence Field Office and/or POC:</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96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l="1420" t="26977" r="2013" b="21078"/>
          <a:stretch/>
        </p:blipFill>
        <p:spPr>
          <a:xfrm>
            <a:off x="1045675" y="2594087"/>
            <a:ext cx="7861610" cy="96179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045675" y="726410"/>
            <a:ext cx="7458597" cy="989584"/>
          </a:xfrm>
        </p:spPr>
        <p:txBody>
          <a:bodyPr anchor="ctr">
            <a:normAutofit/>
          </a:bodyPr>
          <a:lstStyle/>
          <a:p>
            <a:r>
              <a:rPr lang="en-US" sz="3600" b="1" spc="300" dirty="0" smtClean="0">
                <a:latin typeface="Myriad Pro"/>
              </a:rPr>
              <a:t>What is insider threat?</a:t>
            </a:r>
            <a:endParaRPr lang="en-US" sz="3600" b="1" spc="300" dirty="0">
              <a:latin typeface="Myriad Pro"/>
            </a:endParaRPr>
          </a:p>
        </p:txBody>
      </p:sp>
      <p:sp useBgFill="1">
        <p:nvSpPr>
          <p:cNvPr id="3" name="Content Placeholder 2"/>
          <p:cNvSpPr>
            <a:spLocks noGrp="1"/>
          </p:cNvSpPr>
          <p:nvPr>
            <p:ph idx="1"/>
          </p:nvPr>
        </p:nvSpPr>
        <p:spPr>
          <a:xfrm>
            <a:off x="1045675" y="3074983"/>
            <a:ext cx="9947673" cy="2837861"/>
          </a:xfrm>
        </p:spPr>
        <p:txBody>
          <a:bodyPr>
            <a:normAutofit/>
          </a:bodyPr>
          <a:lstStyle/>
          <a:p>
            <a:pPr marL="0" indent="0">
              <a:buNone/>
            </a:pPr>
            <a:r>
              <a:rPr lang="en-US" sz="2400" dirty="0" smtClean="0">
                <a:solidFill>
                  <a:schemeClr val="tx2"/>
                </a:solidFill>
                <a:latin typeface="Arial" panose="020B0604020202020204" pitchFamily="34" charset="0"/>
                <a:cs typeface="Arial" panose="020B0604020202020204" pitchFamily="34" charset="0"/>
              </a:rPr>
              <a:t>DOD </a:t>
            </a:r>
            <a:r>
              <a:rPr lang="en-US" sz="2400" dirty="0">
                <a:solidFill>
                  <a:schemeClr val="tx2"/>
                </a:solidFill>
                <a:latin typeface="Arial" panose="020B0604020202020204" pitchFamily="34" charset="0"/>
                <a:cs typeface="Arial" panose="020B0604020202020204" pitchFamily="34" charset="0"/>
              </a:rPr>
              <a:t>definition per </a:t>
            </a:r>
            <a:r>
              <a:rPr lang="en-US" sz="2400" b="1" dirty="0" err="1">
                <a:solidFill>
                  <a:schemeClr val="tx2"/>
                </a:solidFill>
                <a:latin typeface="Arial" panose="020B0604020202020204" pitchFamily="34" charset="0"/>
                <a:cs typeface="Arial" panose="020B0604020202020204" pitchFamily="34" charset="0"/>
              </a:rPr>
              <a:t>DoDD</a:t>
            </a:r>
            <a:r>
              <a:rPr lang="en-US" sz="2400" b="1" dirty="0">
                <a:solidFill>
                  <a:schemeClr val="tx2"/>
                </a:solidFill>
                <a:latin typeface="Arial" panose="020B0604020202020204" pitchFamily="34" charset="0"/>
                <a:cs typeface="Arial" panose="020B0604020202020204" pitchFamily="34" charset="0"/>
              </a:rPr>
              <a:t> 5205.16</a:t>
            </a:r>
            <a:r>
              <a:rPr lang="en-US" sz="2400" dirty="0">
                <a:solidFill>
                  <a:schemeClr val="tx2"/>
                </a:solidFill>
                <a:latin typeface="Arial" panose="020B0604020202020204" pitchFamily="34" charset="0"/>
                <a:cs typeface="Arial" panose="020B0604020202020204" pitchFamily="34" charset="0"/>
              </a:rPr>
              <a:t>: The threat an insider will use her or his </a:t>
            </a:r>
            <a:r>
              <a:rPr lang="en-US" sz="2400" dirty="0" smtClean="0">
                <a:solidFill>
                  <a:schemeClr val="tx2"/>
                </a:solidFill>
                <a:latin typeface="Arial" panose="020B0604020202020204" pitchFamily="34" charset="0"/>
                <a:cs typeface="Arial" panose="020B0604020202020204" pitchFamily="34" charset="0"/>
              </a:rPr>
              <a:t>authorized </a:t>
            </a:r>
            <a:r>
              <a:rPr lang="en-US" sz="2400" dirty="0">
                <a:solidFill>
                  <a:schemeClr val="tx2"/>
                </a:solidFill>
                <a:latin typeface="Arial" panose="020B0604020202020204" pitchFamily="34" charset="0"/>
                <a:cs typeface="Arial" panose="020B0604020202020204" pitchFamily="34" charset="0"/>
              </a:rPr>
              <a:t>access, wittingly or unwittingly, to do harm to </a:t>
            </a:r>
            <a:r>
              <a:rPr lang="en-US" sz="2400" dirty="0" smtClean="0">
                <a:solidFill>
                  <a:schemeClr val="tx2"/>
                </a:solidFill>
                <a:latin typeface="Arial" panose="020B0604020202020204" pitchFamily="34" charset="0"/>
                <a:cs typeface="Arial" panose="020B0604020202020204" pitchFamily="34" charset="0"/>
              </a:rPr>
              <a:t>the </a:t>
            </a:r>
            <a:r>
              <a:rPr lang="en-US" sz="2400" dirty="0">
                <a:solidFill>
                  <a:schemeClr val="tx2"/>
                </a:solidFill>
                <a:latin typeface="Arial" panose="020B0604020202020204" pitchFamily="34" charset="0"/>
                <a:cs typeface="Arial" panose="020B0604020202020204" pitchFamily="34" charset="0"/>
              </a:rPr>
              <a:t>security of the United States. This can include damage </a:t>
            </a:r>
            <a:r>
              <a:rPr lang="en-US" sz="2400" dirty="0" smtClean="0">
                <a:solidFill>
                  <a:schemeClr val="tx2"/>
                </a:solidFill>
                <a:latin typeface="Arial" panose="020B0604020202020204" pitchFamily="34" charset="0"/>
                <a:cs typeface="Arial" panose="020B0604020202020204" pitchFamily="34" charset="0"/>
              </a:rPr>
              <a:t>to </a:t>
            </a:r>
            <a:r>
              <a:rPr lang="en-US" sz="2400" dirty="0">
                <a:solidFill>
                  <a:schemeClr val="tx2"/>
                </a:solidFill>
                <a:latin typeface="Arial" panose="020B0604020202020204" pitchFamily="34" charset="0"/>
                <a:cs typeface="Arial" panose="020B0604020202020204" pitchFamily="34" charset="0"/>
              </a:rPr>
              <a:t>the United States through espionage, terrorism, </a:t>
            </a:r>
            <a:r>
              <a:rPr lang="en-US" sz="2400" dirty="0" smtClean="0">
                <a:solidFill>
                  <a:schemeClr val="tx2"/>
                </a:solidFill>
                <a:latin typeface="Arial" panose="020B0604020202020204" pitchFamily="34" charset="0"/>
                <a:cs typeface="Arial" panose="020B0604020202020204" pitchFamily="34" charset="0"/>
              </a:rPr>
              <a:t>unauthorized </a:t>
            </a:r>
            <a:r>
              <a:rPr lang="en-US" sz="2400" dirty="0">
                <a:solidFill>
                  <a:schemeClr val="tx2"/>
                </a:solidFill>
                <a:latin typeface="Arial" panose="020B0604020202020204" pitchFamily="34" charset="0"/>
                <a:cs typeface="Arial" panose="020B0604020202020204" pitchFamily="34" charset="0"/>
              </a:rPr>
              <a:t>disclosure of national security information, or </a:t>
            </a:r>
            <a:r>
              <a:rPr lang="en-US" sz="2400" dirty="0" smtClean="0">
                <a:solidFill>
                  <a:schemeClr val="tx2"/>
                </a:solidFill>
                <a:latin typeface="Arial" panose="020B0604020202020204" pitchFamily="34" charset="0"/>
                <a:cs typeface="Arial" panose="020B0604020202020204" pitchFamily="34" charset="0"/>
              </a:rPr>
              <a:t>through </a:t>
            </a:r>
            <a:r>
              <a:rPr lang="en-US" sz="2400" dirty="0">
                <a:solidFill>
                  <a:schemeClr val="tx2"/>
                </a:solidFill>
                <a:latin typeface="Arial" panose="020B0604020202020204" pitchFamily="34" charset="0"/>
                <a:cs typeface="Arial" panose="020B0604020202020204" pitchFamily="34" charset="0"/>
              </a:rPr>
              <a:t>the loss or degradation of departmental resources </a:t>
            </a:r>
            <a:r>
              <a:rPr lang="en-US" sz="2400" dirty="0" smtClean="0">
                <a:solidFill>
                  <a:schemeClr val="tx2"/>
                </a:solidFill>
                <a:latin typeface="Arial" panose="020B0604020202020204" pitchFamily="34" charset="0"/>
                <a:cs typeface="Arial" panose="020B0604020202020204" pitchFamily="34" charset="0"/>
              </a:rPr>
              <a:t>or </a:t>
            </a:r>
            <a:r>
              <a:rPr lang="en-US" sz="2400" dirty="0">
                <a:solidFill>
                  <a:schemeClr val="tx2"/>
                </a:solidFill>
                <a:latin typeface="Arial" panose="020B0604020202020204" pitchFamily="34" charset="0"/>
                <a:cs typeface="Arial" panose="020B0604020202020204" pitchFamily="34" charset="0"/>
              </a:rPr>
              <a:t>capabilities.</a:t>
            </a:r>
            <a:endParaRPr lang="en-US" sz="2400" dirty="0" smtClean="0">
              <a:latin typeface="Arial" panose="020B0604020202020204" pitchFamily="34" charset="0"/>
              <a:cs typeface="Arial" panose="020B0604020202020204" pitchFamily="34" charset="0"/>
            </a:endParaRPr>
          </a:p>
        </p:txBody>
      </p:sp>
      <p:sp>
        <p:nvSpPr>
          <p:cNvPr id="6" name="TextBox 5"/>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38959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802886"/>
            <a:ext cx="9720072" cy="989584"/>
          </a:xfrm>
        </p:spPr>
        <p:txBody>
          <a:bodyPr anchor="ctr">
            <a:normAutofit/>
          </a:bodyPr>
          <a:lstStyle/>
          <a:p>
            <a:r>
              <a:rPr lang="en-US" sz="3600" b="1" spc="300" dirty="0" smtClean="0">
                <a:latin typeface="Myriad Pro"/>
              </a:rPr>
              <a:t>ACTIVITY / ENGAGEMENT</a:t>
            </a:r>
            <a:endParaRPr lang="en-US" sz="3600" b="1" spc="300" dirty="0">
              <a:latin typeface="Myriad Pro"/>
            </a:endParaRPr>
          </a:p>
        </p:txBody>
      </p:sp>
      <p:sp useBgFill="1">
        <p:nvSpPr>
          <p:cNvPr id="3" name="Content Placeholder 2"/>
          <p:cNvSpPr>
            <a:spLocks noGrp="1"/>
          </p:cNvSpPr>
          <p:nvPr>
            <p:ph idx="1"/>
          </p:nvPr>
        </p:nvSpPr>
        <p:spPr>
          <a:xfrm>
            <a:off x="1989899" y="3854750"/>
            <a:ext cx="9720071" cy="1477538"/>
          </a:xfrm>
        </p:spPr>
        <p:txBody>
          <a:bodyPr>
            <a:normAutofit/>
          </a:bodyPr>
          <a:lstStyle/>
          <a:p>
            <a:pPr algn="ct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Class Discussion on PRIs and Reporting or Short Video</a:t>
            </a:r>
          </a:p>
          <a:p>
            <a:pPr algn="ct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5126999" y="2678120"/>
            <a:ext cx="1182727" cy="1176630"/>
          </a:xfrm>
          <a:prstGeom prst="rect">
            <a:avLst/>
          </a:prstGeom>
        </p:spPr>
      </p:pic>
      <p:sp>
        <p:nvSpPr>
          <p:cNvPr id="6" name="TextBox 5"/>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082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80425"/>
            <a:ext cx="9720072" cy="989584"/>
          </a:xfrm>
        </p:spPr>
        <p:txBody>
          <a:bodyPr anchor="ctr">
            <a:normAutofit/>
          </a:bodyPr>
          <a:lstStyle/>
          <a:p>
            <a:r>
              <a:rPr lang="en-US" sz="3600" b="1" spc="300" dirty="0" smtClean="0">
                <a:latin typeface="Myriad Pro"/>
              </a:rPr>
              <a:t>summary</a:t>
            </a:r>
            <a:endParaRPr lang="en-US" sz="3600" b="1" spc="300" dirty="0">
              <a:latin typeface="Myriad Pro"/>
            </a:endParaRPr>
          </a:p>
        </p:txBody>
      </p:sp>
      <p:sp useBgFill="1">
        <p:nvSpPr>
          <p:cNvPr id="3" name="Content Placeholder 2"/>
          <p:cNvSpPr>
            <a:spLocks noGrp="1"/>
          </p:cNvSpPr>
          <p:nvPr>
            <p:ph idx="1"/>
          </p:nvPr>
        </p:nvSpPr>
        <p:spPr>
          <a:xfrm>
            <a:off x="1024128" y="2262256"/>
            <a:ext cx="9720071" cy="4302932"/>
          </a:xfrm>
        </p:spPr>
        <p:txBody>
          <a:bodyPr>
            <a:noAutofit/>
          </a:bodyPr>
          <a:lstStyle/>
          <a:p>
            <a:pPr>
              <a:lnSpc>
                <a:spcPct val="120000"/>
              </a:lnSpc>
              <a:buFont typeface="Wingdings" panose="05000000000000000000" pitchFamily="2" charset="2"/>
              <a:buChar char="q"/>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Understand what constitutes an Insider Threat </a:t>
            </a:r>
          </a:p>
          <a:p>
            <a:pPr>
              <a:lnSpc>
                <a:spcPct val="120000"/>
              </a:lnSpc>
              <a:buFont typeface="Wingdings" panose="05000000000000000000" pitchFamily="2" charset="2"/>
              <a:buChar char="q"/>
            </a:pPr>
            <a:r>
              <a:rPr lang="en-US" sz="2200" dirty="0">
                <a:latin typeface="Arial" panose="020B0604020202020204" pitchFamily="34" charset="0"/>
                <a:cs typeface="Arial" panose="020B0604020202020204" pitchFamily="34" charset="0"/>
              </a:rPr>
              <a:t> Understand The Department of Defense Insider Threat Program supports personnel and mission</a:t>
            </a:r>
          </a:p>
          <a:p>
            <a:pPr>
              <a:lnSpc>
                <a:spcPct val="120000"/>
              </a:lnSpc>
              <a:buFont typeface="Wingdings" panose="05000000000000000000" pitchFamily="2" charset="2"/>
              <a:buChar char="q"/>
            </a:pPr>
            <a:r>
              <a:rPr lang="en-US" sz="2200" dirty="0">
                <a:latin typeface="Arial" panose="020B0604020202020204" pitchFamily="34" charset="0"/>
                <a:cs typeface="Arial" panose="020B0604020202020204" pitchFamily="34" charset="0"/>
              </a:rPr>
              <a:t> Understand potential risk indicators and concerning behaviors</a:t>
            </a:r>
          </a:p>
          <a:p>
            <a:pPr>
              <a:lnSpc>
                <a:spcPct val="120000"/>
              </a:lnSpc>
              <a:buFont typeface="Wingdings" panose="05000000000000000000" pitchFamily="2" charset="2"/>
              <a:buChar char="q"/>
            </a:pPr>
            <a:r>
              <a:rPr lang="en-US" sz="2200" dirty="0">
                <a:latin typeface="Arial" panose="020B0604020202020204" pitchFamily="34" charset="0"/>
                <a:cs typeface="Arial" panose="020B0604020202020204" pitchFamily="34" charset="0"/>
              </a:rPr>
              <a:t> Understand threats from Foreign Intelligence Entity targeting and recruitment</a:t>
            </a:r>
          </a:p>
          <a:p>
            <a:pPr>
              <a:lnSpc>
                <a:spcPct val="120000"/>
              </a:lnSpc>
              <a:buFont typeface="Wingdings" panose="05000000000000000000" pitchFamily="2" charset="2"/>
              <a:buChar char="q"/>
            </a:pPr>
            <a:r>
              <a:rPr lang="en-US" sz="2200" dirty="0">
                <a:latin typeface="Arial" panose="020B0604020202020204" pitchFamily="34" charset="0"/>
                <a:cs typeface="Arial" panose="020B0604020202020204" pitchFamily="34" charset="0"/>
              </a:rPr>
              <a:t>Understand real-world examples of insiders threats</a:t>
            </a:r>
          </a:p>
          <a:p>
            <a:pPr>
              <a:lnSpc>
                <a:spcPct val="120000"/>
              </a:lnSpc>
              <a:buFont typeface="Wingdings" panose="05000000000000000000" pitchFamily="2" charset="2"/>
              <a:buChar char="q"/>
            </a:pPr>
            <a:r>
              <a:rPr lang="en-US" sz="2200" dirty="0">
                <a:latin typeface="Arial" panose="020B0604020202020204" pitchFamily="34" charset="0"/>
                <a:cs typeface="Arial" panose="020B0604020202020204" pitchFamily="34" charset="0"/>
              </a:rPr>
              <a:t>Understand reporting requirements and procedures</a:t>
            </a:r>
          </a:p>
          <a:p>
            <a:pPr>
              <a:lnSpc>
                <a:spcPct val="120000"/>
              </a:lnSpc>
              <a:buFont typeface="Wingdings" panose="05000000000000000000" pitchFamily="2" charset="2"/>
              <a:buChar char="q"/>
            </a:pPr>
            <a:endParaRPr lang="en-US" sz="2200" dirty="0">
              <a:latin typeface="Arial" panose="020B0604020202020204" pitchFamily="34" charset="0"/>
              <a:cs typeface="Arial" panose="020B0604020202020204" pitchFamily="34" charset="0"/>
            </a:endParaRPr>
          </a:p>
        </p:txBody>
      </p:sp>
      <p:sp>
        <p:nvSpPr>
          <p:cNvPr id="5" name="TextBox 4"/>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280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569" y="715376"/>
            <a:ext cx="9720072" cy="989584"/>
          </a:xfrm>
        </p:spPr>
        <p:txBody>
          <a:bodyPr anchor="ctr">
            <a:normAutofit/>
          </a:bodyPr>
          <a:lstStyle/>
          <a:p>
            <a:r>
              <a:rPr lang="en-US" sz="3600" b="1" spc="300" dirty="0" smtClean="0">
                <a:latin typeface="Myriad Pro"/>
              </a:rPr>
              <a:t>Who can be an insider threat?</a:t>
            </a:r>
            <a:endParaRPr lang="en-US" sz="3600" b="1" spc="300" dirty="0">
              <a:latin typeface="Myriad Pro"/>
            </a:endParaRPr>
          </a:p>
        </p:txBody>
      </p:sp>
      <p:sp>
        <p:nvSpPr>
          <p:cNvPr id="11" name="TextBox 10"/>
          <p:cNvSpPr txBox="1"/>
          <p:nvPr/>
        </p:nvSpPr>
        <p:spPr>
          <a:xfrm>
            <a:off x="698645" y="2338286"/>
            <a:ext cx="1978510" cy="350509"/>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Espionage</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a:xfrm>
            <a:off x="698644" y="4789444"/>
            <a:ext cx="1978510" cy="58477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Unauthorized Disclosure </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14" name="TextBox 13"/>
          <p:cNvSpPr txBox="1"/>
          <p:nvPr/>
        </p:nvSpPr>
        <p:spPr>
          <a:xfrm>
            <a:off x="9487615" y="4785676"/>
            <a:ext cx="1926819" cy="58477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Workplace Violence</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15" name="TextBox 14"/>
          <p:cNvSpPr txBox="1"/>
          <p:nvPr/>
        </p:nvSpPr>
        <p:spPr>
          <a:xfrm>
            <a:off x="9508321" y="3565319"/>
            <a:ext cx="1926819" cy="33855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Criminal Activity</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16" name="TextBox 15"/>
          <p:cNvSpPr txBox="1"/>
          <p:nvPr/>
        </p:nvSpPr>
        <p:spPr>
          <a:xfrm>
            <a:off x="9483036" y="2329696"/>
            <a:ext cx="1906113" cy="33855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Sabotage </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9508321" y="2939307"/>
            <a:ext cx="1906113" cy="33855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Fraud</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724554" y="2886618"/>
            <a:ext cx="1926690" cy="33855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Security Violations</a:t>
            </a:r>
            <a:endParaRPr lang="en-US" sz="1600" dirty="0">
              <a:solidFill>
                <a:schemeClr val="bg2">
                  <a:lumMod val="50000"/>
                </a:schemeClr>
              </a:solidFill>
              <a:latin typeface="Arial" panose="020B0604020202020204" pitchFamily="34" charset="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591656238"/>
              </p:ext>
            </p:extLst>
          </p:nvPr>
        </p:nvGraphicFramePr>
        <p:xfrm>
          <a:off x="2900571" y="2235486"/>
          <a:ext cx="6256306" cy="322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719975" y="3434949"/>
            <a:ext cx="1952600" cy="33855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Trade Secret Theft</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20" name="TextBox 19"/>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9508321" y="4174930"/>
            <a:ext cx="1926819" cy="338554"/>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Negligent Acts</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724554" y="3983280"/>
            <a:ext cx="1926690" cy="58477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solidFill>
                  <a:schemeClr val="bg2">
                    <a:lumMod val="50000"/>
                  </a:schemeClr>
                </a:solidFill>
                <a:latin typeface="Arial" panose="020B0604020202020204" pitchFamily="34" charset="0"/>
                <a:cs typeface="Arial" panose="020B0604020202020204" pitchFamily="34" charset="0"/>
              </a:rPr>
              <a:t>Harm to Self / Others</a:t>
            </a:r>
            <a:endParaRPr lang="en-US" sz="1600" dirty="0">
              <a:solidFill>
                <a:schemeClr val="bg2">
                  <a:lumMod val="50000"/>
                </a:schemeClr>
              </a:solidFill>
              <a:latin typeface="Arial" panose="020B0604020202020204" pitchFamily="34" charset="0"/>
              <a:cs typeface="Arial" panose="020B0604020202020204" pitchFamily="34" charset="0"/>
            </a:endParaRPr>
          </a:p>
        </p:txBody>
      </p:sp>
      <p:sp>
        <p:nvSpPr>
          <p:cNvPr id="4" name="Rounded Rectangle 3"/>
          <p:cNvSpPr/>
          <p:nvPr/>
        </p:nvSpPr>
        <p:spPr>
          <a:xfrm>
            <a:off x="2900571" y="5650787"/>
            <a:ext cx="6256306" cy="4109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These individuals can be cleared or NOT cleared</a:t>
            </a:r>
            <a:endParaRPr lang="en-US" dirty="0"/>
          </a:p>
        </p:txBody>
      </p:sp>
    </p:spTree>
    <p:extLst>
      <p:ext uri="{BB962C8B-B14F-4D97-AF65-F5344CB8AC3E}">
        <p14:creationId xmlns:p14="http://schemas.microsoft.com/office/powerpoint/2010/main" val="244876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922" y="741663"/>
            <a:ext cx="5041900" cy="989584"/>
          </a:xfrm>
          <a:noFill/>
          <a:ln>
            <a:noFill/>
          </a:ln>
          <a:effectLst>
            <a:outerShdw blurRad="50800" dist="38100" dir="2700000" algn="tl" rotWithShape="0">
              <a:prstClr val="black">
                <a:alpha val="40000"/>
              </a:prstClr>
            </a:outerShdw>
          </a:effectLst>
        </p:spPr>
        <p:txBody>
          <a:bodyPr anchor="ctr">
            <a:normAutofit/>
          </a:bodyPr>
          <a:lstStyle/>
          <a:p>
            <a:r>
              <a:rPr lang="en-US" sz="3600" b="1" spc="300" dirty="0" smtClean="0">
                <a:latin typeface="Myriad Pro"/>
              </a:rPr>
              <a:t>discussion</a:t>
            </a:r>
            <a:endParaRPr lang="en-US" sz="3600" b="1" spc="300" dirty="0">
              <a:latin typeface="Myriad Pro"/>
            </a:endParaRPr>
          </a:p>
        </p:txBody>
      </p:sp>
      <p:sp useBgFill="1">
        <p:nvSpPr>
          <p:cNvPr id="3" name="Content Placeholder 2"/>
          <p:cNvSpPr>
            <a:spLocks noGrp="1"/>
          </p:cNvSpPr>
          <p:nvPr>
            <p:ph idx="1"/>
          </p:nvPr>
        </p:nvSpPr>
        <p:spPr>
          <a:xfrm>
            <a:off x="598831" y="3439274"/>
            <a:ext cx="10643401" cy="2603500"/>
          </a:xfrm>
        </p:spPr>
        <p:txBody>
          <a:bodyPr>
            <a:normAutofit/>
          </a:bodyPr>
          <a:lstStyle/>
          <a:p>
            <a:pPr algn="ctr"/>
            <a:endParaRPr lang="en-US" sz="2400" dirty="0" smtClean="0">
              <a:latin typeface="Arial" panose="020B0604020202020204" pitchFamily="34" charset="0"/>
              <a:cs typeface="Arial" panose="020B0604020202020204" pitchFamily="34" charset="0"/>
            </a:endParaRPr>
          </a:p>
          <a:p>
            <a:pPr marL="0" indent="0" algn="ctr">
              <a:buNone/>
            </a:pPr>
            <a:r>
              <a:rPr lang="en-US" sz="2400" dirty="0" smtClean="0">
                <a:solidFill>
                  <a:schemeClr val="tx2"/>
                </a:solidFill>
                <a:latin typeface="Arial" panose="020B0604020202020204" pitchFamily="34" charset="0"/>
                <a:cs typeface="Arial" panose="020B0604020202020204" pitchFamily="34" charset="0"/>
              </a:rPr>
              <a:t>Name Examples of Insider Threats</a:t>
            </a:r>
            <a:endParaRPr lang="en-US" sz="2400" dirty="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329167" y="3239982"/>
            <a:ext cx="1182727" cy="1176630"/>
          </a:xfrm>
          <a:prstGeom prst="rect">
            <a:avLst/>
          </a:prstGeom>
        </p:spPr>
      </p:pic>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307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30" y="623154"/>
            <a:ext cx="10814579" cy="989584"/>
          </a:xfrm>
        </p:spPr>
        <p:txBody>
          <a:bodyPr>
            <a:normAutofit/>
          </a:bodyPr>
          <a:lstStyle/>
          <a:p>
            <a:r>
              <a:rPr lang="en-US" sz="3600" b="1" spc="300" dirty="0" smtClean="0">
                <a:latin typeface="Myriad Pro"/>
              </a:rPr>
              <a:t>The Dod insider threat program</a:t>
            </a:r>
            <a:endParaRPr lang="en-US" sz="3600" b="1" spc="300" dirty="0">
              <a:latin typeface="Myriad Pro"/>
            </a:endParaRPr>
          </a:p>
        </p:txBody>
      </p:sp>
      <p:sp>
        <p:nvSpPr>
          <p:cNvPr id="6" name="Rectangle 5"/>
          <p:cNvSpPr/>
          <p:nvPr/>
        </p:nvSpPr>
        <p:spPr>
          <a:xfrm>
            <a:off x="781830" y="2580265"/>
            <a:ext cx="4127735" cy="2031325"/>
          </a:xfrm>
          <a:prstGeom prst="rect">
            <a:avLst/>
          </a:prstGeom>
        </p:spPr>
        <p:txBody>
          <a:bodyPr wrap="square">
            <a:spAutoFit/>
          </a:bodyPr>
          <a:lstStyle/>
          <a:p>
            <a:pPr defTabSz="457200" fontAlgn="auto">
              <a:spcBef>
                <a:spcPts val="0"/>
              </a:spcBef>
              <a:spcAft>
                <a:spcPts val="0"/>
              </a:spcAft>
            </a:pPr>
            <a:r>
              <a:rPr lang="en-US" b="1" dirty="0" smtClean="0">
                <a:solidFill>
                  <a:schemeClr val="tx2"/>
                </a:solidFill>
                <a:latin typeface="Arial" panose="020B0604020202020204" pitchFamily="34" charset="0"/>
                <a:cs typeface="Arial" panose="020B0604020202020204" pitchFamily="34" charset="0"/>
              </a:rPr>
              <a:t>National Insider Threat Policy and Minimum Standards for Executive Branch Insider Threat Programs</a:t>
            </a:r>
          </a:p>
          <a:p>
            <a:pPr defTabSz="457200" fontAlgn="auto">
              <a:spcBef>
                <a:spcPts val="0"/>
              </a:spcBef>
              <a:spcAft>
                <a:spcPts val="0"/>
              </a:spcAft>
            </a:pPr>
            <a:endParaRPr lang="en-US" b="1" dirty="0" smtClean="0">
              <a:solidFill>
                <a:schemeClr val="tx2"/>
              </a:solidFill>
              <a:latin typeface="Arial" panose="020B0604020202020204" pitchFamily="34" charset="0"/>
              <a:cs typeface="Arial" panose="020B0604020202020204" pitchFamily="34" charset="0"/>
            </a:endParaRPr>
          </a:p>
          <a:p>
            <a:pPr defTabSz="457200" fontAlgn="auto">
              <a:spcBef>
                <a:spcPts val="0"/>
              </a:spcBef>
              <a:spcAft>
                <a:spcPts val="0"/>
              </a:spcAft>
            </a:pPr>
            <a:r>
              <a:rPr lang="en-US" b="1" dirty="0" smtClean="0">
                <a:solidFill>
                  <a:schemeClr val="tx2"/>
                </a:solidFill>
                <a:latin typeface="Arial" panose="020B0604020202020204" pitchFamily="34" charset="0"/>
                <a:cs typeface="Arial" panose="020B0604020202020204" pitchFamily="34" charset="0"/>
              </a:rPr>
              <a:t>National Insider Threat Program</a:t>
            </a:r>
          </a:p>
          <a:p>
            <a:pPr defTabSz="457200" fontAlgn="auto">
              <a:spcBef>
                <a:spcPts val="0"/>
              </a:spcBef>
              <a:spcAft>
                <a:spcPts val="0"/>
              </a:spcAft>
            </a:pPr>
            <a:r>
              <a:rPr lang="en-US" b="0" dirty="0" smtClean="0">
                <a:solidFill>
                  <a:schemeClr val="tx2"/>
                </a:solidFill>
                <a:latin typeface="Arial" panose="020B0604020202020204" pitchFamily="34" charset="0"/>
                <a:cs typeface="Arial" panose="020B0604020202020204" pitchFamily="34" charset="0"/>
              </a:rPr>
              <a:t>Executive Order 13587</a:t>
            </a:r>
          </a:p>
          <a:p>
            <a:pPr defTabSz="457200" fontAlgn="auto">
              <a:spcBef>
                <a:spcPts val="0"/>
              </a:spcBef>
              <a:spcAft>
                <a:spcPts val="0"/>
              </a:spcAft>
            </a:pPr>
            <a:endParaRPr lang="en-US" b="0" dirty="0" smtClean="0">
              <a:solidFill>
                <a:schemeClr val="tx2"/>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7873019" y="2045916"/>
            <a:ext cx="3356635" cy="40452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stretch>
            <a:fillRect/>
          </a:stretch>
        </p:blipFill>
        <p:spPr>
          <a:xfrm>
            <a:off x="5565713" y="2190722"/>
            <a:ext cx="3161911" cy="40870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93755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950" y="756208"/>
            <a:ext cx="10814579" cy="989584"/>
          </a:xfrm>
        </p:spPr>
        <p:txBody>
          <a:bodyPr anchor="ctr">
            <a:normAutofit/>
          </a:bodyPr>
          <a:lstStyle/>
          <a:p>
            <a:r>
              <a:rPr lang="en-US" sz="3600" b="1" spc="300" dirty="0" smtClean="0">
                <a:latin typeface="Myriad Pro"/>
              </a:rPr>
              <a:t>The Dod insider threat program</a:t>
            </a:r>
            <a:endParaRPr lang="en-US" sz="3600" b="1" spc="300" dirty="0">
              <a:latin typeface="Myriad Pro"/>
            </a:endParaRPr>
          </a:p>
        </p:txBody>
      </p:sp>
      <p:sp>
        <p:nvSpPr>
          <p:cNvPr id="6" name="Rectangle 5"/>
          <p:cNvSpPr/>
          <p:nvPr/>
        </p:nvSpPr>
        <p:spPr>
          <a:xfrm>
            <a:off x="1329571" y="2354040"/>
            <a:ext cx="4127735" cy="3447098"/>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605B4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605B4F"/>
                </a:solidFill>
                <a:effectLst/>
                <a:uLnTx/>
                <a:uFillTx/>
                <a:latin typeface="Arial" panose="020B0604020202020204" pitchFamily="34" charset="0"/>
                <a:ea typeface="+mn-ea"/>
                <a:cs typeface="Arial" panose="020B0604020202020204" pitchFamily="34" charset="0"/>
              </a:rPr>
              <a:t>DoD Directive 5205.16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05B4F"/>
              </a:solidFill>
              <a:effectLst/>
              <a:uLnTx/>
              <a:uFillTx/>
              <a:latin typeface="Arial" panose="020B0604020202020204" pitchFamily="34" charset="0"/>
              <a:ea typeface="+mn-ea"/>
              <a:cs typeface="Arial" panose="020B0604020202020204" pitchFamily="34" charset="0"/>
            </a:endParaRPr>
          </a:p>
          <a:p>
            <a:pPr lvl="0"/>
            <a:r>
              <a:rPr kumimoji="0" lang="en-US" sz="1800" b="0" i="0" u="none" strike="noStrike" kern="1200" cap="none" spc="0" normalizeH="0" baseline="0" noProof="0" dirty="0" smtClean="0">
                <a:ln>
                  <a:noFill/>
                </a:ln>
                <a:solidFill>
                  <a:srgbClr val="605B4F"/>
                </a:solidFill>
                <a:effectLst/>
                <a:uLnTx/>
                <a:uFillTx/>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Establishes policy and assigns responsibilities within DoD to develop and maintain an insider threat program to comply with the requirements and minimum standards to </a:t>
            </a:r>
            <a:r>
              <a:rPr lang="en-US" b="1" dirty="0">
                <a:latin typeface="Arial" panose="020B0604020202020204" pitchFamily="34" charset="0"/>
                <a:cs typeface="Arial" panose="020B0604020202020204" pitchFamily="34" charset="0"/>
              </a:rPr>
              <a:t>prevent, deter, detect, and mitigate </a:t>
            </a:r>
            <a:r>
              <a:rPr lang="en-US" dirty="0">
                <a:latin typeface="Arial" panose="020B0604020202020204" pitchFamily="34" charset="0"/>
                <a:cs typeface="Arial" panose="020B0604020202020204" pitchFamily="34" charset="0"/>
              </a:rPr>
              <a:t>the threat insiders may pose to DoD and U.S. Government installations, facilities, personnel, missions, or resources.</a:t>
            </a:r>
            <a:r>
              <a:rPr kumimoji="0" lang="en-US" sz="1800" b="0" i="0" u="none" strike="noStrike" kern="1200" cap="none" spc="0" normalizeH="0" baseline="0" noProof="0" dirty="0" smtClean="0">
                <a:ln>
                  <a:noFill/>
                </a:ln>
                <a:solidFill>
                  <a:srgbClr val="605B4F"/>
                </a:solidFill>
                <a:effectLst/>
                <a:uLnTx/>
                <a:uFillTx/>
                <a:latin typeface="Arial" panose="020B0604020202020204" pitchFamily="34" charset="0"/>
                <a:cs typeface="Arial" panose="020B0604020202020204" pitchFamily="34" charset="0"/>
              </a:rPr>
              <a:t>”</a:t>
            </a:r>
            <a:endParaRPr kumimoji="0" lang="en-US" sz="1800" b="0" i="0" u="none" strike="noStrike" kern="1200" cap="none" spc="0" normalizeH="0" baseline="0" noProof="0" dirty="0">
              <a:ln>
                <a:noFill/>
              </a:ln>
              <a:solidFill>
                <a:srgbClr val="605B4F"/>
              </a:solidFill>
              <a:effectLst/>
              <a:uLnTx/>
              <a:uFillTx/>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stretch>
            <a:fillRect/>
          </a:stretch>
        </p:blipFill>
        <p:spPr>
          <a:xfrm>
            <a:off x="6528395" y="2354040"/>
            <a:ext cx="4185202" cy="3607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3708970" y="4348252"/>
            <a:ext cx="1582221" cy="3264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365073" y="4602479"/>
            <a:ext cx="2210334" cy="3188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1746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852950" y="756208"/>
            <a:ext cx="10814579" cy="989584"/>
          </a:xfrm>
        </p:spPr>
        <p:txBody>
          <a:bodyPr anchor="ctr">
            <a:normAutofit/>
          </a:bodyPr>
          <a:lstStyle/>
          <a:p>
            <a:r>
              <a:rPr lang="en-US" sz="3600" b="1" spc="300" dirty="0" smtClean="0">
                <a:latin typeface="Myriad Pro"/>
              </a:rPr>
              <a:t>INSIDERs at risk</a:t>
            </a:r>
            <a:endParaRPr lang="en-US" sz="3600" b="1" spc="300" dirty="0">
              <a:latin typeface="Myriad Pro"/>
            </a:endParaRPr>
          </a:p>
        </p:txBody>
      </p:sp>
      <p:sp>
        <p:nvSpPr>
          <p:cNvPr id="17" name="TextBox 16"/>
          <p:cNvSpPr txBox="1"/>
          <p:nvPr/>
        </p:nvSpPr>
        <p:spPr>
          <a:xfrm>
            <a:off x="5204976" y="6488668"/>
            <a:ext cx="1492716" cy="307777"/>
          </a:xfrm>
          <a:prstGeom prst="rect">
            <a:avLst/>
          </a:prstGeom>
          <a:noFill/>
        </p:spPr>
        <p:txBody>
          <a:bodyPr wrap="none" rtlCol="0">
            <a:spAutoFit/>
          </a:bodyPr>
          <a:lstStyle/>
          <a:p>
            <a:r>
              <a:rPr lang="en-US" sz="1400" dirty="0" smtClean="0">
                <a:solidFill>
                  <a:schemeClr val="tx1">
                    <a:lumMod val="50000"/>
                    <a:lumOff val="50000"/>
                  </a:schemeClr>
                </a:solidFill>
                <a:latin typeface="Arial" panose="020B0604020202020204" pitchFamily="34" charset="0"/>
                <a:cs typeface="Arial" panose="020B0604020202020204" pitchFamily="34" charset="0"/>
              </a:rPr>
              <a:t>UNCLASSIFIED</a:t>
            </a:r>
            <a:endParaRPr lang="en-US"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Rectangle 2"/>
          <p:cNvSpPr/>
          <p:nvPr/>
        </p:nvSpPr>
        <p:spPr>
          <a:xfrm>
            <a:off x="667288" y="5815476"/>
            <a:ext cx="2744257" cy="646331"/>
          </a:xfrm>
          <a:prstGeom prst="rect">
            <a:avLst/>
          </a:prstGeom>
        </p:spPr>
        <p:txBody>
          <a:bodyPr wrap="square">
            <a:spAutoFit/>
          </a:bodyPr>
          <a:lstStyle/>
          <a:p>
            <a:r>
              <a:rPr lang="en-US" dirty="0" smtClean="0">
                <a:solidFill>
                  <a:srgbClr val="000000"/>
                </a:solidFill>
                <a:latin typeface="Calibri" panose="020F0502020204030204" pitchFamily="34" charset="0"/>
              </a:rPr>
              <a:t>Shaw </a:t>
            </a:r>
            <a:r>
              <a:rPr lang="en-US" dirty="0">
                <a:solidFill>
                  <a:srgbClr val="000000"/>
                </a:solidFill>
                <a:latin typeface="Calibri" panose="020F0502020204030204" pitchFamily="34" charset="0"/>
              </a:rPr>
              <a:t>&amp; Sellers, 2015; </a:t>
            </a:r>
            <a:r>
              <a:rPr lang="en-US" dirty="0" err="1">
                <a:solidFill>
                  <a:srgbClr val="000000"/>
                </a:solidFill>
                <a:latin typeface="Calibri" panose="020F0502020204030204" pitchFamily="34" charset="0"/>
              </a:rPr>
              <a:t>Lenzenweger</a:t>
            </a:r>
            <a:r>
              <a:rPr lang="en-US" dirty="0">
                <a:solidFill>
                  <a:srgbClr val="000000"/>
                </a:solidFill>
                <a:latin typeface="Calibri" panose="020F0502020204030204" pitchFamily="34" charset="0"/>
              </a:rPr>
              <a:t> &amp; Shaw, 2022 </a:t>
            </a:r>
          </a:p>
        </p:txBody>
      </p:sp>
      <p:sp>
        <p:nvSpPr>
          <p:cNvPr id="4" name="Right Arrow 3"/>
          <p:cNvSpPr/>
          <p:nvPr/>
        </p:nvSpPr>
        <p:spPr>
          <a:xfrm>
            <a:off x="616449" y="2465797"/>
            <a:ext cx="11051080" cy="811658"/>
          </a:xfrm>
          <a:prstGeom prst="rightArrow">
            <a:avLst/>
          </a:prstGeom>
          <a:solidFill>
            <a:srgbClr val="FFCC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solidFill>
                  <a:schemeClr val="tx1"/>
                </a:solidFill>
              </a:rPr>
              <a:t>Personal Predispositions</a:t>
            </a:r>
            <a:endParaRPr lang="en-US" b="1" dirty="0">
              <a:solidFill>
                <a:schemeClr val="tx1"/>
              </a:solidFill>
            </a:endParaRPr>
          </a:p>
        </p:txBody>
      </p:sp>
      <p:sp>
        <p:nvSpPr>
          <p:cNvPr id="7" name="Right Arrow 6"/>
          <p:cNvSpPr/>
          <p:nvPr/>
        </p:nvSpPr>
        <p:spPr>
          <a:xfrm>
            <a:off x="3462390" y="2814396"/>
            <a:ext cx="8205138" cy="835335"/>
          </a:xfrm>
          <a:prstGeom prst="rightArrow">
            <a:avLst/>
          </a:prstGeom>
          <a:solidFill>
            <a:srgbClr val="FFCC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solidFill>
                  <a:schemeClr val="tx1"/>
                </a:solidFill>
              </a:rPr>
              <a:t>Stressors</a:t>
            </a:r>
            <a:endParaRPr lang="en-US" b="1" dirty="0">
              <a:solidFill>
                <a:schemeClr val="tx1"/>
              </a:solidFill>
            </a:endParaRPr>
          </a:p>
        </p:txBody>
      </p:sp>
      <p:sp>
        <p:nvSpPr>
          <p:cNvPr id="8" name="Right Arrow 7"/>
          <p:cNvSpPr/>
          <p:nvPr/>
        </p:nvSpPr>
        <p:spPr>
          <a:xfrm>
            <a:off x="5291191" y="3172265"/>
            <a:ext cx="6355789" cy="718726"/>
          </a:xfrm>
          <a:prstGeom prst="rightArrow">
            <a:avLst/>
          </a:prstGeom>
          <a:solidFill>
            <a:srgbClr val="FFCC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solidFill>
                  <a:schemeClr val="tx1"/>
                </a:solidFill>
              </a:rPr>
              <a:t>Concerning Behaviors</a:t>
            </a:r>
            <a:endParaRPr lang="en-US" b="1" dirty="0">
              <a:solidFill>
                <a:schemeClr val="tx1"/>
              </a:solidFill>
            </a:endParaRPr>
          </a:p>
        </p:txBody>
      </p:sp>
      <p:sp>
        <p:nvSpPr>
          <p:cNvPr id="9" name="Right Arrow 8"/>
          <p:cNvSpPr/>
          <p:nvPr/>
        </p:nvSpPr>
        <p:spPr>
          <a:xfrm>
            <a:off x="7245238" y="3477205"/>
            <a:ext cx="4492254" cy="868668"/>
          </a:xfrm>
          <a:prstGeom prst="rightArrow">
            <a:avLst/>
          </a:prstGeom>
          <a:solidFill>
            <a:srgbClr val="FFCC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solidFill>
                  <a:schemeClr val="tx1"/>
                </a:solidFill>
              </a:rPr>
              <a:t>Maladaptive Organization Respon</a:t>
            </a:r>
            <a:r>
              <a:rPr lang="en-US" dirty="0" smtClean="0">
                <a:solidFill>
                  <a:schemeClr val="tx1"/>
                </a:solidFill>
              </a:rPr>
              <a:t>se</a:t>
            </a:r>
            <a:endParaRPr lang="en-US" dirty="0">
              <a:solidFill>
                <a:schemeClr val="tx1"/>
              </a:solidFill>
            </a:endParaRPr>
          </a:p>
        </p:txBody>
      </p:sp>
      <p:sp>
        <p:nvSpPr>
          <p:cNvPr id="10" name="Right Arrow 9"/>
          <p:cNvSpPr/>
          <p:nvPr/>
        </p:nvSpPr>
        <p:spPr>
          <a:xfrm>
            <a:off x="8157680" y="3842940"/>
            <a:ext cx="3651728" cy="1088656"/>
          </a:xfrm>
          <a:prstGeom prst="rightArrow">
            <a:avLst/>
          </a:prstGeom>
          <a:solidFill>
            <a:srgbClr val="FFCC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b="1" dirty="0" smtClean="0">
                <a:solidFill>
                  <a:schemeClr val="tx1"/>
                </a:solidFill>
              </a:rPr>
              <a:t>Plans, Recruitment, Insider Attack, Op Sec Action</a:t>
            </a:r>
            <a:endParaRPr lang="en-US" b="1" dirty="0">
              <a:solidFill>
                <a:schemeClr val="tx1"/>
              </a:solidFill>
            </a:endParaRPr>
          </a:p>
        </p:txBody>
      </p:sp>
      <p:sp>
        <p:nvSpPr>
          <p:cNvPr id="5" name="Rectangle 4"/>
          <p:cNvSpPr/>
          <p:nvPr/>
        </p:nvSpPr>
        <p:spPr>
          <a:xfrm>
            <a:off x="616448" y="3041151"/>
            <a:ext cx="2845939" cy="163359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t>Medical / Psychiatric Disorders</a:t>
            </a:r>
          </a:p>
          <a:p>
            <a:r>
              <a:rPr lang="en-US" dirty="0" smtClean="0"/>
              <a:t>Personality or Social Skills</a:t>
            </a:r>
          </a:p>
          <a:p>
            <a:r>
              <a:rPr lang="en-US" dirty="0" smtClean="0"/>
              <a:t>Previous Rule Violations</a:t>
            </a:r>
          </a:p>
          <a:p>
            <a:r>
              <a:rPr lang="en-US" dirty="0" smtClean="0"/>
              <a:t>Social Network Risks</a:t>
            </a:r>
            <a:endParaRPr lang="en-US" dirty="0"/>
          </a:p>
        </p:txBody>
      </p:sp>
      <p:sp>
        <p:nvSpPr>
          <p:cNvPr id="12" name="Rectangle 11"/>
          <p:cNvSpPr/>
          <p:nvPr/>
        </p:nvSpPr>
        <p:spPr>
          <a:xfrm>
            <a:off x="3462390" y="3432064"/>
            <a:ext cx="1849347" cy="105482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t>Personal</a:t>
            </a:r>
          </a:p>
          <a:p>
            <a:r>
              <a:rPr lang="en-US" dirty="0" smtClean="0"/>
              <a:t>Professional</a:t>
            </a:r>
          </a:p>
          <a:p>
            <a:r>
              <a:rPr lang="en-US" dirty="0" smtClean="0"/>
              <a:t>Financial</a:t>
            </a:r>
            <a:endParaRPr lang="en-US" dirty="0"/>
          </a:p>
        </p:txBody>
      </p:sp>
      <p:sp>
        <p:nvSpPr>
          <p:cNvPr id="14" name="Rectangle 13"/>
          <p:cNvSpPr/>
          <p:nvPr/>
        </p:nvSpPr>
        <p:spPr>
          <a:xfrm>
            <a:off x="5311738" y="3731389"/>
            <a:ext cx="1933499" cy="20840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dirty="0" smtClean="0"/>
              <a:t>Interpersonal</a:t>
            </a:r>
          </a:p>
          <a:p>
            <a:r>
              <a:rPr lang="en-US" dirty="0" smtClean="0"/>
              <a:t>Technical</a:t>
            </a:r>
          </a:p>
          <a:p>
            <a:r>
              <a:rPr lang="en-US" dirty="0" smtClean="0"/>
              <a:t>Security </a:t>
            </a:r>
          </a:p>
          <a:p>
            <a:r>
              <a:rPr lang="en-US" dirty="0" smtClean="0"/>
              <a:t>Financial </a:t>
            </a:r>
          </a:p>
          <a:p>
            <a:r>
              <a:rPr lang="en-US" dirty="0" smtClean="0"/>
              <a:t>Personnel</a:t>
            </a:r>
          </a:p>
          <a:p>
            <a:r>
              <a:rPr lang="en-US" dirty="0" smtClean="0"/>
              <a:t>Social Network</a:t>
            </a:r>
          </a:p>
          <a:p>
            <a:r>
              <a:rPr lang="en-US" dirty="0" smtClean="0"/>
              <a:t>Travel</a:t>
            </a:r>
            <a:endParaRPr lang="en-US" dirty="0"/>
          </a:p>
        </p:txBody>
      </p:sp>
      <p:sp>
        <p:nvSpPr>
          <p:cNvPr id="6" name="TextBox 5"/>
          <p:cNvSpPr txBox="1"/>
          <p:nvPr/>
        </p:nvSpPr>
        <p:spPr>
          <a:xfrm>
            <a:off x="534451" y="2147021"/>
            <a:ext cx="4951949" cy="369332"/>
          </a:xfrm>
          <a:prstGeom prst="rect">
            <a:avLst/>
          </a:prstGeom>
          <a:noFill/>
        </p:spPr>
        <p:txBody>
          <a:bodyPr wrap="square" rtlCol="0">
            <a:spAutoFit/>
          </a:bodyPr>
          <a:lstStyle/>
          <a:p>
            <a:r>
              <a:rPr lang="en-US" dirty="0" smtClean="0"/>
              <a:t>The Critical Pathway to Insider Risk Model </a:t>
            </a:r>
            <a:endParaRPr lang="en-US" dirty="0"/>
          </a:p>
        </p:txBody>
      </p:sp>
      <p:sp>
        <p:nvSpPr>
          <p:cNvPr id="11" name="Down Arrow 10"/>
          <p:cNvSpPr/>
          <p:nvPr/>
        </p:nvSpPr>
        <p:spPr>
          <a:xfrm>
            <a:off x="7431636" y="4777573"/>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8134806" y="4777573"/>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8834186" y="4777573"/>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9522672" y="4777573"/>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10211158" y="4777573"/>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7952439" y="5522634"/>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8655609" y="5522634"/>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p:cNvSpPr/>
          <p:nvPr/>
        </p:nvSpPr>
        <p:spPr>
          <a:xfrm>
            <a:off x="9354989" y="5522634"/>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10043475" y="5522634"/>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10731961" y="5522634"/>
            <a:ext cx="520803" cy="626723"/>
          </a:xfrm>
          <a:prstGeom prst="downArrow">
            <a:avLst/>
          </a:prstGeom>
          <a:solidFill>
            <a:srgbClr val="F9E2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074133" y="5219630"/>
            <a:ext cx="2635826" cy="369332"/>
          </a:xfrm>
          <a:prstGeom prst="rect">
            <a:avLst/>
          </a:prstGeom>
          <a:noFill/>
        </p:spPr>
        <p:txBody>
          <a:bodyPr wrap="square" rtlCol="0">
            <a:spAutoFit/>
          </a:bodyPr>
          <a:lstStyle/>
          <a:p>
            <a:pPr algn="ctr"/>
            <a:r>
              <a:rPr lang="en-US" b="1" dirty="0" smtClean="0">
                <a:solidFill>
                  <a:schemeClr val="bg2">
                    <a:lumMod val="50000"/>
                  </a:schemeClr>
                </a:solidFill>
              </a:rPr>
              <a:t>Mitigating Factors</a:t>
            </a:r>
            <a:endParaRPr lang="en-US" b="1" dirty="0">
              <a:solidFill>
                <a:schemeClr val="bg2">
                  <a:lumMod val="50000"/>
                </a:schemeClr>
              </a:solidFill>
            </a:endParaRPr>
          </a:p>
        </p:txBody>
      </p:sp>
    </p:spTree>
    <p:extLst>
      <p:ext uri="{BB962C8B-B14F-4D97-AF65-F5344CB8AC3E}">
        <p14:creationId xmlns:p14="http://schemas.microsoft.com/office/powerpoint/2010/main" val="223095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825" y="686331"/>
            <a:ext cx="9720072" cy="989584"/>
          </a:xfrm>
        </p:spPr>
        <p:txBody>
          <a:bodyPr anchor="ctr">
            <a:normAutofit/>
          </a:bodyPr>
          <a:lstStyle/>
          <a:p>
            <a:r>
              <a:rPr lang="en-US" sz="3600" b="1" spc="300" dirty="0" smtClean="0">
                <a:latin typeface="Myriad Pro"/>
              </a:rPr>
              <a:t>Potential risk indicators</a:t>
            </a:r>
            <a:endParaRPr lang="en-US" sz="3600" b="1" spc="300" dirty="0">
              <a:latin typeface="Myriad Pro"/>
            </a:endParaRPr>
          </a:p>
        </p:txBody>
      </p:sp>
      <p:sp>
        <p:nvSpPr>
          <p:cNvPr id="7" name="Content Placeholder 3"/>
          <p:cNvSpPr txBox="1">
            <a:spLocks/>
          </p:cNvSpPr>
          <p:nvPr/>
        </p:nvSpPr>
        <p:spPr>
          <a:xfrm>
            <a:off x="1001825" y="5304419"/>
            <a:ext cx="9806588" cy="887412"/>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2400" b="0" i="0" kern="1200">
                <a:solidFill>
                  <a:schemeClr val="tx1"/>
                </a:solidFill>
                <a:latin typeface="+mn-lt"/>
                <a:ea typeface="+mn-ea"/>
                <a:cs typeface="+mn-cs"/>
              </a:defRPr>
            </a:lvl1pPr>
            <a:lvl2pPr marL="685800" indent="-228600" algn="l" defTabSz="4572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Calibri"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Calibri" pitchFamily="34" charset="0"/>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spcBef>
                <a:spcPts val="600"/>
              </a:spcBef>
            </a:pPr>
            <a:r>
              <a:rPr lang="en-US" i="1" dirty="0">
                <a:solidFill>
                  <a:srgbClr val="5AA2AE">
                    <a:lumMod val="25000"/>
                  </a:srgbClr>
                </a:solidFill>
                <a:latin typeface="Arial" panose="020B0604020202020204" pitchFamily="34" charset="0"/>
                <a:cs typeface="Arial" panose="020B0604020202020204" pitchFamily="34" charset="0"/>
              </a:rPr>
              <a:t>Most employees engaging in </a:t>
            </a:r>
            <a:r>
              <a:rPr lang="en-US" i="1" dirty="0" smtClean="0">
                <a:solidFill>
                  <a:srgbClr val="5AA2AE">
                    <a:lumMod val="25000"/>
                  </a:srgbClr>
                </a:solidFill>
                <a:latin typeface="Arial" panose="020B0604020202020204" pitchFamily="34" charset="0"/>
                <a:cs typeface="Arial" panose="020B0604020202020204" pitchFamily="34" charset="0"/>
              </a:rPr>
              <a:t>threat behavior </a:t>
            </a:r>
            <a:r>
              <a:rPr lang="en-US" i="1" dirty="0">
                <a:solidFill>
                  <a:srgbClr val="5AA2AE">
                    <a:lumMod val="25000"/>
                  </a:srgbClr>
                </a:solidFill>
                <a:latin typeface="Arial" panose="020B0604020202020204" pitchFamily="34" charset="0"/>
                <a:cs typeface="Arial" panose="020B0604020202020204" pitchFamily="34" charset="0"/>
              </a:rPr>
              <a:t>showed one or more </a:t>
            </a:r>
            <a:r>
              <a:rPr lang="en-US" i="1" dirty="0" smtClean="0">
                <a:solidFill>
                  <a:srgbClr val="5AA2AE">
                    <a:lumMod val="25000"/>
                  </a:srgbClr>
                </a:solidFill>
                <a:latin typeface="Arial" panose="020B0604020202020204" pitchFamily="34" charset="0"/>
                <a:cs typeface="Arial" panose="020B0604020202020204" pitchFamily="34" charset="0"/>
              </a:rPr>
              <a:t>Potential Risk Indicators (PRIs).</a:t>
            </a:r>
            <a:endParaRPr lang="en-US" i="1" dirty="0">
              <a:solidFill>
                <a:srgbClr val="5AA2AE">
                  <a:lumMod val="25000"/>
                </a:srgbClr>
              </a:solidFill>
              <a:latin typeface="Arial" panose="020B0604020202020204" pitchFamily="34" charset="0"/>
              <a:cs typeface="Arial" panose="020B0604020202020204" pitchFamily="34" charset="0"/>
            </a:endParaRPr>
          </a:p>
        </p:txBody>
      </p:sp>
      <p:sp>
        <p:nvSpPr>
          <p:cNvPr id="6" name="TextBox 5"/>
          <p:cNvSpPr txBox="1"/>
          <p:nvPr/>
        </p:nvSpPr>
        <p:spPr>
          <a:xfrm>
            <a:off x="5204976" y="6488668"/>
            <a:ext cx="1492716" cy="307777"/>
          </a:xfrm>
          <a:prstGeom prst="rect">
            <a:avLst/>
          </a:prstGeom>
          <a:noFill/>
        </p:spPr>
        <p:txBody>
          <a:bodyPr wrap="none" rtlCol="0">
            <a:spAutoFit/>
          </a:bodyPr>
          <a:lstStyle/>
          <a:p>
            <a:r>
              <a:rPr lang="en-US" sz="1400" dirty="0" smtClean="0">
                <a:solidFill>
                  <a:schemeClr val="bg2">
                    <a:lumMod val="50000"/>
                  </a:schemeClr>
                </a:solidFill>
                <a:latin typeface="Arial" panose="020B0604020202020204" pitchFamily="34" charset="0"/>
                <a:cs typeface="Arial" panose="020B0604020202020204" pitchFamily="34" charset="0"/>
              </a:rPr>
              <a:t>UNCLASSIFIED</a:t>
            </a:r>
            <a:endParaRPr lang="en-US" dirty="0">
              <a:solidFill>
                <a:schemeClr val="bg2">
                  <a:lumMod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482885" y="2266601"/>
            <a:ext cx="11250204" cy="2625441"/>
            <a:chOff x="482885" y="2266601"/>
            <a:chExt cx="11250204" cy="2625441"/>
          </a:xfrm>
        </p:grpSpPr>
        <p:pic>
          <p:nvPicPr>
            <p:cNvPr id="9" name="Picture 8"/>
            <p:cNvPicPr>
              <a:picLocks noChangeAspect="1"/>
            </p:cNvPicPr>
            <p:nvPr/>
          </p:nvPicPr>
          <p:blipFill>
            <a:blip r:embed="rId3"/>
            <a:stretch>
              <a:fillRect/>
            </a:stretch>
          </p:blipFill>
          <p:spPr>
            <a:xfrm>
              <a:off x="482885" y="2266601"/>
              <a:ext cx="11250204" cy="2625441"/>
            </a:xfrm>
            <a:prstGeom prst="rect">
              <a:avLst/>
            </a:prstGeom>
          </p:spPr>
        </p:pic>
        <p:sp>
          <p:nvSpPr>
            <p:cNvPr id="3" name="Rectangle 2"/>
            <p:cNvSpPr/>
            <p:nvPr/>
          </p:nvSpPr>
          <p:spPr>
            <a:xfrm>
              <a:off x="8280971" y="3164440"/>
              <a:ext cx="1366463" cy="339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latin typeface="Bahnschrift SemiLight SemiConde" panose="020B0502040204020203" pitchFamily="34" charset="0"/>
                </a:rPr>
                <a:t>PERSONAL </a:t>
              </a:r>
            </a:p>
            <a:p>
              <a:pPr algn="ctr"/>
              <a:r>
                <a:rPr lang="en-US" sz="1400" dirty="0" smtClean="0">
                  <a:solidFill>
                    <a:schemeClr val="bg2">
                      <a:lumMod val="25000"/>
                    </a:schemeClr>
                  </a:solidFill>
                  <a:latin typeface="Bahnschrift SemiLight SemiConde" panose="020B0502040204020203" pitchFamily="34" charset="0"/>
                </a:rPr>
                <a:t>CONDUCT</a:t>
              </a:r>
              <a:endParaRPr lang="en-US" sz="1400" dirty="0">
                <a:solidFill>
                  <a:schemeClr val="bg2">
                    <a:lumMod val="25000"/>
                  </a:schemeClr>
                </a:solidFill>
                <a:latin typeface="Bahnschrift SemiLight SemiConde" panose="020B0502040204020203" pitchFamily="34" charset="0"/>
              </a:endParaRPr>
            </a:p>
          </p:txBody>
        </p:sp>
      </p:grpSp>
      <p:sp>
        <p:nvSpPr>
          <p:cNvPr id="8" name="Rectangle 7"/>
          <p:cNvSpPr/>
          <p:nvPr/>
        </p:nvSpPr>
        <p:spPr>
          <a:xfrm>
            <a:off x="3910432" y="4457272"/>
            <a:ext cx="1366463" cy="339047"/>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2">
                    <a:lumMod val="25000"/>
                  </a:schemeClr>
                </a:solidFill>
                <a:latin typeface="Bahnschrift SemiLight SemiConde" panose="020B0502040204020203" pitchFamily="34" charset="0"/>
              </a:rPr>
              <a:t>SUBSTANCE </a:t>
            </a:r>
          </a:p>
          <a:p>
            <a:pPr algn="ctr"/>
            <a:r>
              <a:rPr lang="en-US" sz="1400" dirty="0" smtClean="0">
                <a:solidFill>
                  <a:schemeClr val="bg2">
                    <a:lumMod val="25000"/>
                  </a:schemeClr>
                </a:solidFill>
                <a:latin typeface="Bahnschrift SemiLight SemiConde" panose="020B0502040204020203" pitchFamily="34" charset="0"/>
              </a:rPr>
              <a:t>MISUSE</a:t>
            </a:r>
            <a:endParaRPr lang="en-US" sz="1400" dirty="0">
              <a:solidFill>
                <a:schemeClr val="bg2">
                  <a:lumMod val="25000"/>
                </a:schemeClr>
              </a:solidFill>
              <a:latin typeface="Bahnschrift SemiLight SemiConde" panose="020B0502040204020203" pitchFamily="34" charset="0"/>
            </a:endParaRPr>
          </a:p>
        </p:txBody>
      </p:sp>
    </p:spTree>
    <p:extLst>
      <p:ext uri="{BB962C8B-B14F-4D97-AF65-F5344CB8AC3E}">
        <p14:creationId xmlns:p14="http://schemas.microsoft.com/office/powerpoint/2010/main" val="3953011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12427</TotalTime>
  <Words>5703</Words>
  <Application>Microsoft Office PowerPoint</Application>
  <PresentationFormat>Widescreen</PresentationFormat>
  <Paragraphs>428</Paragraphs>
  <Slides>31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Bahnschrift SemiLight SemiConde</vt:lpstr>
      <vt:lpstr>Calibri</vt:lpstr>
      <vt:lpstr>Gill Sans MT</vt:lpstr>
      <vt:lpstr>Myriad Pro</vt:lpstr>
      <vt:lpstr>Wingdings</vt:lpstr>
      <vt:lpstr>Wingdings 2</vt:lpstr>
      <vt:lpstr>Dividend</vt:lpstr>
      <vt:lpstr>Insider threat awareness</vt:lpstr>
      <vt:lpstr>Learning objectives</vt:lpstr>
      <vt:lpstr>What is insider threat?</vt:lpstr>
      <vt:lpstr>Who can be an insider threat?</vt:lpstr>
      <vt:lpstr>discussion</vt:lpstr>
      <vt:lpstr>The Dod insider threat program</vt:lpstr>
      <vt:lpstr>The Dod insider threat program</vt:lpstr>
      <vt:lpstr>INSIDERs at risk</vt:lpstr>
      <vt:lpstr>Potential risk indicators</vt:lpstr>
      <vt:lpstr>potential risk indicators explained</vt:lpstr>
      <vt:lpstr>potential risk indicators explained</vt:lpstr>
      <vt:lpstr>potential risk indicators explained</vt:lpstr>
      <vt:lpstr>potential risk indicators explained</vt:lpstr>
      <vt:lpstr>potential risk indicators explained</vt:lpstr>
      <vt:lpstr>OTHER potential risk indicators</vt:lpstr>
      <vt:lpstr>VIOLENT EXTREMIST ACTIVITY</vt:lpstr>
      <vt:lpstr>Foreign Intelligence Entity targeting and recruiting</vt:lpstr>
      <vt:lpstr>Foreign Intelligence Entity targeting and recruiting</vt:lpstr>
      <vt:lpstr>CASE STUDY: Financial considerations, security and compliance incidents</vt:lpstr>
      <vt:lpstr>CASE STUDY: psychological conditions, financial considerations and prof performance</vt:lpstr>
      <vt:lpstr>CASE StuDY: Security and compliance incidents, technical activity, access attributes</vt:lpstr>
      <vt:lpstr>CasE STUDY: Foreign considerations, substance abuse and professional performance</vt:lpstr>
      <vt:lpstr>CASE STUDY: Security and compliance incidents, foreign considerations</vt:lpstr>
      <vt:lpstr>CASE StuDY: Judgement, character, psychological conditions, professional performance</vt:lpstr>
      <vt:lpstr>REMEMBER!</vt:lpstr>
      <vt:lpstr>reporting</vt:lpstr>
      <vt:lpstr>DITMAC</vt:lpstr>
      <vt:lpstr>Failure to report</vt:lpstr>
      <vt:lpstr>Organization specific reporting</vt:lpstr>
      <vt:lpstr>ACTIVITY / ENGAGEMENT</vt:lpstr>
      <vt:lpstr>summary</vt:lpstr>
    </vt:vector>
  </TitlesOfParts>
  <Company>Defense CounterIntelligence Security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Bhattacharya, Tamal, CTR, DCSA</dc:creator>
  <cp:lastModifiedBy>Jackson, Amber, CIV, DCSA</cp:lastModifiedBy>
  <cp:revision>362</cp:revision>
  <dcterms:created xsi:type="dcterms:W3CDTF">2022-03-02T17:56:37Z</dcterms:created>
  <dcterms:modified xsi:type="dcterms:W3CDTF">2022-10-31T19:22:40Z</dcterms:modified>
</cp:coreProperties>
</file>