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5"/>
    <p:sldMasterId id="2147483709" r:id="rId6"/>
  </p:sldMasterIdLst>
  <p:notesMasterIdLst>
    <p:notesMasterId r:id="rId21"/>
  </p:notesMasterIdLst>
  <p:handoutMasterIdLst>
    <p:handoutMasterId r:id="rId22"/>
  </p:handoutMasterIdLst>
  <p:sldIdLst>
    <p:sldId id="287" r:id="rId7"/>
    <p:sldId id="360" r:id="rId8"/>
    <p:sldId id="367" r:id="rId9"/>
    <p:sldId id="401" r:id="rId10"/>
    <p:sldId id="400" r:id="rId11"/>
    <p:sldId id="378" r:id="rId12"/>
    <p:sldId id="398" r:id="rId13"/>
    <p:sldId id="404" r:id="rId14"/>
    <p:sldId id="380" r:id="rId15"/>
    <p:sldId id="409" r:id="rId16"/>
    <p:sldId id="381" r:id="rId17"/>
    <p:sldId id="387" r:id="rId18"/>
    <p:sldId id="408" r:id="rId19"/>
    <p:sldId id="3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ville, Amina [US] (TS)" initials="NA[(" lastIdx="78" clrIdx="2">
    <p:extLst>
      <p:ext uri="{19B8F6BF-5375-455C-9EA6-DF929625EA0E}">
        <p15:presenceInfo xmlns:p15="http://schemas.microsoft.com/office/powerpoint/2012/main" userId="Neville, Amina [US] (TS)" providerId="None"/>
      </p:ext>
    </p:extLst>
  </p:cmAuthor>
  <p:cmAuthor id="2" name="Taute, Lisa [US] (TS)" initials="LT" lastIdx="3" clrIdx="1">
    <p:extLst>
      <p:ext uri="{19B8F6BF-5375-455C-9EA6-DF929625EA0E}">
        <p15:presenceInfo xmlns:p15="http://schemas.microsoft.com/office/powerpoint/2012/main" userId="Taute, Lisa [US] (TS)" providerId="None"/>
      </p:ext>
    </p:extLst>
  </p:cmAuthor>
  <p:cmAuthor id="4" name="Neville, Amina [US] (PN)" initials="NA[(" lastIdx="19" clrIdx="3">
    <p:extLst>
      <p:ext uri="{19B8F6BF-5375-455C-9EA6-DF929625EA0E}">
        <p15:presenceInfo xmlns:p15="http://schemas.microsoft.com/office/powerpoint/2012/main" userId="S-1-5-21-2063937484-1545362895-883519231-2000319" providerId="AD"/>
      </p:ext>
    </p:extLst>
  </p:cmAuthor>
  <p:cmAuthor id="5" name="Julia Fenderson" initials="JF" lastIdx="3" clrIdx="4">
    <p:extLst>
      <p:ext uri="{19B8F6BF-5375-455C-9EA6-DF929625EA0E}">
        <p15:presenceInfo xmlns:p15="http://schemas.microsoft.com/office/powerpoint/2012/main" userId="f8d34d17d607cf66" providerId="Windows Live"/>
      </p:ext>
    </p:extLst>
  </p:cmAuthor>
  <p:cmAuthor id="6" name="Smith, Catina M [US] (TS)" initials="SCM" lastIdx="14" clrIdx="5">
    <p:extLst>
      <p:ext uri="{19B8F6BF-5375-455C-9EA6-DF929625EA0E}">
        <p15:presenceInfo xmlns:p15="http://schemas.microsoft.com/office/powerpoint/2012/main" userId="Smith, Catina M [US] (TS)" providerId="None"/>
      </p:ext>
    </p:extLst>
  </p:cmAuthor>
  <p:cmAuthor id="7" name="Taute, Lisa [US] (DS)" initials="TL[(" lastIdx="7" clrIdx="6">
    <p:extLst>
      <p:ext uri="{19B8F6BF-5375-455C-9EA6-DF929625EA0E}">
        <p15:presenceInfo xmlns:p15="http://schemas.microsoft.com/office/powerpoint/2012/main" userId="Taute, Lisa [US] (DS)" providerId="None"/>
      </p:ext>
    </p:extLst>
  </p:cmAuthor>
  <p:cmAuthor id="8" name="Taute, Lisa [US] (DS)" initials="TL[( [2]" lastIdx="2" clrIdx="7">
    <p:extLst>
      <p:ext uri="{19B8F6BF-5375-455C-9EA6-DF929625EA0E}">
        <p15:presenceInfo xmlns:p15="http://schemas.microsoft.com/office/powerpoint/2012/main" userId="S-1-5-21-2063937484-1545362895-883519231-1107105" providerId="AD"/>
      </p:ext>
    </p:extLst>
  </p:cmAuthor>
  <p:cmAuthor id="9" name="Barr, Sara P [US] (DS)" initials="BSP[(" lastIdx="6" clrIdx="8">
    <p:extLst>
      <p:ext uri="{19B8F6BF-5375-455C-9EA6-DF929625EA0E}">
        <p15:presenceInfo xmlns:p15="http://schemas.microsoft.com/office/powerpoint/2012/main" userId="S-1-5-21-2063937484-1545362895-883519231-1776253" providerId="AD"/>
      </p:ext>
    </p:extLst>
  </p:cmAuthor>
  <p:cmAuthor id="10" name="Siebuhr, Laversa A [US] (TS)" initials="SLA" lastIdx="1" clrIdx="9">
    <p:extLst>
      <p:ext uri="{19B8F6BF-5375-455C-9EA6-DF929625EA0E}">
        <p15:presenceInfo xmlns:p15="http://schemas.microsoft.com/office/powerpoint/2012/main" userId="Siebuhr, Laversa A [US] (TS)" providerId="None"/>
      </p:ext>
    </p:extLst>
  </p:cmAuthor>
  <p:cmAuthor id="11" name="Danielle Burchett" initials="DB" lastIdx="18" clrIdx="10">
    <p:extLst>
      <p:ext uri="{19B8F6BF-5375-455C-9EA6-DF929625EA0E}">
        <p15:presenceInfo xmlns:p15="http://schemas.microsoft.com/office/powerpoint/2012/main" userId="fc50d0ee20e9b9e5" providerId="Windows Live"/>
      </p:ext>
    </p:extLst>
  </p:cmAuthor>
  <p:cmAuthor id="12" name="Montoya, Yvette M [US] (PN)" initials="MYM[(" lastIdx="3" clrIdx="11">
    <p:extLst>
      <p:ext uri="{19B8F6BF-5375-455C-9EA6-DF929625EA0E}">
        <p15:presenceInfo xmlns:p15="http://schemas.microsoft.com/office/powerpoint/2012/main" userId="S-1-5-21-2063937484-1545362895-883519231-1962251" providerId="AD"/>
      </p:ext>
    </p:extLst>
  </p:cmAuthor>
  <p:cmAuthor id="13" name="Holets, Elizabeth G [US] (DS)" initials="HEG[(" lastIdx="1" clrIdx="12">
    <p:extLst>
      <p:ext uri="{19B8F6BF-5375-455C-9EA6-DF929625EA0E}">
        <p15:presenceInfo xmlns:p15="http://schemas.microsoft.com/office/powerpoint/2012/main" userId="S-1-5-21-2063937484-1545362895-883519231-2158430" providerId="AD"/>
      </p:ext>
    </p:extLst>
  </p:cmAuthor>
  <p:cmAuthor id="14" name="Schneider, Kristin G [US] (PN)" initials="SKG[(" lastIdx="0" clrIdx="13">
    <p:extLst>
      <p:ext uri="{19B8F6BF-5375-455C-9EA6-DF929625EA0E}">
        <p15:presenceInfo xmlns:p15="http://schemas.microsoft.com/office/powerpoint/2012/main" userId="S-1-5-21-2063937484-1545362895-883519231-1721882" providerId="AD"/>
      </p:ext>
    </p:extLst>
  </p:cmAuthor>
  <p:cmAuthor id="15" name="Megill, Lorien [US] (DS)" initials="ML[(" lastIdx="1" clrIdx="14">
    <p:extLst>
      <p:ext uri="{19B8F6BF-5375-455C-9EA6-DF929625EA0E}">
        <p15:presenceInfo xmlns:p15="http://schemas.microsoft.com/office/powerpoint/2012/main" userId="S::Lorien.Megill@ngc.com::25665bd7-9b68-4319-8421-6087964ccc5c" providerId="AD"/>
      </p:ext>
    </p:extLst>
  </p:cmAuthor>
  <p:cmAuthor id="16" name="Schneider, Kristin G [US] (PN)" initials="SKG[( [2]" lastIdx="9" clrIdx="15">
    <p:extLst>
      <p:ext uri="{19B8F6BF-5375-455C-9EA6-DF929625EA0E}">
        <p15:presenceInfo xmlns:p15="http://schemas.microsoft.com/office/powerpoint/2012/main" userId="S-1-5-21-1984329579-2011763318-3428066725-27618" providerId="AD"/>
      </p:ext>
    </p:extLst>
  </p:cmAuthor>
  <p:cmAuthor id="17" name="Hughes, Marianne G [US] (DS)" initials="HMG[(" lastIdx="2" clrIdx="16">
    <p:extLst>
      <p:ext uri="{19B8F6BF-5375-455C-9EA6-DF929625EA0E}">
        <p15:presenceInfo xmlns:p15="http://schemas.microsoft.com/office/powerpoint/2012/main" userId="S::Marianne.Hughes@ngc.com::fd5e1e36-27c0-4c42-ad24-ce2f1835a7f7" providerId="AD"/>
      </p:ext>
    </p:extLst>
  </p:cmAuthor>
  <p:cmAuthor id="18" name="Mix, Emma J [US] (DS)" initials="MEJ[(" lastIdx="3" clrIdx="17">
    <p:extLst>
      <p:ext uri="{19B8F6BF-5375-455C-9EA6-DF929625EA0E}">
        <p15:presenceInfo xmlns:p15="http://schemas.microsoft.com/office/powerpoint/2012/main" userId="S::Emma.Mix@ngc.com::8d8ab445-de8c-43a6-b65e-31e78ae5235b" providerId="AD"/>
      </p:ext>
    </p:extLst>
  </p:cmAuthor>
  <p:cmAuthor id="19" name="Chandler, Callie J CIV DMDC" initials="CCJCD" lastIdx="22" clrIdx="18">
    <p:extLst>
      <p:ext uri="{19B8F6BF-5375-455C-9EA6-DF929625EA0E}">
        <p15:presenceInfo xmlns:p15="http://schemas.microsoft.com/office/powerpoint/2012/main" userId="S-1-5-21-790525478-492894223-839522115-1320" providerId="AD"/>
      </p:ext>
    </p:extLst>
  </p:cmAuthor>
  <p:cmAuthor id="20" name="Weywadt, Christina R [US] (DS)" initials="WCR[(" lastIdx="2" clrIdx="19">
    <p:extLst>
      <p:ext uri="{19B8F6BF-5375-455C-9EA6-DF929625EA0E}">
        <p15:presenceInfo xmlns:p15="http://schemas.microsoft.com/office/powerpoint/2012/main" userId="S::Christina.Weywadt@ngc.com::a2afae11-bafc-4ef5-a543-c5b3d163cde6" providerId="AD"/>
      </p:ext>
    </p:extLst>
  </p:cmAuthor>
  <p:cmAuthor id="21" name="Rose, Andree E CIV PERSEREC" initials="RAECP" lastIdx="4" clrIdx="20">
    <p:extLst>
      <p:ext uri="{19B8F6BF-5375-455C-9EA6-DF929625EA0E}">
        <p15:presenceInfo xmlns:p15="http://schemas.microsoft.com/office/powerpoint/2012/main" userId="S-1-5-21-790525478-492894223-839522115-4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65F"/>
    <a:srgbClr val="092A58"/>
    <a:srgbClr val="EAA522"/>
    <a:srgbClr val="4D8CEB"/>
    <a:srgbClr val="B3B3B3"/>
    <a:srgbClr val="2371E7"/>
    <a:srgbClr val="EAEAEA"/>
    <a:srgbClr val="F2F2F2"/>
    <a:srgbClr val="F3CE85"/>
    <a:srgbClr val="234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21" autoAdjust="0"/>
    <p:restoredTop sz="89145" autoAdjust="0"/>
  </p:normalViewPr>
  <p:slideViewPr>
    <p:cSldViewPr snapToGrid="0">
      <p:cViewPr varScale="1">
        <p:scale>
          <a:sx n="98" d="100"/>
          <a:sy n="98" d="100"/>
        </p:scale>
        <p:origin x="102"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17F84B-8360-4FA4-885C-E21944E490E5}" type="datetimeFigureOut">
              <a:rPr lang="en-US" smtClean="0"/>
              <a:t>8/16/2022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28B087-99D2-4314-9457-D46D2ED2E568}" type="slidenum">
              <a:rPr lang="en-US" smtClean="0"/>
              <a:t>‹#›</a:t>
            </a:fld>
            <a:endParaRPr lang="en-US" dirty="0"/>
          </a:p>
        </p:txBody>
      </p:sp>
    </p:spTree>
    <p:extLst>
      <p:ext uri="{BB962C8B-B14F-4D97-AF65-F5344CB8AC3E}">
        <p14:creationId xmlns:p14="http://schemas.microsoft.com/office/powerpoint/2010/main" val="3926731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6C097-E838-4B04-B14A-4A88ABEB9C01}" type="datetimeFigureOut">
              <a:rPr lang="en-US" smtClean="0"/>
              <a:t>8/16/2022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37AE8-C60E-4587-9829-82D0A10F76A9}" type="slidenum">
              <a:rPr lang="en-US" smtClean="0"/>
              <a:t>‹#›</a:t>
            </a:fld>
            <a:endParaRPr lang="en-US" dirty="0"/>
          </a:p>
        </p:txBody>
      </p:sp>
    </p:spTree>
    <p:extLst>
      <p:ext uri="{BB962C8B-B14F-4D97-AF65-F5344CB8AC3E}">
        <p14:creationId xmlns:p14="http://schemas.microsoft.com/office/powerpoint/2010/main" val="387094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Suggested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Welcome to a session on insider threat </a:t>
            </a:r>
            <a:r>
              <a:rPr lang="en-US" sz="1200" i="1" strike="noStrike" kern="1200" baseline="0" dirty="0">
                <a:solidFill>
                  <a:srgbClr val="FF0000"/>
                </a:solidFill>
                <a:effectLst/>
                <a:latin typeface="+mn-lt"/>
                <a:ea typeface="+mn-ea"/>
                <a:cs typeface="+mn-cs"/>
              </a:rPr>
              <a:t>prevention and mitigation</a:t>
            </a:r>
            <a:r>
              <a:rPr lang="en-US" sz="1200" i="1" kern="1200" dirty="0">
                <a:solidFill>
                  <a:schemeClr val="tx1"/>
                </a:solidFill>
                <a:effectLst/>
                <a:latin typeface="+mn-lt"/>
                <a:ea typeface="+mn-ea"/>
                <a:cs typeface="+mn-cs"/>
              </a:rPr>
              <a:t>. This session will help you to understand the concept of insider threat and the organization’s role in preventing and mitigating potential threats.</a:t>
            </a:r>
            <a:r>
              <a:rPr lang="en-US" sz="1200" i="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You will read a real-world example of insider threat, discuss possible</a:t>
            </a:r>
            <a:r>
              <a:rPr lang="en-US" sz="1200" i="1" kern="1200" baseline="0" dirty="0">
                <a:solidFill>
                  <a:schemeClr val="tx1"/>
                </a:solidFill>
                <a:effectLst/>
                <a:latin typeface="+mn-lt"/>
                <a:ea typeface="+mn-ea"/>
                <a:cs typeface="+mn-cs"/>
              </a:rPr>
              <a:t> prevention and mitigation approaches</a:t>
            </a:r>
            <a:r>
              <a:rPr lang="en-US" sz="1200" i="1" kern="1200" dirty="0">
                <a:solidFill>
                  <a:schemeClr val="tx1"/>
                </a:solidFill>
                <a:effectLst/>
                <a:latin typeface="+mn-lt"/>
                <a:ea typeface="+mn-ea"/>
                <a:cs typeface="+mn-cs"/>
              </a:rPr>
              <a:t>, and propose an actionable recommendation.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837AE8-C60E-4587-9829-82D0A10F76A9}" type="slidenum">
              <a:rPr lang="en-US" smtClean="0"/>
              <a:t>1</a:t>
            </a:fld>
            <a:endParaRPr lang="en-US" dirty="0"/>
          </a:p>
        </p:txBody>
      </p:sp>
    </p:spTree>
    <p:extLst>
      <p:ext uri="{BB962C8B-B14F-4D97-AF65-F5344CB8AC3E}">
        <p14:creationId xmlns:p14="http://schemas.microsoft.com/office/powerpoint/2010/main" val="3217127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Suggested Language:</a:t>
            </a:r>
          </a:p>
          <a:p>
            <a:r>
              <a:rPr lang="en-US" i="1" baseline="0" dirty="0"/>
              <a:t>Over the next 15 minutes, use your notes and thoughts from both discussions to develop at least one actionable recommendation that the organization could have taken to prevent or mitigate the insider threat incident. </a:t>
            </a:r>
          </a:p>
          <a:p>
            <a:r>
              <a:rPr lang="en-US" i="1" baseline="0" dirty="0"/>
              <a:t>This can be something previously brought up in class discussion, but take this opportunity to think creatively about the problem and consider outside-the-box recommendations. </a:t>
            </a:r>
          </a:p>
          <a:p>
            <a:r>
              <a:rPr lang="en-US" i="1" baseline="0" dirty="0"/>
              <a:t>Document your proposed recommendation and rationale in the Individual Recommendations section of the Case Analysis Tool.</a:t>
            </a:r>
            <a:endParaRPr lang="en-US" i="1" dirty="0"/>
          </a:p>
          <a:p>
            <a:endParaRPr lang="en-US" b="1" i="0" dirty="0"/>
          </a:p>
          <a:p>
            <a:r>
              <a:rPr lang="en-US" b="1" i="0" dirty="0"/>
              <a:t>Important Points:  </a:t>
            </a:r>
          </a:p>
          <a:p>
            <a:pPr marL="171450" indent="-171450">
              <a:buFont typeface="Arial" panose="020B0604020202020204" pitchFamily="34" charset="0"/>
              <a:buChar char="•"/>
            </a:pPr>
            <a:r>
              <a:rPr lang="en-US" b="0" i="0" dirty="0"/>
              <a:t>Provide a timer and let participants know when they have 5 minutes left.</a:t>
            </a:r>
          </a:p>
        </p:txBody>
      </p:sp>
      <p:sp>
        <p:nvSpPr>
          <p:cNvPr id="4" name="Slide Number Placeholder 3"/>
          <p:cNvSpPr>
            <a:spLocks noGrp="1"/>
          </p:cNvSpPr>
          <p:nvPr>
            <p:ph type="sldNum" sz="quarter" idx="10"/>
          </p:nvPr>
        </p:nvSpPr>
        <p:spPr/>
        <p:txBody>
          <a:bodyPr/>
          <a:lstStyle/>
          <a:p>
            <a:fld id="{B1837AE8-C60E-4587-9829-82D0A10F76A9}" type="slidenum">
              <a:rPr lang="en-US" smtClean="0"/>
              <a:t>12</a:t>
            </a:fld>
            <a:endParaRPr lang="en-US" dirty="0"/>
          </a:p>
        </p:txBody>
      </p:sp>
    </p:spTree>
    <p:extLst>
      <p:ext uri="{BB962C8B-B14F-4D97-AF65-F5344CB8AC3E}">
        <p14:creationId xmlns:p14="http://schemas.microsoft.com/office/powerpoint/2010/main" val="86432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Suggested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dirty="0"/>
              <a:t>Before we conclude, let’s take an opportunity to share any final thoughts on recommendations for how the organization could prevent a similar event in the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dirty="0"/>
              <a:t>Who would like to share their recommendation?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Important Points: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 prepared to ask clarifying questions as participants share their recommendations.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Remember you don’t have a lot of time with this wrap-up.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Consider limiting recommendations to ~3 min per participant.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Consider how you can connect the recommendations back to the Critical Path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Try to limit yourself to ~3min of feedback per recommendation to conserve time.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If possible, build a list of the participant’s recommendations so you can continue to develop your own list of recommendations to share with future classes.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Before the class concludes, encourage participants to consider how they will apply what they’ve learned to their own organizations. </a:t>
            </a:r>
          </a:p>
          <a:p>
            <a:pPr marL="0" indent="0">
              <a:buFont typeface="Arial" panose="020B0604020202020204" pitchFamily="34" charset="0"/>
              <a:buNone/>
            </a:pPr>
            <a:r>
              <a:rPr lang="en-US" sz="1200" kern="1200" dirty="0">
                <a:solidFill>
                  <a:schemeClr val="tx1"/>
                </a:solidFill>
                <a:effectLst/>
                <a:latin typeface="+mn-lt"/>
                <a:ea typeface="+mn-ea"/>
                <a:cs typeface="+mn-cs"/>
              </a:rPr>
              <a:t>They can share this with the group, time permitting. </a:t>
            </a:r>
          </a:p>
        </p:txBody>
      </p:sp>
      <p:sp>
        <p:nvSpPr>
          <p:cNvPr id="4" name="Slide Number Placeholder 3"/>
          <p:cNvSpPr>
            <a:spLocks noGrp="1"/>
          </p:cNvSpPr>
          <p:nvPr>
            <p:ph type="sldNum" sz="quarter" idx="10"/>
          </p:nvPr>
        </p:nvSpPr>
        <p:spPr/>
        <p:txBody>
          <a:bodyPr/>
          <a:lstStyle/>
          <a:p>
            <a:fld id="{B1837AE8-C60E-4587-9829-82D0A10F76A9}" type="slidenum">
              <a:rPr lang="en-US" smtClean="0"/>
              <a:t>13</a:t>
            </a:fld>
            <a:endParaRPr lang="en-US" dirty="0"/>
          </a:p>
        </p:txBody>
      </p:sp>
    </p:spTree>
    <p:extLst>
      <p:ext uri="{BB962C8B-B14F-4D97-AF65-F5344CB8AC3E}">
        <p14:creationId xmlns:p14="http://schemas.microsoft.com/office/powerpoint/2010/main" val="3816567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37AE8-C60E-4587-9829-82D0A10F76A9}" type="slidenum">
              <a:rPr lang="en-US" smtClean="0"/>
              <a:t>14</a:t>
            </a:fld>
            <a:endParaRPr lang="en-US" dirty="0"/>
          </a:p>
        </p:txBody>
      </p:sp>
    </p:spTree>
    <p:extLst>
      <p:ext uri="{BB962C8B-B14F-4D97-AF65-F5344CB8AC3E}">
        <p14:creationId xmlns:p14="http://schemas.microsoft.com/office/powerpoint/2010/main" val="54428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1">
                    <a:lumMod val="50000"/>
                  </a:schemeClr>
                </a:solidFill>
              </a:rPr>
              <a:t>Suggested Language: </a:t>
            </a:r>
          </a:p>
          <a:p>
            <a:r>
              <a:rPr lang="en-US" sz="1200" b="0" i="1" kern="1200" dirty="0">
                <a:solidFill>
                  <a:schemeClr val="tx1"/>
                </a:solidFill>
                <a:effectLst/>
                <a:latin typeface="+mn-lt"/>
                <a:ea typeface="+mn-ea"/>
                <a:cs typeface="+mn-cs"/>
              </a:rPr>
              <a:t>This problem-based learning experience includes:</a:t>
            </a:r>
          </a:p>
          <a:p>
            <a:pPr marL="171450" indent="-171450" rtl="0" fontAlgn="ctr">
              <a:buFont typeface="Arial" panose="020B0604020202020204" pitchFamily="34" charset="0"/>
              <a:buChar char="•"/>
            </a:pPr>
            <a:r>
              <a:rPr lang="en-US" sz="1200" i="1" kern="1200" dirty="0">
                <a:solidFill>
                  <a:schemeClr val="tx1"/>
                </a:solidFill>
                <a:effectLst/>
                <a:latin typeface="+mn-lt"/>
                <a:ea typeface="+mn-ea"/>
                <a:cs typeface="+mn-cs"/>
              </a:rPr>
              <a:t>a small group discussion where you will review an InT case, identifying and categorizing individual and organizational risk factors and actions, </a:t>
            </a:r>
          </a:p>
          <a:p>
            <a:pPr marL="171450" indent="-171450" rtl="0" fontAlgn="ctr">
              <a:buFont typeface="Arial" panose="020B0604020202020204" pitchFamily="34" charset="0"/>
              <a:buChar char="•"/>
            </a:pPr>
            <a:r>
              <a:rPr lang="en-US" sz="1200" i="1" kern="1200" dirty="0">
                <a:solidFill>
                  <a:schemeClr val="tx1"/>
                </a:solidFill>
                <a:effectLst/>
                <a:latin typeface="+mn-lt"/>
                <a:ea typeface="+mn-ea"/>
                <a:cs typeface="+mn-cs"/>
              </a:rPr>
              <a:t>a class discussion where you will discuss and evaluate the organization’s preparedness and response, </a:t>
            </a:r>
          </a:p>
          <a:p>
            <a:pPr marL="171450" indent="-171450" rtl="0" fontAlgn="ctr">
              <a:buFont typeface="Arial" panose="020B0604020202020204" pitchFamily="34" charset="0"/>
              <a:buChar char="•"/>
            </a:pPr>
            <a:r>
              <a:rPr lang="en-US" sz="1200" i="1" kern="1200" dirty="0">
                <a:solidFill>
                  <a:schemeClr val="tx1"/>
                </a:solidFill>
                <a:effectLst/>
                <a:latin typeface="+mn-lt"/>
                <a:ea typeface="+mn-ea"/>
                <a:cs typeface="+mn-cs"/>
              </a:rPr>
              <a:t>individual reflection time to propose at least one actionable recommendation for the organization, and </a:t>
            </a:r>
          </a:p>
          <a:p>
            <a:pPr marL="171450" indent="-171450" rtl="0" fontAlgn="ctr">
              <a:buFont typeface="Arial" panose="020B0604020202020204" pitchFamily="34" charset="0"/>
              <a:buChar char="•"/>
            </a:pPr>
            <a:r>
              <a:rPr lang="en-US" sz="1200" i="1" kern="1200" dirty="0">
                <a:solidFill>
                  <a:schemeClr val="tx1"/>
                </a:solidFill>
                <a:effectLst/>
                <a:latin typeface="+mn-lt"/>
                <a:ea typeface="+mn-ea"/>
                <a:cs typeface="+mn-cs"/>
              </a:rPr>
              <a:t>a wrap-up to discuss your recommendations, generate a Call to Action, and share any final questions or comments you have with the class.</a:t>
            </a:r>
          </a:p>
          <a:p>
            <a:pPr marL="171450" indent="-171450" rtl="0" fontAlgn="ctr">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fld id="{B1837AE8-C60E-4587-9829-82D0A10F76A9}" type="slidenum">
              <a:rPr lang="en-US" smtClean="0"/>
              <a:t>2</a:t>
            </a:fld>
            <a:endParaRPr lang="en-US" dirty="0"/>
          </a:p>
        </p:txBody>
      </p:sp>
    </p:spTree>
    <p:extLst>
      <p:ext uri="{BB962C8B-B14F-4D97-AF65-F5344CB8AC3E}">
        <p14:creationId xmlns:p14="http://schemas.microsoft.com/office/powerpoint/2010/main" val="383654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837AE8-C60E-4587-9829-82D0A10F76A9}" type="slidenum">
              <a:rPr lang="en-US" smtClean="0"/>
              <a:t>3</a:t>
            </a:fld>
            <a:endParaRPr lang="en-US" dirty="0"/>
          </a:p>
        </p:txBody>
      </p:sp>
    </p:spTree>
    <p:extLst>
      <p:ext uri="{BB962C8B-B14F-4D97-AF65-F5344CB8AC3E}">
        <p14:creationId xmlns:p14="http://schemas.microsoft.com/office/powerpoint/2010/main" val="253852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Important Points:</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Explain that this learning experience uses three main appendices, provided as part of the Participant Guide, including:</a:t>
            </a:r>
          </a:p>
          <a:p>
            <a:pPr marL="685800" lvl="1" indent="-228600">
              <a:buFont typeface="+mj-lt"/>
              <a:buAutoNum type="arabicPeriod"/>
            </a:pPr>
            <a:r>
              <a:rPr lang="en-US" kern="1200" baseline="0" dirty="0">
                <a:solidFill>
                  <a:schemeClr val="tx1"/>
                </a:solidFill>
                <a:effectLst/>
                <a:latin typeface="+mn-lt"/>
                <a:ea typeface="+mn-ea"/>
                <a:cs typeface="+mn-cs"/>
              </a:rPr>
              <a:t>The Case Synopsis (Appendix A)</a:t>
            </a:r>
          </a:p>
          <a:p>
            <a:pPr marL="685800" lvl="1" indent="-228600">
              <a:buFont typeface="+mj-lt"/>
              <a:buAutoNum type="arabicPeriod"/>
            </a:pPr>
            <a:r>
              <a:rPr lang="en-US" kern="1200" baseline="0" dirty="0">
                <a:solidFill>
                  <a:schemeClr val="tx1"/>
                </a:solidFill>
                <a:effectLst/>
                <a:latin typeface="+mn-lt"/>
                <a:ea typeface="+mn-ea"/>
                <a:cs typeface="+mn-cs"/>
              </a:rPr>
              <a:t>The Information Gathering Worksheet (Appendix B)</a:t>
            </a:r>
          </a:p>
          <a:p>
            <a:pPr marL="685800" lvl="1" indent="-228600">
              <a:buFont typeface="+mj-lt"/>
              <a:buAutoNum type="arabicPeriod"/>
            </a:pPr>
            <a:r>
              <a:rPr lang="en-US" kern="1200" baseline="0" dirty="0">
                <a:solidFill>
                  <a:schemeClr val="tx1"/>
                </a:solidFill>
                <a:effectLst/>
                <a:latin typeface="+mn-lt"/>
                <a:ea typeface="+mn-ea"/>
                <a:cs typeface="+mn-cs"/>
              </a:rPr>
              <a:t>The Case Analysis Tool (Appendix C)</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fld id="{B1837AE8-C60E-4587-9829-82D0A10F76A9}" type="slidenum">
              <a:rPr lang="en-US" smtClean="0"/>
              <a:t>5</a:t>
            </a:fld>
            <a:endParaRPr lang="en-US" dirty="0"/>
          </a:p>
        </p:txBody>
      </p:sp>
    </p:spTree>
    <p:extLst>
      <p:ext uri="{BB962C8B-B14F-4D97-AF65-F5344CB8AC3E}">
        <p14:creationId xmlns:p14="http://schemas.microsoft.com/office/powerpoint/2010/main" val="254377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Suggested Language:</a:t>
            </a:r>
          </a:p>
          <a:p>
            <a:r>
              <a:rPr lang="en-US" sz="1200" b="0" i="1" kern="1200" dirty="0">
                <a:solidFill>
                  <a:schemeClr val="tx1"/>
                </a:solidFill>
                <a:effectLst/>
                <a:latin typeface="+mn-lt"/>
                <a:ea typeface="+mn-ea"/>
                <a:cs typeface="+mn-cs"/>
              </a:rPr>
              <a:t>At this point, everyone should be familiar with the Critical Pathway to Insider Risk (CPIR) model and the role organizations play in monitoring and mitigating risks prior to a hostile act.</a:t>
            </a:r>
          </a:p>
          <a:p>
            <a:r>
              <a:rPr lang="en-US" sz="1200" b="0" i="1" kern="1200" dirty="0">
                <a:solidFill>
                  <a:schemeClr val="tx1"/>
                </a:solidFill>
                <a:effectLst/>
                <a:latin typeface="+mn-lt"/>
                <a:ea typeface="+mn-ea"/>
                <a:cs typeface="+mn-cs"/>
              </a:rPr>
              <a:t>As you work through this learning experience, use what you know about this model to evaluate and analyze how the organization could have prevented </a:t>
            </a:r>
            <a:r>
              <a:rPr lang="en-US" sz="1200" b="0" i="1" u="none" kern="1200" dirty="0">
                <a:solidFill>
                  <a:schemeClr val="tx1"/>
                </a:solidFill>
                <a:effectLst/>
                <a:latin typeface="+mn-lt"/>
                <a:ea typeface="+mn-ea"/>
                <a:cs typeface="+mn-cs"/>
              </a:rPr>
              <a:t>or mitigated </a:t>
            </a:r>
            <a:r>
              <a:rPr lang="en-US" sz="1200" b="0" i="1" kern="1200" dirty="0">
                <a:solidFill>
                  <a:schemeClr val="tx1"/>
                </a:solidFill>
                <a:effectLst/>
                <a:latin typeface="+mn-lt"/>
                <a:ea typeface="+mn-ea"/>
                <a:cs typeface="+mn-cs"/>
              </a:rPr>
              <a:t>this incident.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Important Points: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Participants should be familiar with the CPIR model as a prerequisite for participating in this learning experience.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Provide a brief overview of the CPIR model with participants.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Critical Pathway to Insider Risk (CPIR) model describes the development of insider risk and how it can lead to an insider threat incident.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Within the CPIR framework, individuals who have certain predispositions such as poor judgment, substance misuse, or personality dysfunction may be at increased risk of becoming an insider threat.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Employees and other insiders with such predispositions may engage in concerning behaviors when they face significant life stressors</a:t>
            </a:r>
            <a:r>
              <a:rPr lang="en-US" sz="1200" kern="1200" baseline="0" dirty="0">
                <a:solidFill>
                  <a:schemeClr val="tx1"/>
                </a:solidFill>
                <a:effectLst/>
                <a:latin typeface="+mn-lt"/>
                <a:ea typeface="+mn-ea"/>
                <a:cs typeface="+mn-cs"/>
              </a:rPr>
              <a:t> (e.g., </a:t>
            </a:r>
            <a:r>
              <a:rPr lang="en-US" sz="1200" kern="1200" dirty="0">
                <a:solidFill>
                  <a:schemeClr val="tx1"/>
                </a:solidFill>
                <a:effectLst/>
                <a:latin typeface="+mn-lt"/>
                <a:ea typeface="+mn-ea"/>
                <a:cs typeface="+mn-cs"/>
              </a:rPr>
              <a:t>the death of a loved one, relationship problems, or loss of their job).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Concerning behavior varies but it often includes increasingly erratic, unsafe or aggressive behaviors, expressions of hostility or blame, and dramatic changes in personality or performance.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 organization may contribute to or mitigate the concerning behavior depending upon how and when they respond.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When an organization fails to identify and manage the situation in a timely manner, the behavior may escalate until it culminates in an attack, breach or compromise of the organization’s information, systems, facilities or personnel.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learning experience will help you think critically about how you might prevent or mitigate such a situation.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837AE8-C60E-4587-9829-82D0A10F76A9}" type="slidenum">
              <a:rPr lang="en-US" smtClean="0"/>
              <a:t>6</a:t>
            </a:fld>
            <a:endParaRPr lang="en-US" dirty="0"/>
          </a:p>
        </p:txBody>
      </p:sp>
    </p:spTree>
    <p:extLst>
      <p:ext uri="{BB962C8B-B14F-4D97-AF65-F5344CB8AC3E}">
        <p14:creationId xmlns:p14="http://schemas.microsoft.com/office/powerpoint/2010/main" val="342353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a:t>Suggested Language:</a:t>
            </a:r>
          </a:p>
          <a:p>
            <a:r>
              <a:rPr lang="en-US" b="0" i="1" baseline="0" dirty="0"/>
              <a:t>The Doug Williams case is an example of </a:t>
            </a:r>
            <a:r>
              <a:rPr lang="en-US" sz="1800" i="1" dirty="0">
                <a:effectLst/>
                <a:latin typeface="Calibri" panose="020F0502020204030204" pitchFamily="34" charset="0"/>
                <a:ea typeface="Calibri" panose="020F0502020204030204" pitchFamily="34" charset="0"/>
              </a:rPr>
              <a:t>workplace violence in which a malicious insider attacked and killed his coworkers. This case study provides an example of an insider with a significant number of concerning behaviors prior to the insider threat event, and an organization that was not prepared to prevent or effectively mitigate the threat. </a:t>
            </a:r>
          </a:p>
          <a:p>
            <a:endParaRPr lang="en-US" sz="1800" b="0" i="1" baseline="0" dirty="0">
              <a:effectLst/>
              <a:latin typeface="Calibri" panose="020F0502020204030204" pitchFamily="34" charset="0"/>
            </a:endParaRPr>
          </a:p>
          <a:p>
            <a:r>
              <a:rPr lang="en-US" b="0" i="1" baseline="0" dirty="0"/>
              <a:t>Everyone should have read this case prior to class and be ready to discuss the organizational implications of this case. </a:t>
            </a:r>
            <a:endParaRPr lang="en-US" b="0" i="1" dirty="0"/>
          </a:p>
          <a:p>
            <a:endParaRPr lang="en-US" dirty="0"/>
          </a:p>
        </p:txBody>
      </p:sp>
      <p:sp>
        <p:nvSpPr>
          <p:cNvPr id="4" name="Slide Number Placeholder 3"/>
          <p:cNvSpPr>
            <a:spLocks noGrp="1"/>
          </p:cNvSpPr>
          <p:nvPr>
            <p:ph type="sldNum" sz="quarter" idx="5"/>
          </p:nvPr>
        </p:nvSpPr>
        <p:spPr/>
        <p:txBody>
          <a:bodyPr/>
          <a:lstStyle/>
          <a:p>
            <a:fld id="{B1837AE8-C60E-4587-9829-82D0A10F76A9}" type="slidenum">
              <a:rPr lang="en-US" smtClean="0"/>
              <a:t>7</a:t>
            </a:fld>
            <a:endParaRPr lang="en-US" dirty="0"/>
          </a:p>
        </p:txBody>
      </p:sp>
    </p:spTree>
    <p:extLst>
      <p:ext uri="{BB962C8B-B14F-4D97-AF65-F5344CB8AC3E}">
        <p14:creationId xmlns:p14="http://schemas.microsoft.com/office/powerpoint/2010/main" val="37241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chemeClr val="accent1">
                    <a:lumMod val="50000"/>
                  </a:schemeClr>
                </a:solidFill>
              </a:rPr>
              <a:t>Suggested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FF0000"/>
                </a:solidFill>
              </a:rPr>
              <a:t>Use </a:t>
            </a:r>
            <a:r>
              <a:rPr lang="en-US" i="1" dirty="0"/>
              <a:t>the Case Analysis Tool in your Participant Guide to guide discussion and take notes regarding your findings. These notes will be especially valuable during the third and final section of the activity when you’ll propose alternative actions that the organization could have taken to prevent or mitigate the insider threat along with your rationale.</a:t>
            </a:r>
          </a:p>
        </p:txBody>
      </p:sp>
      <p:sp>
        <p:nvSpPr>
          <p:cNvPr id="4" name="Slide Number Placeholder 3"/>
          <p:cNvSpPr>
            <a:spLocks noGrp="1"/>
          </p:cNvSpPr>
          <p:nvPr>
            <p:ph type="sldNum" sz="quarter" idx="5"/>
          </p:nvPr>
        </p:nvSpPr>
        <p:spPr/>
        <p:txBody>
          <a:bodyPr/>
          <a:lstStyle/>
          <a:p>
            <a:fld id="{B1837AE8-C60E-4587-9829-82D0A10F76A9}" type="slidenum">
              <a:rPr lang="en-US" smtClean="0"/>
              <a:t>8</a:t>
            </a:fld>
            <a:endParaRPr lang="en-US" dirty="0"/>
          </a:p>
        </p:txBody>
      </p:sp>
    </p:spTree>
    <p:extLst>
      <p:ext uri="{BB962C8B-B14F-4D97-AF65-F5344CB8AC3E}">
        <p14:creationId xmlns:p14="http://schemas.microsoft.com/office/powerpoint/2010/main" val="426771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t>Suggested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We are now going to break out into small groups (~4 individuals per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Once you have your group assignments please get together and prepare for your small group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You will have ~45 minutes for this portion of the learning experience.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Once you are in your groups, use the Information Gathering Worksheet you completed to:</a:t>
            </a:r>
          </a:p>
          <a:p>
            <a:pPr marL="628650" lvl="1" indent="-171450">
              <a:buFont typeface="Arial" panose="020B0604020202020204" pitchFamily="34" charset="0"/>
              <a:buChar char="•"/>
            </a:pPr>
            <a:r>
              <a:rPr lang="en-US" i="1" dirty="0"/>
              <a:t>Identify and categorize:</a:t>
            </a:r>
          </a:p>
          <a:p>
            <a:pPr marL="1085850" lvl="2" indent="-171450">
              <a:buFont typeface="Arial" panose="020B0604020202020204" pitchFamily="34" charset="0"/>
              <a:buChar char="•"/>
            </a:pPr>
            <a:r>
              <a:rPr lang="en-US" i="1" dirty="0"/>
              <a:t>Concerning behaviors displayed by the individual,</a:t>
            </a:r>
          </a:p>
          <a:p>
            <a:pPr marL="1085850" lvl="2" indent="-171450">
              <a:buFont typeface="Arial" panose="020B0604020202020204" pitchFamily="34" charset="0"/>
              <a:buChar char="•"/>
            </a:pPr>
            <a:r>
              <a:rPr lang="en-US" i="1" dirty="0"/>
              <a:t>Risk factors introduced by the organization,</a:t>
            </a:r>
            <a:r>
              <a:rPr lang="en-US" i="1" baseline="0" dirty="0"/>
              <a:t> and </a:t>
            </a:r>
            <a:endParaRPr lang="en-US" i="1"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Actions that the organization took in an effort to mitigate the potential threat posed by the individual.</a:t>
            </a:r>
          </a:p>
          <a:p>
            <a:pPr marL="171450" indent="-171450">
              <a:buFont typeface="Arial" panose="020B0604020202020204" pitchFamily="34" charset="0"/>
              <a:buChar char="•"/>
            </a:pPr>
            <a:r>
              <a:rPr lang="en-US" i="1" baseline="0" dirty="0"/>
              <a:t>During the discussion, be sure to document your notes/thoughts in the Small Group Discussion </a:t>
            </a:r>
            <a:r>
              <a:rPr lang="en-US" dirty="0"/>
              <a:t>ꟷ</a:t>
            </a:r>
            <a:r>
              <a:rPr lang="en-US" i="1" baseline="0" dirty="0"/>
              <a:t> Identify and Categorize section of the Case Analysis Tool.</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At the end of the small group discussion, we’ll have a 15-minute break and then come back together as a class to evaluate the organization’s level of preparedness and risk and discuss which mitigation and prevention actions could be taken to prevent an incident like this in the future.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Important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Read through the instructions slowly and carefully with the class. </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Remind participants to fill out the Small Group Discussion </a:t>
            </a:r>
            <a:r>
              <a:rPr lang="en-US" dirty="0"/>
              <a:t>ꟷ </a:t>
            </a:r>
            <a:r>
              <a:rPr lang="en-US" sz="1200" i="0" kern="1200" dirty="0">
                <a:solidFill>
                  <a:schemeClr val="tx1"/>
                </a:solidFill>
                <a:effectLst/>
                <a:latin typeface="+mn-lt"/>
                <a:ea typeface="+mn-ea"/>
                <a:cs typeface="+mn-cs"/>
              </a:rPr>
              <a:t>Identify and Categorize section of the Case Analysis Tool, focusing on identifying and categorizing actions and behaviors, and using the discussion questions provided in the Participant Guide to guide them. </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Ask for and field any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Once all participant questions are answered, </a:t>
            </a:r>
            <a:r>
              <a:rPr lang="en-US" sz="1200" i="0" strike="noStrike" kern="1200" dirty="0">
                <a:solidFill>
                  <a:schemeClr val="tx1"/>
                </a:solidFill>
                <a:effectLst/>
                <a:latin typeface="+mn-lt"/>
                <a:ea typeface="+mn-ea"/>
                <a:cs typeface="+mn-cs"/>
              </a:rPr>
              <a:t>assign</a:t>
            </a:r>
            <a:r>
              <a:rPr lang="en-US" sz="1200" i="0" strike="noStrike" kern="1200" baseline="0" dirty="0">
                <a:solidFill>
                  <a:schemeClr val="tx1"/>
                </a:solidFill>
                <a:effectLst/>
                <a:latin typeface="+mn-lt"/>
                <a:ea typeface="+mn-ea"/>
                <a:cs typeface="+mn-cs"/>
              </a:rPr>
              <a:t> participants to small groups</a:t>
            </a:r>
            <a:r>
              <a:rPr lang="en-US" sz="120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Begin the timer. </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Visit each small group to provide guidance, feedback, and answer questions as needed.</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Be sure to notify the participants when time is running out, especially at the 10 and 5-minute</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marks so they know to wrap up their work. </a:t>
            </a:r>
          </a:p>
          <a:p>
            <a:endParaRPr lang="en-US" baseline="0" dirty="0"/>
          </a:p>
        </p:txBody>
      </p:sp>
      <p:sp>
        <p:nvSpPr>
          <p:cNvPr id="4" name="Slide Number Placeholder 3"/>
          <p:cNvSpPr>
            <a:spLocks noGrp="1"/>
          </p:cNvSpPr>
          <p:nvPr>
            <p:ph type="sldNum" sz="quarter" idx="10"/>
          </p:nvPr>
        </p:nvSpPr>
        <p:spPr/>
        <p:txBody>
          <a:bodyPr/>
          <a:lstStyle/>
          <a:p>
            <a:fld id="{B1837AE8-C60E-4587-9829-82D0A10F76A9}" type="slidenum">
              <a:rPr lang="en-US" smtClean="0"/>
              <a:t>9</a:t>
            </a:fld>
            <a:endParaRPr lang="en-US" dirty="0"/>
          </a:p>
        </p:txBody>
      </p:sp>
    </p:spTree>
    <p:extLst>
      <p:ext uri="{BB962C8B-B14F-4D97-AF65-F5344CB8AC3E}">
        <p14:creationId xmlns:p14="http://schemas.microsoft.com/office/powerpoint/2010/main" val="352100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Suggested Language:</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Now, let’s come back together and discuss the behaviors and actions we identified during the small groups to evaluate </a:t>
            </a:r>
            <a:r>
              <a:rPr lang="en-US" b="0" i="1" dirty="0"/>
              <a:t>the organization’s level of preparedness and response. </a:t>
            </a:r>
          </a:p>
          <a:p>
            <a:pPr rtl="0" fontAlgn="ctr"/>
            <a:endParaRPr lang="en-US" sz="1200" b="1" i="0" kern="1200" dirty="0">
              <a:solidFill>
                <a:schemeClr val="tx1"/>
              </a:solidFill>
              <a:effectLst/>
              <a:latin typeface="+mn-lt"/>
              <a:ea typeface="+mn-ea"/>
              <a:cs typeface="+mn-cs"/>
            </a:endParaRPr>
          </a:p>
          <a:p>
            <a:pPr rtl="0" fontAlgn="ctr"/>
            <a:r>
              <a:rPr lang="en-US" sz="1200" b="1" i="0" kern="1200" dirty="0">
                <a:solidFill>
                  <a:schemeClr val="tx1"/>
                </a:solidFill>
                <a:effectLst/>
                <a:latin typeface="+mn-lt"/>
                <a:ea typeface="+mn-ea"/>
                <a:cs typeface="+mn-cs"/>
              </a:rPr>
              <a:t>Important Notes:</a:t>
            </a:r>
          </a:p>
          <a:p>
            <a:pPr marL="171450" indent="-171450" rtl="0" fontAlgn="ctr">
              <a:buFont typeface="Arial" panose="020B0604020202020204" pitchFamily="34" charset="0"/>
              <a:buChar char="•"/>
            </a:pPr>
            <a:r>
              <a:rPr lang="en-US" sz="1200" b="0" i="0" kern="1200" dirty="0">
                <a:solidFill>
                  <a:schemeClr val="tx1"/>
                </a:solidFill>
                <a:effectLst/>
                <a:latin typeface="+mn-lt"/>
                <a:ea typeface="+mn-ea"/>
                <a:cs typeface="+mn-cs"/>
              </a:rPr>
              <a:t>Pose each of the questions on the slide and facilitate discussion. </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effectLst/>
                <a:latin typeface="+mn-lt"/>
                <a:ea typeface="+mn-ea"/>
                <a:cs typeface="+mn-cs"/>
              </a:rPr>
              <a:t>Encourage participants to refer to their Case Analysis Tool notes to help them answer the questions and participate in the class discussion.</a:t>
            </a:r>
            <a:r>
              <a:rPr lang="en-US" sz="1200" i="0" kern="1200" dirty="0">
                <a:solidFill>
                  <a:schemeClr val="tx1"/>
                </a:solidFill>
                <a:effectLst/>
                <a:latin typeface="+mn-lt"/>
                <a:ea typeface="+mn-ea"/>
                <a:cs typeface="+mn-cs"/>
              </a:rPr>
              <a:t> They should justify their responses.</a:t>
            </a:r>
          </a:p>
          <a:p>
            <a:pPr marL="171450" indent="-171450" rtl="0" fontAlgn="ctr">
              <a:buFont typeface="Arial" panose="020B0604020202020204" pitchFamily="34" charset="0"/>
              <a:buChar char="•"/>
            </a:pPr>
            <a:r>
              <a:rPr lang="en-US" sz="1200" i="0" kern="1200" baseline="0" dirty="0">
                <a:solidFill>
                  <a:schemeClr val="tx1"/>
                </a:solidFill>
                <a:effectLst/>
                <a:latin typeface="+mn-lt"/>
                <a:ea typeface="+mn-ea"/>
                <a:cs typeface="+mn-cs"/>
              </a:rPr>
              <a:t>Remind participants to record their notes during this discussion in the Class Discussion section of the Case Analysis Tool.</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837AE8-C60E-4587-9829-82D0A10F76A9}" type="slidenum">
              <a:rPr lang="en-US" smtClean="0"/>
              <a:t>11</a:t>
            </a:fld>
            <a:endParaRPr lang="en-US" dirty="0"/>
          </a:p>
        </p:txBody>
      </p:sp>
    </p:spTree>
    <p:extLst>
      <p:ext uri="{BB962C8B-B14F-4D97-AF65-F5344CB8AC3E}">
        <p14:creationId xmlns:p14="http://schemas.microsoft.com/office/powerpoint/2010/main" val="864127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Design 1">
    <p:spTree>
      <p:nvGrpSpPr>
        <p:cNvPr id="1" name=""/>
        <p:cNvGrpSpPr/>
        <p:nvPr/>
      </p:nvGrpSpPr>
      <p:grpSpPr>
        <a:xfrm>
          <a:off x="0" y="0"/>
          <a:ext cx="0" cy="0"/>
          <a:chOff x="0" y="0"/>
          <a:chExt cx="0" cy="0"/>
        </a:xfrm>
      </p:grpSpPr>
      <p:pic>
        <p:nvPicPr>
          <p:cNvPr id="20" name="Background Image"/>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16" y="-25296"/>
            <a:ext cx="12242129" cy="6888985"/>
          </a:xfrm>
          <a:prstGeom prst="rect">
            <a:avLst/>
          </a:prstGeom>
        </p:spPr>
      </p:pic>
      <p:cxnSp>
        <p:nvCxnSpPr>
          <p:cNvPr id="21" name="Straight Connector 20" descr="Decorative"/>
          <p:cNvCxnSpPr/>
          <p:nvPr userDrawn="1"/>
        </p:nvCxnSpPr>
        <p:spPr>
          <a:xfrm>
            <a:off x="1038692"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The Threat Lab logo" descr="The Threat Lab: Integrating Research into Practice" title="The Threat Lab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09319" y="344196"/>
            <a:ext cx="2667373" cy="834888"/>
          </a:xfrm>
          <a:prstGeom prst="rect">
            <a:avLst/>
          </a:prstGeom>
        </p:spPr>
      </p:pic>
      <p:sp>
        <p:nvSpPr>
          <p:cNvPr id="23" name="Title"/>
          <p:cNvSpPr>
            <a:spLocks noGrp="1"/>
          </p:cNvSpPr>
          <p:nvPr>
            <p:ph type="title" hasCustomPrompt="1"/>
          </p:nvPr>
        </p:nvSpPr>
        <p:spPr>
          <a:xfrm>
            <a:off x="1752045" y="2068341"/>
            <a:ext cx="9699502" cy="589535"/>
          </a:xfrm>
          <a:prstGeom prst="callout1">
            <a:avLst>
              <a:gd name="adj1" fmla="val 93748"/>
              <a:gd name="adj2" fmla="val 1287"/>
              <a:gd name="adj3" fmla="val 92608"/>
              <a:gd name="adj4" fmla="val 16294"/>
            </a:avLst>
          </a:prstGeom>
          <a:ln w="38100">
            <a:solidFill>
              <a:srgbClr val="2371E7"/>
            </a:solidFill>
          </a:ln>
        </p:spPr>
        <p:txBody>
          <a:bodyPr vert="horz" lIns="91440" tIns="45720" rIns="91440" bIns="45720" rtlCol="0" anchor="ctr">
            <a:normAutofit/>
          </a:bodyPr>
          <a:lstStyle>
            <a:lvl1pPr>
              <a:defRPr sz="3200" b="1">
                <a:solidFill>
                  <a:srgbClr val="EAA522"/>
                </a:solidFill>
                <a:latin typeface="+mn-lt"/>
                <a:cs typeface="Arial" panose="020B0604020202020204" pitchFamily="34" charset="0"/>
              </a:defRPr>
            </a:lvl1pPr>
          </a:lstStyle>
          <a:p>
            <a:r>
              <a:rPr lang="en-US" dirty="0"/>
              <a:t>Presentation Title</a:t>
            </a:r>
          </a:p>
        </p:txBody>
      </p:sp>
      <p:sp>
        <p:nvSpPr>
          <p:cNvPr id="24" name="Published date"/>
          <p:cNvSpPr>
            <a:spLocks noGrp="1"/>
          </p:cNvSpPr>
          <p:nvPr>
            <p:ph type="body" sz="quarter" idx="10" hasCustomPrompt="1"/>
          </p:nvPr>
        </p:nvSpPr>
        <p:spPr>
          <a:xfrm>
            <a:off x="1785635" y="2988576"/>
            <a:ext cx="9699501" cy="542385"/>
          </a:xfrm>
          <a:prstGeom prst="rect">
            <a:avLst/>
          </a:prstGeom>
        </p:spPr>
        <p:txBody>
          <a:bodyPr/>
          <a:lstStyle>
            <a:lvl1pPr marL="0" indent="0">
              <a:buFontTx/>
              <a:buNone/>
              <a:defRPr sz="2000" b="1"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Subtitle</a:t>
            </a:r>
          </a:p>
        </p:txBody>
      </p:sp>
      <p:sp>
        <p:nvSpPr>
          <p:cNvPr id="25" name="Presenter"/>
          <p:cNvSpPr>
            <a:spLocks noGrp="1"/>
          </p:cNvSpPr>
          <p:nvPr>
            <p:ph type="body" sz="quarter" idx="11" hasCustomPrompt="1"/>
          </p:nvPr>
        </p:nvSpPr>
        <p:spPr>
          <a:xfrm>
            <a:off x="1761570" y="4284120"/>
            <a:ext cx="5305056" cy="506076"/>
          </a:xfrm>
          <a:prstGeom prst="rect">
            <a:avLst/>
          </a:prstGeom>
        </p:spPr>
        <p:txBody>
          <a:bodyPr/>
          <a:lstStyle>
            <a:lvl1pPr marL="0" indent="0">
              <a:buNone/>
              <a:defRPr baseline="0">
                <a:solidFill>
                  <a:schemeClr val="bg1"/>
                </a:solidFill>
              </a:defRPr>
            </a:lvl1pPr>
          </a:lstStyle>
          <a:p>
            <a:pPr lvl="0"/>
            <a:r>
              <a:rPr lang="en-US" dirty="0"/>
              <a:t>Presenter Name</a:t>
            </a:r>
          </a:p>
        </p:txBody>
      </p:sp>
      <p:sp>
        <p:nvSpPr>
          <p:cNvPr id="26" name="Presenter Title"/>
          <p:cNvSpPr>
            <a:spLocks noGrp="1"/>
          </p:cNvSpPr>
          <p:nvPr>
            <p:ph type="body" sz="quarter" idx="12" hasCustomPrompt="1"/>
          </p:nvPr>
        </p:nvSpPr>
        <p:spPr>
          <a:xfrm>
            <a:off x="1761572" y="4821110"/>
            <a:ext cx="5305054" cy="408021"/>
          </a:xfrm>
          <a:prstGeom prst="rect">
            <a:avLst/>
          </a:prstGeom>
        </p:spPr>
        <p:txBody>
          <a:bodyPr/>
          <a:lstStyle>
            <a:lvl1pPr marL="0" indent="0">
              <a:buFontTx/>
              <a:buNone/>
              <a:defRPr sz="2000" b="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Presenter Title</a:t>
            </a:r>
          </a:p>
        </p:txBody>
      </p:sp>
      <p:sp>
        <p:nvSpPr>
          <p:cNvPr id="2" name="TextBox 1"/>
          <p:cNvSpPr txBox="1"/>
          <p:nvPr userDrawn="1"/>
        </p:nvSpPr>
        <p:spPr>
          <a:xfrm>
            <a:off x="246742" y="6378147"/>
            <a:ext cx="6417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v.2.1</a:t>
            </a:r>
          </a:p>
        </p:txBody>
      </p:sp>
      <p:pic>
        <p:nvPicPr>
          <p:cNvPr id="13" name="Picture 12">
            <a:extLst>
              <a:ext uri="{FF2B5EF4-FFF2-40B4-BE49-F238E27FC236}">
                <a16:creationId xmlns:a16="http://schemas.microsoft.com/office/drawing/2014/main" id="{FF1C4F38-51DE-4E77-A4FB-E8203B459C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93696" y="6068223"/>
            <a:ext cx="5645247" cy="476610"/>
          </a:xfrm>
          <a:prstGeom prst="rect">
            <a:avLst/>
          </a:prstGeom>
        </p:spPr>
      </p:pic>
    </p:spTree>
    <p:extLst>
      <p:ext uri="{BB962C8B-B14F-4D97-AF65-F5344CB8AC3E}">
        <p14:creationId xmlns:p14="http://schemas.microsoft.com/office/powerpoint/2010/main" val="256095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 left, bullets right">
    <p:spTree>
      <p:nvGrpSpPr>
        <p:cNvPr id="1" name=""/>
        <p:cNvGrpSpPr/>
        <p:nvPr/>
      </p:nvGrpSpPr>
      <p:grpSpPr>
        <a:xfrm>
          <a:off x="0" y="0"/>
          <a:ext cx="0" cy="0"/>
          <a:chOff x="0" y="0"/>
          <a:chExt cx="0" cy="0"/>
        </a:xfrm>
      </p:grpSpPr>
      <p:sp>
        <p:nvSpPr>
          <p:cNvPr id="5" name="Slide Number Placeholder 6"/>
          <p:cNvSpPr>
            <a:spLocks noGrp="1"/>
          </p:cNvSpPr>
          <p:nvPr>
            <p:ph type="sldNum" sz="quarter" idx="4"/>
          </p:nvPr>
        </p:nvSpPr>
        <p:spPr>
          <a:xfrm>
            <a:off x="11582399" y="6356350"/>
            <a:ext cx="542925" cy="365125"/>
          </a:xfrm>
          <a:prstGeom prst="rect">
            <a:avLst/>
          </a:prstGeom>
        </p:spPr>
        <p:txBody>
          <a:bodyPr vert="horz" lIns="91440" tIns="45720" rIns="91440" bIns="45720" rtlCol="0" anchor="ctr"/>
          <a:lstStyle>
            <a:lvl1pPr marL="0" algn="r" defTabSz="914400" rtl="0" eaLnBrk="1" latinLnBrk="0" hangingPunct="1">
              <a:defRPr lang="en-US" sz="1800" kern="1200" smtClean="0">
                <a:solidFill>
                  <a:schemeClr val="tx1"/>
                </a:solidFill>
                <a:latin typeface="+mn-lt"/>
                <a:ea typeface="+mn-ea"/>
                <a:cs typeface="+mn-cs"/>
              </a:defRPr>
            </a:lvl1pPr>
          </a:lstStyle>
          <a:p>
            <a:fld id="{0A93D057-0971-4490-8B59-88BAAB082B69}" type="slidenum">
              <a:rPr lang="en-US" smtClean="0"/>
              <a:pPr/>
              <a:t>‹#›</a:t>
            </a:fld>
            <a:endParaRPr lang="en-US" dirty="0"/>
          </a:p>
        </p:txBody>
      </p:sp>
      <p:sp>
        <p:nvSpPr>
          <p:cNvPr id="7" name="Slide Title"/>
          <p:cNvSpPr>
            <a:spLocks noGrp="1"/>
          </p:cNvSpPr>
          <p:nvPr>
            <p:ph type="title" hasCustomPrompt="1"/>
          </p:nvPr>
        </p:nvSpPr>
        <p:spPr>
          <a:xfrm>
            <a:off x="5368543" y="2004823"/>
            <a:ext cx="6374195" cy="502828"/>
          </a:xfrm>
          <a:prstGeom prst="callout1">
            <a:avLst>
              <a:gd name="adj1" fmla="val 84086"/>
              <a:gd name="adj2" fmla="val 998"/>
              <a:gd name="adj3" fmla="val 82748"/>
              <a:gd name="adj4" fmla="val 31323"/>
            </a:avLst>
          </a:prstGeom>
          <a:ln w="19050">
            <a:solidFill>
              <a:srgbClr val="EAA522"/>
            </a:solidFill>
          </a:ln>
        </p:spPr>
        <p:txBody>
          <a:bodyPr vert="horz" lIns="91440" tIns="45720" rIns="91440" bIns="45720" rtlCol="0" anchor="ctr">
            <a:normAutofit/>
          </a:bodyPr>
          <a:lstStyle>
            <a:lvl1pPr>
              <a:defRPr lang="en-US" sz="2400" b="0" kern="1200" baseline="0" dirty="0">
                <a:solidFill>
                  <a:srgbClr val="234E8A"/>
                </a:solidFill>
                <a:latin typeface="+mn-lt"/>
                <a:ea typeface="+mn-ea"/>
                <a:cs typeface="Arial" panose="020B0604020202020204" pitchFamily="34" charset="0"/>
              </a:defRPr>
            </a:lvl1pPr>
          </a:lstStyle>
          <a:p>
            <a:r>
              <a:rPr lang="en-US" dirty="0"/>
              <a:t>Click to add Slide Title</a:t>
            </a:r>
          </a:p>
        </p:txBody>
      </p:sp>
      <p:sp>
        <p:nvSpPr>
          <p:cNvPr id="22" name="Text"/>
          <p:cNvSpPr>
            <a:spLocks noGrp="1"/>
          </p:cNvSpPr>
          <p:nvPr>
            <p:ph type="body" sz="quarter" idx="17"/>
          </p:nvPr>
        </p:nvSpPr>
        <p:spPr>
          <a:xfrm>
            <a:off x="5457825" y="2613025"/>
            <a:ext cx="6284913" cy="3846513"/>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cNvSpPr>
            <a:spLocks noGrp="1"/>
          </p:cNvSpPr>
          <p:nvPr>
            <p:ph type="pic" sz="quarter" idx="14" hasCustomPrompt="1"/>
          </p:nvPr>
        </p:nvSpPr>
        <p:spPr>
          <a:xfrm>
            <a:off x="0" y="964642"/>
            <a:ext cx="4596826" cy="5716953"/>
          </a:xfrm>
          <a:prstGeom prst="rect">
            <a:avLst/>
          </a:prstGeom>
        </p:spPr>
        <p:txBody>
          <a:bodyPr/>
          <a:lstStyle>
            <a:lvl1pPr marL="0" indent="0">
              <a:buNone/>
              <a:defRPr sz="1800" baseline="0"/>
            </a:lvl1pPr>
          </a:lstStyle>
          <a:p>
            <a:r>
              <a:rPr lang="en-US" dirty="0"/>
              <a:t>Insert picture – add alternative text to describe image</a:t>
            </a:r>
          </a:p>
        </p:txBody>
      </p:sp>
    </p:spTree>
    <p:extLst>
      <p:ext uri="{BB962C8B-B14F-4D97-AF65-F5344CB8AC3E}">
        <p14:creationId xmlns:p14="http://schemas.microsoft.com/office/powerpoint/2010/main" val="240969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full page">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11582399" y="6356350"/>
            <a:ext cx="542925" cy="365125"/>
          </a:xfrm>
          <a:prstGeom prst="rect">
            <a:avLst/>
          </a:prstGeom>
        </p:spPr>
        <p:txBody>
          <a:bodyPr vert="horz" lIns="91440" tIns="45720" rIns="91440" bIns="45720" rtlCol="0" anchor="ctr"/>
          <a:lstStyle>
            <a:lvl1pPr marL="0" algn="r" defTabSz="914400" rtl="0" eaLnBrk="1" latinLnBrk="0" hangingPunct="1">
              <a:defRPr lang="en-US" sz="1800" kern="1200" smtClean="0">
                <a:solidFill>
                  <a:schemeClr val="tx1"/>
                </a:solidFill>
                <a:latin typeface="+mn-lt"/>
                <a:ea typeface="+mn-ea"/>
                <a:cs typeface="+mn-cs"/>
              </a:defRPr>
            </a:lvl1pPr>
          </a:lstStyle>
          <a:p>
            <a:fld id="{0A93D057-0971-4490-8B59-88BAAB082B69}" type="slidenum">
              <a:rPr lang="en-US" smtClean="0"/>
              <a:pPr/>
              <a:t>‹#›</a:t>
            </a:fld>
            <a:endParaRPr lang="en-US" dirty="0"/>
          </a:p>
        </p:txBody>
      </p:sp>
      <p:sp>
        <p:nvSpPr>
          <p:cNvPr id="7" name="Slide Title"/>
          <p:cNvSpPr>
            <a:spLocks noGrp="1"/>
          </p:cNvSpPr>
          <p:nvPr>
            <p:ph type="title" hasCustomPrompt="1"/>
          </p:nvPr>
        </p:nvSpPr>
        <p:spPr>
          <a:xfrm>
            <a:off x="101599" y="971551"/>
            <a:ext cx="10391775" cy="502828"/>
          </a:xfrm>
          <a:prstGeom prst="callout1">
            <a:avLst>
              <a:gd name="adj1" fmla="val 84086"/>
              <a:gd name="adj2" fmla="val 998"/>
              <a:gd name="adj3" fmla="val 84011"/>
              <a:gd name="adj4" fmla="val 19368"/>
            </a:avLst>
          </a:prstGeom>
          <a:ln w="19050">
            <a:solidFill>
              <a:srgbClr val="EAA522"/>
            </a:solidFill>
          </a:ln>
        </p:spPr>
        <p:txBody>
          <a:bodyPr vert="horz" lIns="91440" tIns="45720" rIns="91440" bIns="45720" rtlCol="0" anchor="ctr">
            <a:normAutofit/>
          </a:bodyPr>
          <a:lstStyle>
            <a:lvl1pPr>
              <a:defRPr lang="en-US" sz="2400" b="0" kern="1200" baseline="0" dirty="0">
                <a:solidFill>
                  <a:srgbClr val="234E8A"/>
                </a:solidFill>
                <a:latin typeface="+mn-lt"/>
                <a:ea typeface="+mn-ea"/>
                <a:cs typeface="Arial" panose="020B0604020202020204" pitchFamily="34" charset="0"/>
              </a:defRPr>
            </a:lvl1pPr>
          </a:lstStyle>
          <a:p>
            <a:r>
              <a:rPr lang="en-US" dirty="0"/>
              <a:t>Click to add Slide Title</a:t>
            </a:r>
          </a:p>
        </p:txBody>
      </p:sp>
      <p:sp>
        <p:nvSpPr>
          <p:cNvPr id="16" name="Text"/>
          <p:cNvSpPr>
            <a:spLocks noGrp="1"/>
          </p:cNvSpPr>
          <p:nvPr>
            <p:ph type="body" sz="quarter" idx="17"/>
          </p:nvPr>
        </p:nvSpPr>
        <p:spPr>
          <a:xfrm>
            <a:off x="475488" y="1865376"/>
            <a:ext cx="11379427" cy="4535424"/>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85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object, footnote">
    <p:spTree>
      <p:nvGrpSpPr>
        <p:cNvPr id="1" name=""/>
        <p:cNvGrpSpPr/>
        <p:nvPr/>
      </p:nvGrpSpPr>
      <p:grpSpPr>
        <a:xfrm>
          <a:off x="0" y="0"/>
          <a:ext cx="0" cy="0"/>
          <a:chOff x="0" y="0"/>
          <a:chExt cx="0" cy="0"/>
        </a:xfrm>
      </p:grpSpPr>
      <p:sp>
        <p:nvSpPr>
          <p:cNvPr id="8" name="Slide Title"/>
          <p:cNvSpPr>
            <a:spLocks noGrp="1"/>
          </p:cNvSpPr>
          <p:nvPr>
            <p:ph type="title" hasCustomPrompt="1"/>
          </p:nvPr>
        </p:nvSpPr>
        <p:spPr>
          <a:xfrm>
            <a:off x="101599" y="971551"/>
            <a:ext cx="10391775" cy="502828"/>
          </a:xfrm>
          <a:prstGeom prst="callout1">
            <a:avLst>
              <a:gd name="adj1" fmla="val 84086"/>
              <a:gd name="adj2" fmla="val 998"/>
              <a:gd name="adj3" fmla="val 84011"/>
              <a:gd name="adj4" fmla="val 19368"/>
            </a:avLst>
          </a:prstGeom>
          <a:ln w="19050">
            <a:solidFill>
              <a:srgbClr val="EAA522"/>
            </a:solidFill>
          </a:ln>
        </p:spPr>
        <p:txBody>
          <a:bodyPr vert="horz" lIns="91440" tIns="45720" rIns="91440" bIns="45720" rtlCol="0" anchor="ctr">
            <a:normAutofit/>
          </a:bodyPr>
          <a:lstStyle>
            <a:lvl1pPr>
              <a:defRPr lang="en-US" sz="2400" b="0" kern="1200" baseline="0" dirty="0">
                <a:solidFill>
                  <a:srgbClr val="234E8A"/>
                </a:solidFill>
                <a:latin typeface="+mn-lt"/>
                <a:ea typeface="+mn-ea"/>
                <a:cs typeface="Arial" panose="020B0604020202020204" pitchFamily="34" charset="0"/>
              </a:defRPr>
            </a:lvl1pPr>
          </a:lstStyle>
          <a:p>
            <a:r>
              <a:rPr lang="en-US" dirty="0"/>
              <a:t>Click to add Slide Title</a:t>
            </a:r>
          </a:p>
        </p:txBody>
      </p:sp>
      <p:sp>
        <p:nvSpPr>
          <p:cNvPr id="4" name="Text Placeholder 2"/>
          <p:cNvSpPr>
            <a:spLocks noGrp="1"/>
          </p:cNvSpPr>
          <p:nvPr>
            <p:ph type="body" sz="quarter" idx="18" hasCustomPrompt="1"/>
          </p:nvPr>
        </p:nvSpPr>
        <p:spPr>
          <a:xfrm>
            <a:off x="0" y="6256339"/>
            <a:ext cx="11391900" cy="392111"/>
          </a:xfrm>
        </p:spPr>
        <p:txBody>
          <a:bodyPr>
            <a:normAutofit/>
          </a:bodyPr>
          <a:lstStyle>
            <a:lvl1pPr marL="0" indent="0" algn="ctr">
              <a:buFontTx/>
              <a:buNone/>
              <a:defRPr sz="1400"/>
            </a:lvl1pPr>
          </a:lstStyle>
          <a:p>
            <a:pPr lvl="0"/>
            <a:r>
              <a:rPr lang="en-US" dirty="0"/>
              <a:t>Footnote</a:t>
            </a:r>
          </a:p>
        </p:txBody>
      </p:sp>
      <p:sp>
        <p:nvSpPr>
          <p:cNvPr id="3" name="Content Placeholder 2"/>
          <p:cNvSpPr>
            <a:spLocks noGrp="1"/>
          </p:cNvSpPr>
          <p:nvPr>
            <p:ph sz="quarter" idx="19"/>
          </p:nvPr>
        </p:nvSpPr>
        <p:spPr>
          <a:xfrm>
            <a:off x="339271" y="3125791"/>
            <a:ext cx="11662230" cy="2076450"/>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7"/>
          </p:nvPr>
        </p:nvSpPr>
        <p:spPr>
          <a:xfrm>
            <a:off x="339271" y="1653769"/>
            <a:ext cx="11662229" cy="1292632"/>
          </a:xfrm>
          <a:prstGeom prst="rect">
            <a:avLst/>
          </a:prstGeo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stStyle>
          <a:p>
            <a:pPr lvl="0"/>
            <a:r>
              <a:rPr lang="en-US" dirty="0"/>
              <a:t>Edit Master text styles</a:t>
            </a:r>
          </a:p>
          <a:p>
            <a:pPr lvl="1"/>
            <a:r>
              <a:rPr lang="en-US" dirty="0"/>
              <a:t>Second level</a:t>
            </a:r>
          </a:p>
        </p:txBody>
      </p:sp>
      <p:sp>
        <p:nvSpPr>
          <p:cNvPr id="9" name="Slide Number Placeholder 6"/>
          <p:cNvSpPr>
            <a:spLocks noGrp="1"/>
          </p:cNvSpPr>
          <p:nvPr>
            <p:ph type="sldNum" sz="quarter" idx="4"/>
          </p:nvPr>
        </p:nvSpPr>
        <p:spPr>
          <a:xfrm>
            <a:off x="11582399" y="6356350"/>
            <a:ext cx="542925" cy="365125"/>
          </a:xfrm>
          <a:prstGeom prst="rect">
            <a:avLst/>
          </a:prstGeom>
        </p:spPr>
        <p:txBody>
          <a:bodyPr vert="horz" lIns="91440" tIns="45720" rIns="91440" bIns="45720" rtlCol="0" anchor="ctr"/>
          <a:lstStyle>
            <a:lvl1pPr marL="0" algn="r" defTabSz="914400" rtl="0" eaLnBrk="1" latinLnBrk="0" hangingPunct="1">
              <a:defRPr lang="en-US" sz="1800" kern="1200" smtClean="0">
                <a:solidFill>
                  <a:schemeClr val="tx1"/>
                </a:solidFill>
                <a:latin typeface="+mn-lt"/>
                <a:ea typeface="+mn-ea"/>
                <a:cs typeface="+mn-cs"/>
              </a:defRPr>
            </a:lvl1pPr>
          </a:lstStyle>
          <a:p>
            <a:fld id="{0A93D057-0971-4490-8B59-88BAAB082B69}" type="slidenum">
              <a:rPr lang="en-US" smtClean="0"/>
              <a:pPr/>
              <a:t>‹#›</a:t>
            </a:fld>
            <a:endParaRPr lang="en-US" dirty="0"/>
          </a:p>
        </p:txBody>
      </p:sp>
    </p:spTree>
    <p:extLst>
      <p:ext uri="{BB962C8B-B14F-4D97-AF65-F5344CB8AC3E}">
        <p14:creationId xmlns:p14="http://schemas.microsoft.com/office/powerpoint/2010/main" val="77421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ection">
    <p:spTree>
      <p:nvGrpSpPr>
        <p:cNvPr id="1" name=""/>
        <p:cNvGrpSpPr/>
        <p:nvPr/>
      </p:nvGrpSpPr>
      <p:grpSpPr>
        <a:xfrm>
          <a:off x="0" y="0"/>
          <a:ext cx="0" cy="0"/>
          <a:chOff x="0" y="0"/>
          <a:chExt cx="0" cy="0"/>
        </a:xfrm>
      </p:grpSpPr>
      <p:sp>
        <p:nvSpPr>
          <p:cNvPr id="5" name="BK Rectangle 4"/>
          <p:cNvSpPr/>
          <p:nvPr userDrawn="1"/>
        </p:nvSpPr>
        <p:spPr>
          <a:xfrm>
            <a:off x="0" y="0"/>
            <a:ext cx="12192000" cy="6858000"/>
          </a:xfrm>
          <a:prstGeom prst="rect">
            <a:avLst/>
          </a:prstGeom>
          <a:solidFill>
            <a:srgbClr val="1D36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BK Log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158" y="393020"/>
            <a:ext cx="561975" cy="569858"/>
          </a:xfrm>
          <a:prstGeom prst="rect">
            <a:avLst/>
          </a:prstGeom>
        </p:spPr>
      </p:pic>
      <p:pic>
        <p:nvPicPr>
          <p:cNvPr id="15" name="BK 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6218" y="0"/>
            <a:ext cx="7911687" cy="6858000"/>
          </a:xfrm>
          <a:prstGeom prst="rect">
            <a:avLst/>
          </a:prstGeom>
        </p:spPr>
      </p:pic>
      <p:sp>
        <p:nvSpPr>
          <p:cNvPr id="4" name="slide #"/>
          <p:cNvSpPr>
            <a:spLocks noGrp="1"/>
          </p:cNvSpPr>
          <p:nvPr>
            <p:ph type="sldNum" sz="quarter" idx="10"/>
          </p:nvPr>
        </p:nvSpPr>
        <p:spPr>
          <a:xfrm>
            <a:off x="11372122" y="6376500"/>
            <a:ext cx="561975" cy="365125"/>
          </a:xfrm>
          <a:prstGeom prst="rect">
            <a:avLst/>
          </a:prstGeom>
        </p:spPr>
        <p:txBody>
          <a:bodyPr/>
          <a:lstStyle>
            <a:lvl1pPr>
              <a:defRPr sz="1600" b="1">
                <a:solidFill>
                  <a:schemeClr val="bg1"/>
                </a:solidFill>
                <a:latin typeface="Arial" panose="020B0604020202020204" pitchFamily="34" charset="0"/>
                <a:cs typeface="Arial" panose="020B0604020202020204" pitchFamily="34" charset="0"/>
              </a:defRPr>
            </a:lvl1pPr>
          </a:lstStyle>
          <a:p>
            <a:fld id="{4B7AF9F4-4A1B-4676-8BB1-E58AA4F2A1CD}" type="slidenum">
              <a:rPr lang="en-US" smtClean="0"/>
              <a:pPr/>
              <a:t>‹#›</a:t>
            </a:fld>
            <a:endParaRPr lang="en-US" dirty="0"/>
          </a:p>
        </p:txBody>
      </p:sp>
      <p:sp>
        <p:nvSpPr>
          <p:cNvPr id="2" name="slide title"/>
          <p:cNvSpPr>
            <a:spLocks noGrp="1"/>
          </p:cNvSpPr>
          <p:nvPr>
            <p:ph type="title" hasCustomPrompt="1"/>
          </p:nvPr>
        </p:nvSpPr>
        <p:spPr>
          <a:xfrm>
            <a:off x="660779" y="2889961"/>
            <a:ext cx="10515600" cy="1325563"/>
          </a:xfrm>
          <a:prstGeom prst="callout1">
            <a:avLst>
              <a:gd name="adj1" fmla="val 50654"/>
              <a:gd name="adj2" fmla="val 1304"/>
              <a:gd name="adj3" fmla="val 49842"/>
              <a:gd name="adj4" fmla="val 16957"/>
            </a:avLst>
          </a:prstGeom>
          <a:ln w="38100">
            <a:solidFill>
              <a:srgbClr val="EAA522"/>
            </a:solidFill>
          </a:ln>
        </p:spPr>
        <p:txBody>
          <a:bodyPr/>
          <a:lstStyle>
            <a:lvl1pPr>
              <a:defRPr>
                <a:solidFill>
                  <a:schemeClr val="bg1"/>
                </a:solidFill>
              </a:defRPr>
            </a:lvl1pPr>
          </a:lstStyle>
          <a:p>
            <a:r>
              <a:rPr lang="en-US" dirty="0"/>
              <a:t>Click to enter section title</a:t>
            </a:r>
          </a:p>
        </p:txBody>
      </p:sp>
    </p:spTree>
    <p:extLst>
      <p:ext uri="{BB962C8B-B14F-4D97-AF65-F5344CB8AC3E}">
        <p14:creationId xmlns:p14="http://schemas.microsoft.com/office/powerpoint/2010/main" val="173938272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Date Placeholder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44398700"/>
      </p:ext>
    </p:extLst>
  </p:cSld>
  <p:clrMap bg1="lt1" tx1="dk1" bg2="lt2" tx2="dk2" accent1="accent1" accent2="accent2" accent3="accent3" accent4="accent4" accent5="accent5" accent6="accent6" hlink="hlink" folHlink="folHlink"/>
  <p:sldLayoutIdLst>
    <p:sldLayoutId id="2147483750" r:id="rId1"/>
  </p:sldLayoutIdLst>
  <p:hf hdr="0" dt="0"/>
  <p:txStyles>
    <p:titleStyle>
      <a:lvl1pPr algn="l" defTabSz="914400" rtl="0" eaLnBrk="1" latinLnBrk="0" hangingPunct="1">
        <a:lnSpc>
          <a:spcPct val="90000"/>
        </a:lnSpc>
        <a:spcBef>
          <a:spcPct val="0"/>
        </a:spcBef>
        <a:buNone/>
        <a:defRPr sz="4400" b="1" kern="1200">
          <a:solidFill>
            <a:srgbClr val="1D365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ner Ba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2983"/>
            <a:ext cx="12192000" cy="968779"/>
          </a:xfrm>
          <a:prstGeom prst="rect">
            <a:avLst/>
          </a:prstGeom>
        </p:spPr>
      </p:pic>
      <p:pic>
        <p:nvPicPr>
          <p:cNvPr id="9" name="Logo Seal"/>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0025" y="221570"/>
            <a:ext cx="561975" cy="569858"/>
          </a:xfrm>
          <a:prstGeom prst="rect">
            <a:avLst/>
          </a:prstGeom>
        </p:spPr>
      </p:pic>
      <p:sp>
        <p:nvSpPr>
          <p:cNvPr id="8" name="Bottom Yellow Bar"/>
          <p:cNvSpPr>
            <a:spLocks noChangeArrowheads="1"/>
          </p:cNvSpPr>
          <p:nvPr userDrawn="1"/>
        </p:nvSpPr>
        <p:spPr bwMode="auto">
          <a:xfrm rot="5400000">
            <a:off x="6013881" y="689929"/>
            <a:ext cx="164237" cy="12192000"/>
          </a:xfrm>
          <a:prstGeom prst="rect">
            <a:avLst/>
          </a:prstGeom>
          <a:solidFill>
            <a:srgbClr val="EAA522"/>
          </a:solidFill>
          <a:ln>
            <a:noFill/>
          </a:ln>
          <a:effectLst/>
        </p:spPr>
        <p:txBody>
          <a:bodyPr vert="horz" wrap="square" lIns="36576" tIns="36576" rIns="36576" bIns="36576" numCol="1" anchor="t" anchorCtr="0" compatLnSpc="1">
            <a:prstTxWarp prst="textNoShape">
              <a:avLst/>
            </a:prstTxWarp>
          </a:bodyPr>
          <a:lstStyle/>
          <a:p>
            <a:endParaRPr lang="en-US" dirty="0">
              <a:latin typeface="+mn-lt"/>
            </a:endParaRPr>
          </a:p>
        </p:txBody>
      </p:sp>
      <p:sp>
        <p:nvSpPr>
          <p:cNvPr id="13" name="Slide Number Placeholder 6"/>
          <p:cNvSpPr>
            <a:spLocks noGrp="1"/>
          </p:cNvSpPr>
          <p:nvPr>
            <p:ph type="sldNum" sz="quarter" idx="4"/>
          </p:nvPr>
        </p:nvSpPr>
        <p:spPr>
          <a:xfrm>
            <a:off x="11582399" y="6356350"/>
            <a:ext cx="542925" cy="365125"/>
          </a:xfrm>
          <a:prstGeom prst="rect">
            <a:avLst/>
          </a:prstGeom>
        </p:spPr>
        <p:txBody>
          <a:bodyPr vert="horz" lIns="91440" tIns="45720" rIns="91440" bIns="45720" rtlCol="0" anchor="ctr"/>
          <a:lstStyle>
            <a:lvl1pPr marL="0" algn="r" defTabSz="914400" rtl="0" eaLnBrk="1" latinLnBrk="0" hangingPunct="1">
              <a:defRPr lang="en-US" sz="1800" kern="1200" smtClean="0">
                <a:solidFill>
                  <a:schemeClr val="tx1"/>
                </a:solidFill>
                <a:latin typeface="+mn-lt"/>
                <a:ea typeface="+mn-ea"/>
                <a:cs typeface="+mn-cs"/>
              </a:defRPr>
            </a:lvl1pPr>
          </a:lstStyle>
          <a:p>
            <a:fld id="{0A93D057-0971-4490-8B59-88BAAB082B69}" type="slidenum">
              <a:rPr lang="en-US" smtClean="0"/>
              <a:pPr/>
              <a:t>‹#›</a:t>
            </a:fld>
            <a:endParaRPr lang="en-US" dirty="0"/>
          </a:p>
        </p:txBody>
      </p:sp>
      <p:sp>
        <p:nvSpPr>
          <p:cNvPr id="10" name="Presentation title"/>
          <p:cNvSpPr txBox="1"/>
          <p:nvPr userDrawn="1"/>
        </p:nvSpPr>
        <p:spPr>
          <a:xfrm>
            <a:off x="947956" y="86673"/>
            <a:ext cx="10977343" cy="523220"/>
          </a:xfrm>
          <a:prstGeom prst="rect">
            <a:avLst/>
          </a:prstGeom>
          <a:noFill/>
        </p:spPr>
        <p:txBody>
          <a:bodyPr wrap="square" rtlCol="0">
            <a:spAutoFit/>
          </a:bodyPr>
          <a:lstStyle/>
          <a:p>
            <a:r>
              <a:rPr lang="en-US" sz="2800" b="1" kern="1200" baseline="0" dirty="0">
                <a:solidFill>
                  <a:schemeClr val="bg1"/>
                </a:solidFill>
                <a:latin typeface="+mn-lt"/>
                <a:ea typeface="+mn-ea"/>
                <a:cs typeface="+mn-cs"/>
              </a:rPr>
              <a:t>Insider Threat Prevention and Mitigation</a:t>
            </a:r>
          </a:p>
        </p:txBody>
      </p:sp>
      <p:sp>
        <p:nvSpPr>
          <p:cNvPr id="12" name="Module title"/>
          <p:cNvSpPr txBox="1"/>
          <p:nvPr userDrawn="1"/>
        </p:nvSpPr>
        <p:spPr>
          <a:xfrm>
            <a:off x="962025" y="481406"/>
            <a:ext cx="10963274" cy="369332"/>
          </a:xfrm>
          <a:prstGeom prst="rect">
            <a:avLst/>
          </a:prstGeom>
          <a:noFill/>
        </p:spPr>
        <p:txBody>
          <a:bodyPr wrap="square" rtlCol="0">
            <a:spAutoFit/>
          </a:bodyPr>
          <a:lstStyle/>
          <a:p>
            <a:r>
              <a:rPr lang="en-US" dirty="0">
                <a:solidFill>
                  <a:srgbClr val="EAA522"/>
                </a:solidFill>
              </a:rPr>
              <a:t>A Problem-Based Learning Experience </a:t>
            </a:r>
            <a:r>
              <a:rPr lang="en-US" baseline="0" dirty="0">
                <a:solidFill>
                  <a:srgbClr val="EAA522"/>
                </a:solidFill>
              </a:rPr>
              <a:t>for Organizational Leaders</a:t>
            </a:r>
            <a:endParaRPr lang="en-US" dirty="0">
              <a:solidFill>
                <a:srgbClr val="EAA522"/>
              </a:solidFill>
            </a:endParaRPr>
          </a:p>
        </p:txBody>
      </p:sp>
      <p:sp>
        <p:nvSpPr>
          <p:cNvPr id="3" name="Text"/>
          <p:cNvSpPr>
            <a:spLocks noGrp="1"/>
          </p:cNvSpPr>
          <p:nvPr>
            <p:ph type="body" idx="1"/>
          </p:nvPr>
        </p:nvSpPr>
        <p:spPr>
          <a:xfrm>
            <a:off x="838200" y="1825625"/>
            <a:ext cx="102298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549798"/>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754" r:id="rId3"/>
    <p:sldLayoutId id="2147483752"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AA522"/>
        </a:buClr>
        <a:buFont typeface="Wingdings" panose="05000000000000000000" pitchFamily="2" charset="2"/>
        <a:buChar char="§"/>
        <a:defRPr sz="2200" kern="1200">
          <a:solidFill>
            <a:srgbClr val="1D365F"/>
          </a:solidFill>
          <a:latin typeface="+mn-lt"/>
          <a:ea typeface="+mn-ea"/>
          <a:cs typeface="+mn-cs"/>
        </a:defRPr>
      </a:lvl1pPr>
      <a:lvl2pPr marL="685800" indent="-228600" algn="l" defTabSz="914400" rtl="0" eaLnBrk="1" latinLnBrk="0" hangingPunct="1">
        <a:lnSpc>
          <a:spcPct val="90000"/>
        </a:lnSpc>
        <a:spcBef>
          <a:spcPts val="500"/>
        </a:spcBef>
        <a:buClr>
          <a:srgbClr val="EAA522"/>
        </a:buClr>
        <a:buFont typeface="Wingdings" panose="05000000000000000000" pitchFamily="2" charset="2"/>
        <a:buChar char="§"/>
        <a:defRPr sz="2000" kern="1200">
          <a:solidFill>
            <a:srgbClr val="1D365F"/>
          </a:solidFill>
          <a:latin typeface="+mn-lt"/>
          <a:ea typeface="+mn-ea"/>
          <a:cs typeface="+mn-cs"/>
        </a:defRPr>
      </a:lvl2pPr>
      <a:lvl3pPr marL="1143000" indent="-228600" algn="l" defTabSz="914400" rtl="0" eaLnBrk="1" latinLnBrk="0" hangingPunct="1">
        <a:lnSpc>
          <a:spcPct val="90000"/>
        </a:lnSpc>
        <a:spcBef>
          <a:spcPts val="500"/>
        </a:spcBef>
        <a:buClr>
          <a:srgbClr val="EAA522"/>
        </a:buClr>
        <a:buFont typeface="Wingdings" panose="05000000000000000000" pitchFamily="2" charset="2"/>
        <a:buChar char="§"/>
        <a:defRPr sz="1800" kern="1200">
          <a:solidFill>
            <a:srgbClr val="1D365F"/>
          </a:solidFill>
          <a:latin typeface="+mn-lt"/>
          <a:ea typeface="+mn-ea"/>
          <a:cs typeface="+mn-cs"/>
        </a:defRPr>
      </a:lvl3pPr>
      <a:lvl4pPr marL="1600200" indent="-228600" algn="l" defTabSz="914400" rtl="0" eaLnBrk="1" latinLnBrk="0" hangingPunct="1">
        <a:lnSpc>
          <a:spcPct val="90000"/>
        </a:lnSpc>
        <a:spcBef>
          <a:spcPts val="500"/>
        </a:spcBef>
        <a:buClr>
          <a:srgbClr val="EAA52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AA52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6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callout1">
            <a:avLst>
              <a:gd name="adj1" fmla="val 108264"/>
              <a:gd name="adj2" fmla="val 1655"/>
              <a:gd name="adj3" fmla="val 108333"/>
              <a:gd name="adj4" fmla="val 16478"/>
            </a:avLst>
          </a:prstGeom>
        </p:spPr>
        <p:txBody>
          <a:bodyPr>
            <a:normAutofit/>
          </a:bodyPr>
          <a:lstStyle/>
          <a:p>
            <a:r>
              <a:rPr lang="en-US" dirty="0"/>
              <a:t>Insider Threat Prevention and Mitigation</a:t>
            </a:r>
          </a:p>
        </p:txBody>
      </p:sp>
      <p:sp>
        <p:nvSpPr>
          <p:cNvPr id="9" name="Text Placeholder 8"/>
          <p:cNvSpPr>
            <a:spLocks noGrp="1"/>
          </p:cNvSpPr>
          <p:nvPr>
            <p:ph type="body" sz="quarter" idx="10"/>
          </p:nvPr>
        </p:nvSpPr>
        <p:spPr/>
        <p:txBody>
          <a:bodyPr/>
          <a:lstStyle/>
          <a:p>
            <a:r>
              <a:rPr lang="en-US" dirty="0"/>
              <a:t>A Problem-Based Learning Experience for Organizational Leaders</a:t>
            </a:r>
          </a:p>
        </p:txBody>
      </p:sp>
      <p:sp>
        <p:nvSpPr>
          <p:cNvPr id="15" name="Text Placeholder 14">
            <a:extLst>
              <a:ext uri="{FF2B5EF4-FFF2-40B4-BE49-F238E27FC236}">
                <a16:creationId xmlns:a16="http://schemas.microsoft.com/office/drawing/2014/main" id="{6B0C8760-C07D-46EA-A441-99C0DABA0223}"/>
              </a:ext>
            </a:extLst>
          </p:cNvPr>
          <p:cNvSpPr>
            <a:spLocks noGrp="1"/>
          </p:cNvSpPr>
          <p:nvPr>
            <p:ph type="body" sz="quarter" idx="11"/>
          </p:nvPr>
        </p:nvSpPr>
        <p:spPr/>
        <p:txBody>
          <a:bodyPr/>
          <a:lstStyle/>
          <a:p>
            <a:endParaRPr lang="en-US" dirty="0"/>
          </a:p>
        </p:txBody>
      </p:sp>
      <p:sp>
        <p:nvSpPr>
          <p:cNvPr id="16" name="Text Placeholder 15">
            <a:extLst>
              <a:ext uri="{FF2B5EF4-FFF2-40B4-BE49-F238E27FC236}">
                <a16:creationId xmlns:a16="http://schemas.microsoft.com/office/drawing/2014/main" id="{AAC4F77A-7716-4130-A080-11BD518BBF28}"/>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42742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764695-A097-BA02-A077-0113651D71FA}"/>
              </a:ext>
              <a:ext uri="{C183D7F6-B498-43B3-948B-1728B52AA6E4}">
                <adec:decorative xmlns:adec="http://schemas.microsoft.com/office/drawing/2017/decorative" val="1"/>
              </a:ext>
            </a:extLst>
          </p:cNvPr>
          <p:cNvSpPr>
            <a:spLocks noGrp="1"/>
          </p:cNvSpPr>
          <p:nvPr>
            <p:ph type="sldNum" sz="quarter" idx="10"/>
          </p:nvPr>
        </p:nvSpPr>
        <p:spPr/>
        <p:txBody>
          <a:bodyPr/>
          <a:lstStyle/>
          <a:p>
            <a:fld id="{4B7AF9F4-4A1B-4676-8BB1-E58AA4F2A1CD}" type="slidenum">
              <a:rPr lang="en-US" smtClean="0"/>
              <a:pPr/>
              <a:t>10</a:t>
            </a:fld>
            <a:endParaRPr lang="en-US" dirty="0"/>
          </a:p>
        </p:txBody>
      </p:sp>
      <p:sp>
        <p:nvSpPr>
          <p:cNvPr id="3" name="Title 2">
            <a:extLst>
              <a:ext uri="{FF2B5EF4-FFF2-40B4-BE49-F238E27FC236}">
                <a16:creationId xmlns:a16="http://schemas.microsoft.com/office/drawing/2014/main" id="{8FA635CB-C988-9861-1352-BEE8B549AD0A}"/>
              </a:ext>
            </a:extLst>
          </p:cNvPr>
          <p:cNvSpPr>
            <a:spLocks noGrp="1"/>
          </p:cNvSpPr>
          <p:nvPr>
            <p:ph type="title"/>
          </p:nvPr>
        </p:nvSpPr>
        <p:spPr/>
        <p:txBody>
          <a:bodyPr/>
          <a:lstStyle/>
          <a:p>
            <a:r>
              <a:rPr lang="en-US" dirty="0"/>
              <a:t>Break</a:t>
            </a:r>
          </a:p>
        </p:txBody>
      </p:sp>
    </p:spTree>
    <p:extLst>
      <p:ext uri="{BB962C8B-B14F-4D97-AF65-F5344CB8AC3E}">
        <p14:creationId xmlns:p14="http://schemas.microsoft.com/office/powerpoint/2010/main" val="260781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Four">
            <a:extLst>
              <a:ext uri="{C183D7F6-B498-43B3-948B-1728B52AA6E4}">
                <adec:decorative xmlns:adec="http://schemas.microsoft.com/office/drawing/2017/decorative" val="1"/>
              </a:ext>
            </a:extLst>
          </p:cNvPr>
          <p:cNvSpPr>
            <a:spLocks noGrp="1"/>
          </p:cNvSpPr>
          <p:nvPr>
            <p:ph type="sldNum" sz="quarter" idx="4"/>
          </p:nvPr>
        </p:nvSpPr>
        <p:spPr/>
        <p:txBody>
          <a:bodyPr/>
          <a:lstStyle/>
          <a:p>
            <a:fld id="{4B7AF9F4-4A1B-4676-8BB1-E58AA4F2A1CD}" type="slidenum">
              <a:rPr lang="en-US" smtClean="0"/>
              <a:pPr/>
              <a:t>11</a:t>
            </a:fld>
            <a:endParaRPr lang="en-US" dirty="0"/>
          </a:p>
        </p:txBody>
      </p:sp>
      <p:sp>
        <p:nvSpPr>
          <p:cNvPr id="4" name="Title 3"/>
          <p:cNvSpPr>
            <a:spLocks noGrp="1"/>
          </p:cNvSpPr>
          <p:nvPr>
            <p:ph type="title"/>
          </p:nvPr>
        </p:nvSpPr>
        <p:spPr>
          <a:xfrm>
            <a:off x="4604260" y="2000734"/>
            <a:ext cx="6374195" cy="502828"/>
          </a:xfrm>
          <a:prstGeom prst="callout1">
            <a:avLst>
              <a:gd name="adj1" fmla="val 51560"/>
              <a:gd name="adj2" fmla="val 1698"/>
              <a:gd name="adj3" fmla="val 51700"/>
              <a:gd name="adj4" fmla="val 31207"/>
            </a:avLst>
          </a:prstGeom>
        </p:spPr>
        <p:txBody>
          <a:bodyPr>
            <a:noAutofit/>
          </a:bodyPr>
          <a:lstStyle/>
          <a:p>
            <a:r>
              <a:rPr lang="en-US" dirty="0">
                <a:solidFill>
                  <a:srgbClr val="092A58"/>
                </a:solidFill>
              </a:rPr>
              <a:t>Class Discussion </a:t>
            </a:r>
            <a:br>
              <a:rPr lang="en-US" dirty="0"/>
            </a:br>
            <a:endParaRPr lang="en-US" dirty="0"/>
          </a:p>
        </p:txBody>
      </p:sp>
      <p:sp>
        <p:nvSpPr>
          <p:cNvPr id="5" name="Text Placeholder 4"/>
          <p:cNvSpPr>
            <a:spLocks noGrp="1"/>
          </p:cNvSpPr>
          <p:nvPr>
            <p:ph type="body" sz="quarter" idx="17"/>
          </p:nvPr>
        </p:nvSpPr>
        <p:spPr>
          <a:xfrm>
            <a:off x="4604260" y="2556041"/>
            <a:ext cx="7354763" cy="4165434"/>
          </a:xfrm>
        </p:spPr>
        <p:txBody>
          <a:bodyPr>
            <a:normAutofit fontScale="85000" lnSpcReduction="20000"/>
          </a:bodyPr>
          <a:lstStyle/>
          <a:p>
            <a:pPr marL="342900" marR="0" lvl="0" indent="-342900">
              <a:lnSpc>
                <a:spcPct val="110000"/>
              </a:lnSpc>
              <a:spcBef>
                <a:spcPts val="60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 you think that this attack was planned or was it impulsive? </a:t>
            </a:r>
          </a:p>
          <a:p>
            <a:pPr marL="800100" lvl="1" indent="-342900">
              <a:lnSpc>
                <a:spcPct val="110000"/>
              </a:lnSpc>
              <a:spcBef>
                <a:spcPts val="600"/>
              </a:spcBef>
              <a:buFont typeface="Symbol" panose="05050102010706020507" pitchFamily="18" charset="2"/>
              <a:buChar char=""/>
            </a:pPr>
            <a:r>
              <a:rPr lang="en-US" sz="1500" dirty="0">
                <a:latin typeface="Calibri" panose="020F0502020204030204" pitchFamily="34" charset="0"/>
                <a:cs typeface="Times New Roman" panose="02020603050405020304" pitchFamily="18" charset="0"/>
              </a:rPr>
              <a:t>Does that change your perspective on the organization’s ability to prevent such an incident? </a:t>
            </a:r>
          </a:p>
          <a:p>
            <a:pPr marL="342900" marR="0" lvl="0" indent="-342900">
              <a:lnSpc>
                <a:spcPct val="110000"/>
              </a:lnSpc>
              <a:spcBef>
                <a:spcPts val="60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organization had terminated Williams’ employment when his problematic behavior toward coworkers first became apparent, would this have guaranteed that his concerning behavior did not escalate to violence? </a:t>
            </a:r>
          </a:p>
          <a:p>
            <a:pPr marL="800100" lvl="1" indent="-342900">
              <a:lnSpc>
                <a:spcPct val="110000"/>
              </a:lnSpc>
              <a:spcBef>
                <a:spcPts val="60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If not, what could the organization have done to reduce the risk of escalation to violence when terminating his employment?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0000"/>
              </a:lnSpc>
              <a:spcBef>
                <a:spcPts val="60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there any way that the organization could have prevented the attack without removing Doug Williams from the organization?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0000"/>
              </a:lnSpc>
              <a:spcBef>
                <a:spcPts val="60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else could the organization have done to protect its employees?</a:t>
            </a:r>
          </a:p>
          <a:p>
            <a:pPr marL="800100" lvl="1" indent="-342900">
              <a:lnSpc>
                <a:spcPct val="110000"/>
              </a:lnSpc>
              <a:spcBef>
                <a:spcPts val="600"/>
              </a:spcBef>
              <a:buFont typeface="Symbol" panose="05050102010706020507" pitchFamily="18" charset="2"/>
              <a:buChar char=""/>
            </a:pPr>
            <a:r>
              <a:rPr lang="en-US" sz="1500" dirty="0">
                <a:latin typeface="Calibri" panose="020F0502020204030204" pitchFamily="34" charset="0"/>
                <a:cs typeface="Times New Roman" panose="02020603050405020304" pitchFamily="18" charset="0"/>
              </a:rPr>
              <a:t>If you were Doug Williams’ supervisor, what would you have done differently? </a:t>
            </a:r>
          </a:p>
          <a:p>
            <a:pPr marL="800100" lvl="1" indent="-342900">
              <a:lnSpc>
                <a:spcPct val="110000"/>
              </a:lnSpc>
              <a:spcBef>
                <a:spcPts val="600"/>
              </a:spcBef>
              <a:buFont typeface="Symbol" panose="05050102010706020507" pitchFamily="18" charset="2"/>
              <a:buChar char=""/>
            </a:pPr>
            <a:r>
              <a:rPr lang="en-US" sz="1500" dirty="0">
                <a:latin typeface="Calibri" panose="020F0502020204030204" pitchFamily="34" charset="0"/>
                <a:cs typeface="Times New Roman" panose="02020603050405020304" pitchFamily="18" charset="0"/>
              </a:rPr>
              <a:t>If you were the Equal Employment Officer who referred Doug Williams’ case to the Employee Assistance Program, what might you have done differently to reduce the risk of his concerning behavior leading to an insider threat incident? </a:t>
            </a:r>
          </a:p>
          <a:p>
            <a:pPr marL="342900" marR="0" lvl="0" indent="-342900">
              <a:lnSpc>
                <a:spcPct val="110000"/>
              </a:lnSpc>
              <a:spcBef>
                <a:spcPts val="60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steps has the organization taken since the incident that may help to prevent future workplace violence? </a:t>
            </a:r>
          </a:p>
          <a:p>
            <a:pPr marL="800100" lvl="1" indent="-342900">
              <a:lnSpc>
                <a:spcPct val="110000"/>
              </a:lnSpc>
              <a:spcBef>
                <a:spcPts val="60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Might any of these changes have helped to prevent this incident?</a:t>
            </a:r>
            <a:endParaRPr lang="en-US" sz="15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Placeholder 16">
            <a:extLs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9789" r="9789"/>
          <a:stretch>
            <a:fillRect/>
          </a:stretch>
        </p:blipFill>
        <p:spPr>
          <a:xfrm>
            <a:off x="602166" y="1164901"/>
            <a:ext cx="2559050" cy="3182624"/>
          </a:xfrm>
        </p:spPr>
      </p:pic>
    </p:spTree>
    <p:extLst>
      <p:ext uri="{BB962C8B-B14F-4D97-AF65-F5344CB8AC3E}">
        <p14:creationId xmlns:p14="http://schemas.microsoft.com/office/powerpoint/2010/main" val="367051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4"/>
          </p:nvPr>
        </p:nvSpPr>
        <p:spPr/>
        <p:txBody>
          <a:bodyPr/>
          <a:lstStyle/>
          <a:p>
            <a:fld id="{0A93D057-0971-4490-8B59-88BAAB082B69}" type="slidenum">
              <a:rPr lang="en-US" smtClean="0"/>
              <a:pPr/>
              <a:t>12</a:t>
            </a:fld>
            <a:endParaRPr lang="en-US" dirty="0"/>
          </a:p>
        </p:txBody>
      </p:sp>
      <p:sp>
        <p:nvSpPr>
          <p:cNvPr id="3" name="Title 2"/>
          <p:cNvSpPr>
            <a:spLocks noGrp="1"/>
          </p:cNvSpPr>
          <p:nvPr>
            <p:ph type="title"/>
          </p:nvPr>
        </p:nvSpPr>
        <p:spPr>
          <a:xfrm>
            <a:off x="4596826" y="1840825"/>
            <a:ext cx="6374195" cy="502828"/>
          </a:xfrm>
          <a:prstGeom prst="callout1">
            <a:avLst>
              <a:gd name="adj1" fmla="val 84086"/>
              <a:gd name="adj2" fmla="val 1814"/>
              <a:gd name="adj3" fmla="val 82748"/>
              <a:gd name="adj4" fmla="val 31323"/>
            </a:avLst>
          </a:prstGeom>
        </p:spPr>
        <p:txBody>
          <a:bodyPr/>
          <a:lstStyle/>
          <a:p>
            <a:r>
              <a:rPr lang="en-US" dirty="0">
                <a:solidFill>
                  <a:srgbClr val="092A58"/>
                </a:solidFill>
              </a:rPr>
              <a:t>Individual Recommendations</a:t>
            </a:r>
          </a:p>
        </p:txBody>
      </p:sp>
      <p:sp>
        <p:nvSpPr>
          <p:cNvPr id="4" name="Text Placeholder 3"/>
          <p:cNvSpPr>
            <a:spLocks noGrp="1"/>
          </p:cNvSpPr>
          <p:nvPr>
            <p:ph type="body" sz="quarter" idx="17"/>
          </p:nvPr>
        </p:nvSpPr>
        <p:spPr>
          <a:xfrm>
            <a:off x="4596826" y="2509837"/>
            <a:ext cx="6985573" cy="3846513"/>
          </a:xfrm>
        </p:spPr>
        <p:txBody>
          <a:bodyPr>
            <a:normAutofit/>
          </a:bodyPr>
          <a:lstStyle/>
          <a:p>
            <a:pPr>
              <a:buFont typeface="Arial" panose="020B0604020202020204" pitchFamily="34" charset="0"/>
              <a:buChar char="•"/>
            </a:pPr>
            <a:r>
              <a:rPr lang="en-US" dirty="0"/>
              <a:t>Write down at least one action the organization could have taken to prevent or mitigate the insider threat incident.</a:t>
            </a:r>
          </a:p>
          <a:p>
            <a:pPr>
              <a:buFont typeface="Arial" panose="020B0604020202020204" pitchFamily="34" charset="0"/>
              <a:buChar char="•"/>
            </a:pPr>
            <a:r>
              <a:rPr lang="en-US" dirty="0"/>
              <a:t>Include the rationale for your recommended action.</a:t>
            </a:r>
          </a:p>
          <a:p>
            <a:r>
              <a:rPr lang="en-US" dirty="0"/>
              <a:t>Your instructor will provide a signal at the 5-minute mark to begin wrapping up your recommendations. </a:t>
            </a:r>
          </a:p>
        </p:txBody>
      </p:sp>
      <p:pic>
        <p:nvPicPr>
          <p:cNvPr id="6" name="Picture Placeholder 9">
            <a:extLs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9789" r="9789"/>
          <a:stretch>
            <a:fillRect/>
          </a:stretch>
        </p:blipFill>
        <p:spPr>
          <a:xfrm>
            <a:off x="831850" y="1495874"/>
            <a:ext cx="2114550" cy="2629811"/>
          </a:xfrm>
        </p:spPr>
      </p:pic>
    </p:spTree>
    <p:extLst>
      <p:ext uri="{BB962C8B-B14F-4D97-AF65-F5344CB8AC3E}">
        <p14:creationId xmlns:p14="http://schemas.microsoft.com/office/powerpoint/2010/main" val="234139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4"/>
          </p:nvPr>
        </p:nvSpPr>
        <p:spPr/>
        <p:txBody>
          <a:bodyPr/>
          <a:lstStyle/>
          <a:p>
            <a:fld id="{0A93D057-0971-4490-8B59-88BAAB082B69}" type="slidenum">
              <a:rPr lang="en-US" smtClean="0"/>
              <a:pPr/>
              <a:t>13</a:t>
            </a:fld>
            <a:endParaRPr lang="en-US" dirty="0"/>
          </a:p>
        </p:txBody>
      </p:sp>
      <p:sp>
        <p:nvSpPr>
          <p:cNvPr id="3" name="Title 2"/>
          <p:cNvSpPr>
            <a:spLocks noGrp="1"/>
          </p:cNvSpPr>
          <p:nvPr>
            <p:ph type="title"/>
          </p:nvPr>
        </p:nvSpPr>
        <p:spPr>
          <a:xfrm>
            <a:off x="4596826" y="1893298"/>
            <a:ext cx="6374195" cy="502828"/>
          </a:xfrm>
          <a:prstGeom prst="callout1">
            <a:avLst>
              <a:gd name="adj1" fmla="val 82608"/>
              <a:gd name="adj2" fmla="val 1581"/>
              <a:gd name="adj3" fmla="val 82748"/>
              <a:gd name="adj4" fmla="val 31323"/>
            </a:avLst>
          </a:prstGeom>
        </p:spPr>
        <p:txBody>
          <a:bodyPr/>
          <a:lstStyle/>
          <a:p>
            <a:r>
              <a:rPr lang="en-US" dirty="0">
                <a:solidFill>
                  <a:srgbClr val="092A58"/>
                </a:solidFill>
              </a:rPr>
              <a:t>Wrap-Up</a:t>
            </a:r>
          </a:p>
        </p:txBody>
      </p:sp>
      <p:sp>
        <p:nvSpPr>
          <p:cNvPr id="4" name="Text Placeholder 3"/>
          <p:cNvSpPr>
            <a:spLocks noGrp="1"/>
          </p:cNvSpPr>
          <p:nvPr>
            <p:ph type="body" sz="quarter" idx="17"/>
          </p:nvPr>
        </p:nvSpPr>
        <p:spPr>
          <a:xfrm>
            <a:off x="4596826" y="2509837"/>
            <a:ext cx="6985573" cy="3846513"/>
          </a:xfrm>
        </p:spPr>
        <p:txBody>
          <a:bodyPr>
            <a:normAutofit/>
          </a:bodyPr>
          <a:lstStyle/>
          <a:p>
            <a:r>
              <a:rPr lang="en-US" dirty="0"/>
              <a:t>Let’s share our recommendations!</a:t>
            </a:r>
          </a:p>
          <a:p>
            <a:r>
              <a:rPr lang="en-US" dirty="0"/>
              <a:t>Are there any final thoughts or recommendations on alternative actions that the organization could have taken to prevent or mitigate the insider threat? Or how this organization, or a similar organization, could prevent an attack like this in the future?</a:t>
            </a:r>
          </a:p>
          <a:p>
            <a:r>
              <a:rPr lang="en-US" dirty="0"/>
              <a:t>How will you apply what you’ve learned here to your own organization?</a:t>
            </a:r>
          </a:p>
        </p:txBody>
      </p:sp>
      <p:pic>
        <p:nvPicPr>
          <p:cNvPr id="7" name="Picture 6">
            <a:extLst>
              <a:ext uri="{FF2B5EF4-FFF2-40B4-BE49-F238E27FC236}">
                <a16:creationId xmlns:a16="http://schemas.microsoft.com/office/drawing/2014/main" id="{E91E8282-1483-4704-9B54-7CBAE7180A2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00" y="2018887"/>
            <a:ext cx="1912773" cy="1686103"/>
          </a:xfrm>
          <a:prstGeom prst="rect">
            <a:avLst/>
          </a:prstGeom>
        </p:spPr>
      </p:pic>
    </p:spTree>
    <p:extLst>
      <p:ext uri="{BB962C8B-B14F-4D97-AF65-F5344CB8AC3E}">
        <p14:creationId xmlns:p14="http://schemas.microsoft.com/office/powerpoint/2010/main" val="38952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C183D7F6-B498-43B3-948B-1728B52AA6E4}">
                <adec:decorative xmlns:adec="http://schemas.microsoft.com/office/drawing/2017/decorative" val="1"/>
              </a:ext>
            </a:extLst>
          </p:cNvPr>
          <p:cNvSpPr>
            <a:spLocks noGrp="1"/>
          </p:cNvSpPr>
          <p:nvPr>
            <p:ph type="sldNum" sz="quarter" idx="10"/>
          </p:nvPr>
        </p:nvSpPr>
        <p:spPr/>
        <p:txBody>
          <a:bodyPr/>
          <a:lstStyle/>
          <a:p>
            <a:fld id="{4B7AF9F4-4A1B-4676-8BB1-E58AA4F2A1CD}" type="slidenum">
              <a:rPr lang="en-US" smtClean="0"/>
              <a:pPr/>
              <a:t>14</a:t>
            </a:fld>
            <a:endParaRPr lang="en-US" dirty="0"/>
          </a:p>
        </p:txBody>
      </p:sp>
      <p:sp>
        <p:nvSpPr>
          <p:cNvPr id="3" name="slide title"/>
          <p:cNvSpPr>
            <a:spLocks noGrp="1"/>
          </p:cNvSpPr>
          <p:nvPr>
            <p:ph type="title"/>
          </p:nvPr>
        </p:nvSpPr>
        <p:spPr/>
        <p:txBody>
          <a:bodyPr/>
          <a:lstStyle/>
          <a:p>
            <a:r>
              <a:rPr lang="en-US" b="1" dirty="0"/>
              <a:t>Thank you!</a:t>
            </a:r>
          </a:p>
        </p:txBody>
      </p:sp>
    </p:spTree>
    <p:extLst>
      <p:ext uri="{BB962C8B-B14F-4D97-AF65-F5344CB8AC3E}">
        <p14:creationId xmlns:p14="http://schemas.microsoft.com/office/powerpoint/2010/main" val="85797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Two">
            <a:extLst>
              <a:ext uri="{C183D7F6-B498-43B3-948B-1728B52AA6E4}">
                <adec:decorative xmlns:adec="http://schemas.microsoft.com/office/drawing/2017/decorative" val="1"/>
              </a:ext>
            </a:extLst>
          </p:cNvPr>
          <p:cNvSpPr>
            <a:spLocks noGrp="1"/>
          </p:cNvSpPr>
          <p:nvPr>
            <p:ph type="sldNum" sz="quarter" idx="4"/>
          </p:nvPr>
        </p:nvSpPr>
        <p:spPr>
          <a:xfrm>
            <a:off x="11582399" y="6376352"/>
            <a:ext cx="542925" cy="365125"/>
          </a:xfrm>
        </p:spPr>
        <p:txBody>
          <a:bodyPr/>
          <a:lstStyle/>
          <a:p>
            <a:fld id="{4B7AF9F4-4A1B-4676-8BB1-E58AA4F2A1CD}" type="slidenum">
              <a:rPr lang="en-US" smtClean="0"/>
              <a:pPr/>
              <a:t>2</a:t>
            </a:fld>
            <a:endParaRPr lang="en-US" dirty="0"/>
          </a:p>
        </p:txBody>
      </p:sp>
      <p:sp>
        <p:nvSpPr>
          <p:cNvPr id="11" name="Title 10"/>
          <p:cNvSpPr>
            <a:spLocks noGrp="1"/>
          </p:cNvSpPr>
          <p:nvPr>
            <p:ph type="title"/>
          </p:nvPr>
        </p:nvSpPr>
        <p:spPr>
          <a:xfrm>
            <a:off x="4436158" y="1877823"/>
            <a:ext cx="6374195" cy="502828"/>
          </a:xfrm>
        </p:spPr>
        <p:txBody>
          <a:bodyPr/>
          <a:lstStyle/>
          <a:p>
            <a:r>
              <a:rPr lang="en-US" sz="2800" dirty="0">
                <a:solidFill>
                  <a:srgbClr val="092A58"/>
                </a:solidFill>
              </a:rPr>
              <a:t>Agenda</a:t>
            </a:r>
            <a:endParaRPr lang="en-US" dirty="0">
              <a:solidFill>
                <a:srgbClr val="092A58"/>
              </a:solidFill>
            </a:endParaRPr>
          </a:p>
        </p:txBody>
      </p:sp>
      <p:sp>
        <p:nvSpPr>
          <p:cNvPr id="2" name="Text Placeholder 1"/>
          <p:cNvSpPr>
            <a:spLocks noGrp="1"/>
          </p:cNvSpPr>
          <p:nvPr>
            <p:ph type="body" sz="quarter" idx="17"/>
          </p:nvPr>
        </p:nvSpPr>
        <p:spPr>
          <a:xfrm>
            <a:off x="4406422" y="2652905"/>
            <a:ext cx="7366381" cy="4068570"/>
          </a:xfrm>
        </p:spPr>
        <p:txBody>
          <a:bodyPr>
            <a:normAutofit/>
          </a:bodyPr>
          <a:lstStyle/>
          <a:p>
            <a:pPr lvl="0"/>
            <a:r>
              <a:rPr lang="en-US" sz="2400" dirty="0"/>
              <a:t>Introduction (~30 minutes)</a:t>
            </a:r>
          </a:p>
          <a:p>
            <a:pPr lvl="0"/>
            <a:r>
              <a:rPr lang="en-US" sz="2400" dirty="0"/>
              <a:t>Small Group Discussion (~45 minutes)</a:t>
            </a:r>
          </a:p>
          <a:p>
            <a:pPr lvl="0"/>
            <a:r>
              <a:rPr lang="en-US" sz="2400" dirty="0"/>
              <a:t>Break (~15 minutes)</a:t>
            </a:r>
          </a:p>
          <a:p>
            <a:r>
              <a:rPr lang="en-US" sz="2400" dirty="0"/>
              <a:t>Class Discussion (~45 minutes)</a:t>
            </a:r>
          </a:p>
          <a:p>
            <a:r>
              <a:rPr lang="en-US" sz="2400" dirty="0"/>
              <a:t>Individual Recommendations (~15 minutes)</a:t>
            </a:r>
          </a:p>
          <a:p>
            <a:r>
              <a:rPr lang="en-US" sz="2400" dirty="0"/>
              <a:t>Review Recommendations and Wrap-Up (~30 minutes)</a:t>
            </a: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9789" r="9789"/>
          <a:stretch>
            <a:fillRect/>
          </a:stretch>
        </p:blipFill>
        <p:spPr>
          <a:xfrm>
            <a:off x="547879" y="1440892"/>
            <a:ext cx="2489200" cy="3095753"/>
          </a:xfrm>
        </p:spPr>
      </p:pic>
    </p:spTree>
    <p:extLst>
      <p:ext uri="{BB962C8B-B14F-4D97-AF65-F5344CB8AC3E}">
        <p14:creationId xmlns:p14="http://schemas.microsoft.com/office/powerpoint/2010/main" val="74850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
            <a:extLst>
              <a:ext uri="{C183D7F6-B498-43B3-948B-1728B52AA6E4}">
                <adec:decorative xmlns:adec="http://schemas.microsoft.com/office/drawing/2017/decorative" val="1"/>
              </a:ext>
            </a:extLst>
          </p:cNvPr>
          <p:cNvSpPr>
            <a:spLocks noGrp="1"/>
          </p:cNvSpPr>
          <p:nvPr>
            <p:ph type="sldNum" sz="quarter" idx="4"/>
          </p:nvPr>
        </p:nvSpPr>
        <p:spPr/>
        <p:txBody>
          <a:bodyPr/>
          <a:lstStyle/>
          <a:p>
            <a:fld id="{4B7AF9F4-4A1B-4676-8BB1-E58AA4F2A1CD}" type="slidenum">
              <a:rPr lang="en-US" smtClean="0"/>
              <a:pPr/>
              <a:t>3</a:t>
            </a:fld>
            <a:endParaRPr lang="en-US" dirty="0"/>
          </a:p>
        </p:txBody>
      </p:sp>
      <p:sp>
        <p:nvSpPr>
          <p:cNvPr id="9" name="slide title"/>
          <p:cNvSpPr>
            <a:spLocks noGrp="1"/>
          </p:cNvSpPr>
          <p:nvPr>
            <p:ph type="title"/>
          </p:nvPr>
        </p:nvSpPr>
        <p:spPr/>
        <p:txBody>
          <a:bodyPr/>
          <a:lstStyle/>
          <a:p>
            <a:r>
              <a:rPr lang="en-US" dirty="0">
                <a:solidFill>
                  <a:srgbClr val="092A58"/>
                </a:solidFill>
              </a:rPr>
              <a:t>Introduction: Overview</a:t>
            </a:r>
          </a:p>
        </p:txBody>
      </p:sp>
      <p:sp>
        <p:nvSpPr>
          <p:cNvPr id="3" name="Text Placeholder 2"/>
          <p:cNvSpPr>
            <a:spLocks noGrp="1"/>
          </p:cNvSpPr>
          <p:nvPr>
            <p:ph type="body" sz="quarter" idx="17"/>
          </p:nvPr>
        </p:nvSpPr>
        <p:spPr/>
        <p:txBody>
          <a:bodyPr>
            <a:normAutofit/>
          </a:bodyPr>
          <a:lstStyle/>
          <a:p>
            <a:r>
              <a:rPr lang="en-US" sz="2400" dirty="0"/>
              <a:t>Leaders are responsible for their organization’s culture, health, and well-being. </a:t>
            </a:r>
          </a:p>
          <a:p>
            <a:r>
              <a:rPr lang="en-US" sz="2400" dirty="0"/>
              <a:t>Organizational mismanagement can amplify employee</a:t>
            </a:r>
            <a:r>
              <a:rPr lang="en-US" sz="1400" dirty="0"/>
              <a:t> </a:t>
            </a:r>
            <a:r>
              <a:rPr lang="en-US" sz="2400" dirty="0"/>
              <a:t>dissatisfaction, disgruntlement, and counterproductive work behavior, increasing the risk of an insider threat</a:t>
            </a:r>
            <a:r>
              <a:rPr lang="en-US" sz="1400" dirty="0"/>
              <a:t> </a:t>
            </a:r>
            <a:r>
              <a:rPr lang="en-US" sz="2400" dirty="0"/>
              <a:t>incident such as espionage, theft, or workplace violence. </a:t>
            </a:r>
          </a:p>
          <a:p>
            <a:r>
              <a:rPr lang="en-US" sz="2400" dirty="0"/>
              <a:t>Insider threat incidents occur when individuals use their authorized access to harm an organization’s assets, including employees, wittingly or unwittingly. </a:t>
            </a:r>
            <a:endParaRPr lang="en-US" sz="2800" dirty="0"/>
          </a:p>
        </p:txBody>
      </p:sp>
      <p:sp>
        <p:nvSpPr>
          <p:cNvPr id="10" name="header 1">
            <a:extLst>
              <a:ext uri="{C183D7F6-B498-43B3-948B-1728B52AA6E4}">
                <adec:decorative xmlns:adec="http://schemas.microsoft.com/office/drawing/2017/decorative" val="1"/>
              </a:ext>
            </a:extLst>
          </p:cNvPr>
          <p:cNvSpPr>
            <a:spLocks noGrp="1"/>
          </p:cNvSpPr>
          <p:nvPr>
            <p:ph type="body" sz="quarter" idx="4294967295"/>
          </p:nvPr>
        </p:nvSpPr>
        <p:spPr>
          <a:xfrm>
            <a:off x="0" y="1363663"/>
            <a:ext cx="10944225" cy="379412"/>
          </a:xfrm>
        </p:spPr>
        <p:txBody>
          <a:bodyPr/>
          <a:lstStyle>
            <a:lvl1pPr marL="0" indent="0">
              <a:buNone/>
              <a:defRPr lang="en-US" sz="2000" b="1" kern="1200" dirty="0" smtClean="0">
                <a:solidFill>
                  <a:srgbClr val="1D365F"/>
                </a:solidFill>
                <a:latin typeface="+mn-lt"/>
                <a:ea typeface="+mn-ea"/>
                <a:cs typeface="Arial" panose="020B0604020202020204" pitchFamily="34" charset="0"/>
              </a:defRPr>
            </a:lvl1pPr>
            <a:lvl2pPr marL="228600" indent="-228600">
              <a:buClr>
                <a:srgbClr val="EAA522"/>
              </a:buClr>
              <a:buFont typeface="Wingdings" panose="05000000000000000000" pitchFamily="2" charset="2"/>
              <a:buChar char="§"/>
              <a:defRPr lang="en-US" sz="1600" kern="1200" dirty="0" smtClean="0">
                <a:solidFill>
                  <a:srgbClr val="1D365F"/>
                </a:solidFill>
                <a:latin typeface="+mn-lt"/>
                <a:ea typeface="+mn-ea"/>
                <a:cs typeface="Arial" panose="020B0604020202020204" pitchFamily="34" charset="0"/>
              </a:defRPr>
            </a:lvl2pPr>
            <a:lvl3pPr marL="461963" indent="-225425">
              <a:buClr>
                <a:srgbClr val="EAA522"/>
              </a:buClr>
              <a:buFont typeface="Wingdings" panose="05000000000000000000" pitchFamily="2" charset="2"/>
              <a:buChar char="§"/>
              <a:defRPr sz="1400">
                <a:solidFill>
                  <a:srgbClr val="1D365F"/>
                </a:solidFill>
                <a:latin typeface="+mn-lt"/>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endParaRPr lang="en-US" dirty="0"/>
          </a:p>
          <a:p>
            <a:pPr lvl="0"/>
            <a:endParaRPr lang="en-US" dirty="0"/>
          </a:p>
          <a:p>
            <a:pPr lvl="1"/>
            <a:endParaRPr lang="en-US" dirty="0"/>
          </a:p>
        </p:txBody>
      </p:sp>
    </p:spTree>
    <p:extLst>
      <p:ext uri="{BB962C8B-B14F-4D97-AF65-F5344CB8AC3E}">
        <p14:creationId xmlns:p14="http://schemas.microsoft.com/office/powerpoint/2010/main" val="238723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4"/>
          </p:nvPr>
        </p:nvSpPr>
        <p:spPr/>
        <p:txBody>
          <a:bodyPr/>
          <a:lstStyle/>
          <a:p>
            <a:fld id="{0A93D057-0971-4490-8B59-88BAAB082B69}" type="slidenum">
              <a:rPr lang="en-US" smtClean="0"/>
              <a:pPr/>
              <a:t>4</a:t>
            </a:fld>
            <a:endParaRPr lang="en-US" dirty="0"/>
          </a:p>
        </p:txBody>
      </p:sp>
      <p:sp>
        <p:nvSpPr>
          <p:cNvPr id="3" name="Title 2"/>
          <p:cNvSpPr>
            <a:spLocks noGrp="1"/>
          </p:cNvSpPr>
          <p:nvPr>
            <p:ph type="title"/>
          </p:nvPr>
        </p:nvSpPr>
        <p:spPr/>
        <p:txBody>
          <a:bodyPr/>
          <a:lstStyle/>
          <a:p>
            <a:r>
              <a:rPr lang="en-US" dirty="0">
                <a:solidFill>
                  <a:srgbClr val="092A58"/>
                </a:solidFill>
              </a:rPr>
              <a:t>Introduction: Purpose</a:t>
            </a:r>
          </a:p>
        </p:txBody>
      </p:sp>
      <p:sp>
        <p:nvSpPr>
          <p:cNvPr id="4" name="Text Placeholder 3"/>
          <p:cNvSpPr>
            <a:spLocks noGrp="1"/>
          </p:cNvSpPr>
          <p:nvPr>
            <p:ph type="body" sz="quarter" idx="17"/>
          </p:nvPr>
        </p:nvSpPr>
        <p:spPr>
          <a:xfrm>
            <a:off x="475488" y="1865376"/>
            <a:ext cx="9722761" cy="4535424"/>
          </a:xfrm>
        </p:spPr>
        <p:txBody>
          <a:bodyPr/>
          <a:lstStyle/>
          <a:p>
            <a:pPr lvl="1"/>
            <a:r>
              <a:rPr lang="en-US" sz="2400" dirty="0"/>
              <a:t>This problem-based learning experience provides a case synopsis of a known insider threat incident for you to analyze from the perspective of organizational risk prevention and mitigation.</a:t>
            </a:r>
          </a:p>
          <a:p>
            <a:pPr marL="457200" lvl="1" indent="0">
              <a:buNone/>
            </a:pPr>
            <a:endParaRPr lang="en-US" sz="2400" dirty="0"/>
          </a:p>
          <a:p>
            <a:endParaRPr lang="en-US" dirty="0"/>
          </a:p>
        </p:txBody>
      </p:sp>
      <p:pic>
        <p:nvPicPr>
          <p:cNvPr id="5" name="Picture 4">
            <a:extLst>
              <a:ext uri="{FF2B5EF4-FFF2-40B4-BE49-F238E27FC236}">
                <a16:creationId xmlns:a16="http://schemas.microsoft.com/office/drawing/2014/main" id="{C35CFB7B-3066-4D34-960E-516095031B7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01980" y="3432765"/>
            <a:ext cx="6988039" cy="2758028"/>
          </a:xfrm>
          <a:prstGeom prst="rect">
            <a:avLst/>
          </a:prstGeom>
        </p:spPr>
      </p:pic>
    </p:spTree>
    <p:extLst>
      <p:ext uri="{BB962C8B-B14F-4D97-AF65-F5344CB8AC3E}">
        <p14:creationId xmlns:p14="http://schemas.microsoft.com/office/powerpoint/2010/main" val="111992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4"/>
          </p:nvPr>
        </p:nvSpPr>
        <p:spPr/>
        <p:txBody>
          <a:bodyPr/>
          <a:lstStyle/>
          <a:p>
            <a:fld id="{0A93D057-0971-4490-8B59-88BAAB082B69}" type="slidenum">
              <a:rPr lang="en-US" smtClean="0"/>
              <a:pPr/>
              <a:t>5</a:t>
            </a:fld>
            <a:endParaRPr lang="en-US" dirty="0"/>
          </a:p>
        </p:txBody>
      </p:sp>
      <p:sp>
        <p:nvSpPr>
          <p:cNvPr id="3" name="Title 2"/>
          <p:cNvSpPr>
            <a:spLocks noGrp="1"/>
          </p:cNvSpPr>
          <p:nvPr>
            <p:ph type="title"/>
          </p:nvPr>
        </p:nvSpPr>
        <p:spPr/>
        <p:txBody>
          <a:bodyPr/>
          <a:lstStyle/>
          <a:p>
            <a:r>
              <a:rPr lang="en-US" dirty="0">
                <a:solidFill>
                  <a:srgbClr val="092A58"/>
                </a:solidFill>
              </a:rPr>
              <a:t>Introduction: Learning Objectives</a:t>
            </a:r>
          </a:p>
        </p:txBody>
      </p:sp>
      <p:sp>
        <p:nvSpPr>
          <p:cNvPr id="4" name="Text Placeholder 3"/>
          <p:cNvSpPr>
            <a:spLocks noGrp="1"/>
          </p:cNvSpPr>
          <p:nvPr>
            <p:ph type="body" sz="quarter" idx="17"/>
          </p:nvPr>
        </p:nvSpPr>
        <p:spPr>
          <a:xfrm>
            <a:off x="475488" y="1865376"/>
            <a:ext cx="11106911" cy="4535424"/>
          </a:xfrm>
        </p:spPr>
        <p:txBody>
          <a:bodyPr>
            <a:normAutofit/>
          </a:bodyPr>
          <a:lstStyle/>
          <a:p>
            <a:pPr marL="457200" indent="-457200">
              <a:buFont typeface="+mj-lt"/>
              <a:buAutoNum type="arabicPeriod"/>
            </a:pPr>
            <a:r>
              <a:rPr lang="en-US" i="1" dirty="0"/>
              <a:t>Identify </a:t>
            </a:r>
            <a:r>
              <a:rPr lang="en-US" dirty="0"/>
              <a:t>and</a:t>
            </a:r>
            <a:r>
              <a:rPr lang="en-US" i="1" dirty="0"/>
              <a:t> categorize:</a:t>
            </a:r>
          </a:p>
          <a:p>
            <a:pPr lvl="1"/>
            <a:r>
              <a:rPr lang="en-US" dirty="0"/>
              <a:t>concerning behaviors displayed by the individual, </a:t>
            </a:r>
          </a:p>
          <a:p>
            <a:pPr lvl="1"/>
            <a:r>
              <a:rPr lang="en-US" dirty="0"/>
              <a:t>risk factors introduced by the organization’s culture, structure, and organizational controls (or lack thereof), and</a:t>
            </a:r>
          </a:p>
          <a:p>
            <a:pPr lvl="1"/>
            <a:r>
              <a:rPr lang="en-US" dirty="0"/>
              <a:t>actions that the organization took in an effort to mitigate the potential threat posed by the individual.</a:t>
            </a:r>
          </a:p>
          <a:p>
            <a:pPr marL="457200" indent="-457200">
              <a:buFont typeface="+mj-lt"/>
              <a:buAutoNum type="arabicPeriod"/>
            </a:pPr>
            <a:r>
              <a:rPr lang="en-US" i="1" dirty="0"/>
              <a:t>Evaluate </a:t>
            </a:r>
            <a:r>
              <a:rPr lang="en-US" dirty="0"/>
              <a:t>the</a:t>
            </a:r>
            <a:r>
              <a:rPr lang="en-US" i="1" dirty="0"/>
              <a:t> </a:t>
            </a:r>
            <a:r>
              <a:rPr lang="en-US" dirty="0"/>
              <a:t>organization’s preparedness and response, identifying which actions taken by the organization helped to mitigate the potential threat and which actions failed to mitigate, or even exacerbated, the potential threat.</a:t>
            </a:r>
          </a:p>
          <a:p>
            <a:pPr marL="457200" lvl="0" indent="-457200">
              <a:buFont typeface="+mj-lt"/>
              <a:buAutoNum type="arabicPeriod"/>
            </a:pPr>
            <a:r>
              <a:rPr lang="en-US" i="1" dirty="0"/>
              <a:t>Propose and discuss </a:t>
            </a:r>
            <a:r>
              <a:rPr lang="en-US" dirty="0"/>
              <a:t>alternative actions that the organization could have taken to prevent or mitigate the insider threat.</a:t>
            </a:r>
          </a:p>
          <a:p>
            <a:endParaRPr lang="en-US" dirty="0"/>
          </a:p>
        </p:txBody>
      </p:sp>
    </p:spTree>
    <p:extLst>
      <p:ext uri="{BB962C8B-B14F-4D97-AF65-F5344CB8AC3E}">
        <p14:creationId xmlns:p14="http://schemas.microsoft.com/office/powerpoint/2010/main" val="396279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Four">
            <a:extLst>
              <a:ext uri="{C183D7F6-B498-43B3-948B-1728B52AA6E4}">
                <adec:decorative xmlns:adec="http://schemas.microsoft.com/office/drawing/2017/decorative" val="1"/>
              </a:ext>
            </a:extLst>
          </p:cNvPr>
          <p:cNvSpPr>
            <a:spLocks noGrp="1"/>
          </p:cNvSpPr>
          <p:nvPr>
            <p:ph type="sldNum" sz="quarter" idx="4"/>
          </p:nvPr>
        </p:nvSpPr>
        <p:spPr>
          <a:xfrm>
            <a:off x="11582399" y="6366078"/>
            <a:ext cx="542925" cy="365125"/>
          </a:xfrm>
        </p:spPr>
        <p:txBody>
          <a:bodyPr/>
          <a:lstStyle/>
          <a:p>
            <a:fld id="{4B7AF9F4-4A1B-4676-8BB1-E58AA4F2A1CD}" type="slidenum">
              <a:rPr lang="en-US" smtClean="0"/>
              <a:pPr/>
              <a:t>6</a:t>
            </a:fld>
            <a:endParaRPr lang="en-US" dirty="0"/>
          </a:p>
        </p:txBody>
      </p:sp>
      <p:sp>
        <p:nvSpPr>
          <p:cNvPr id="9" name="Presentation Title Four"/>
          <p:cNvSpPr>
            <a:spLocks noGrp="1"/>
          </p:cNvSpPr>
          <p:nvPr>
            <p:ph type="title"/>
          </p:nvPr>
        </p:nvSpPr>
        <p:spPr/>
        <p:txBody>
          <a:bodyPr/>
          <a:lstStyle/>
          <a:p>
            <a:r>
              <a:rPr lang="en-US" dirty="0">
                <a:solidFill>
                  <a:srgbClr val="092A58"/>
                </a:solidFill>
              </a:rPr>
              <a:t>Introduction: Critical Pathway to Insider Risk Model </a:t>
            </a:r>
          </a:p>
        </p:txBody>
      </p:sp>
      <p:sp>
        <p:nvSpPr>
          <p:cNvPr id="16" name="Text Placeholder 15"/>
          <p:cNvSpPr>
            <a:spLocks noGrp="1"/>
          </p:cNvSpPr>
          <p:nvPr>
            <p:ph type="body" sz="quarter" idx="17"/>
          </p:nvPr>
        </p:nvSpPr>
        <p:spPr>
          <a:xfrm>
            <a:off x="339271" y="1758272"/>
            <a:ext cx="11052629" cy="1292632"/>
          </a:xfrm>
        </p:spPr>
        <p:txBody>
          <a:bodyPr>
            <a:normAutofit lnSpcReduction="10000"/>
          </a:bodyPr>
          <a:lstStyle/>
          <a:p>
            <a:r>
              <a:rPr lang="en-US" dirty="0"/>
              <a:t>The Critical Pathway to Insider Risk (CPIR) suggests that concerning behaviors often precede a hostile act.</a:t>
            </a:r>
          </a:p>
          <a:p>
            <a:r>
              <a:rPr lang="en-US" dirty="0"/>
              <a:t>Effective organizational responses increase the safety and security of everyone involved and reduce the risk of harm. </a:t>
            </a:r>
          </a:p>
          <a:p>
            <a:endParaRPr lang="en-US" dirty="0"/>
          </a:p>
        </p:txBody>
      </p:sp>
      <p:pic>
        <p:nvPicPr>
          <p:cNvPr id="6" name="Content Placeholder 5" descr="Individual Predispositions, Stressors, Concerning Behavior, Problematic Organizational Responses, and Hostile Act."/>
          <p:cNvPicPr>
            <a:picLocks noGrp="1" noChangeAspect="1"/>
          </p:cNvPicPr>
          <p:nvPr>
            <p:ph sz="quarter" idx="19"/>
          </p:nvPr>
        </p:nvPicPr>
        <p:blipFill>
          <a:blip r:embed="rId3">
            <a:extLst>
              <a:ext uri="{28A0092B-C50C-407E-A947-70E740481C1C}">
                <a14:useLocalDpi xmlns:a14="http://schemas.microsoft.com/office/drawing/2010/main" val="0"/>
              </a:ext>
            </a:extLst>
          </a:blip>
          <a:srcRect/>
          <a:stretch/>
        </p:blipFill>
        <p:spPr>
          <a:xfrm>
            <a:off x="444138" y="2850792"/>
            <a:ext cx="10562238" cy="3400756"/>
          </a:xfrm>
        </p:spPr>
      </p:pic>
      <p:sp>
        <p:nvSpPr>
          <p:cNvPr id="10" name="Text Box 114">
            <a:extLst>
              <a:ext uri="{FF2B5EF4-FFF2-40B4-BE49-F238E27FC236}">
                <a16:creationId xmlns:a16="http://schemas.microsoft.com/office/drawing/2014/main" id="{295AD246-C5B8-4F65-957B-FC8E2F791AC5}"/>
              </a:ext>
            </a:extLst>
          </p:cNvPr>
          <p:cNvSpPr txBox="1"/>
          <p:nvPr/>
        </p:nvSpPr>
        <p:spPr>
          <a:xfrm>
            <a:off x="1185624" y="5736725"/>
            <a:ext cx="6861640" cy="75025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900" i="1" dirty="0">
                <a:solidFill>
                  <a:srgbClr val="212745"/>
                </a:solidFill>
                <a:effectLst/>
                <a:latin typeface="Calibri" panose="020F0502020204030204" pitchFamily="34" charset="0"/>
                <a:ea typeface="Calibri" panose="020F0502020204030204" pitchFamily="34" charset="0"/>
                <a:cs typeface="Arial" panose="020B0604020202020204" pitchFamily="34" charset="0"/>
              </a:rPr>
              <a:t>Note: </a:t>
            </a:r>
            <a:r>
              <a:rPr lang="en-US" sz="900" i="0" dirty="0">
                <a:solidFill>
                  <a:srgbClr val="212745"/>
                </a:solidFill>
                <a:effectLst/>
                <a:latin typeface="Calibri" panose="020F0502020204030204" pitchFamily="34" charset="0"/>
                <a:ea typeface="Calibri" panose="020F0502020204030204" pitchFamily="34" charset="0"/>
                <a:cs typeface="Arial" panose="020B0604020202020204" pitchFamily="34" charset="0"/>
              </a:rPr>
              <a:t>From “Application of the Critical-Path Method to evaluate insider risks,” by Shaw, E., &amp; Sellers, L. (2015),</a:t>
            </a:r>
            <a:r>
              <a:rPr lang="en-US" sz="900" i="1" dirty="0">
                <a:solidFill>
                  <a:srgbClr val="212745"/>
                </a:solidFill>
                <a:effectLst/>
                <a:latin typeface="Calibri" panose="020F0502020204030204" pitchFamily="34" charset="0"/>
                <a:ea typeface="Calibri" panose="020F0502020204030204" pitchFamily="34" charset="0"/>
                <a:cs typeface="Arial" panose="020B0604020202020204" pitchFamily="34" charset="0"/>
              </a:rPr>
              <a:t> Studies in Intelligence, 59(2)</a:t>
            </a:r>
            <a:r>
              <a:rPr lang="en-US" sz="900" i="0" dirty="0">
                <a:solidFill>
                  <a:srgbClr val="212745"/>
                </a:solidFill>
                <a:effectLst/>
                <a:latin typeface="Calibri" panose="020F0502020204030204" pitchFamily="34" charset="0"/>
                <a:ea typeface="Calibri" panose="020F0502020204030204" pitchFamily="34" charset="0"/>
                <a:cs typeface="Arial" panose="020B0604020202020204" pitchFamily="34" charset="0"/>
              </a:rPr>
              <a:t>, 41-48. https://www.cia.gov/resources/csi/studies-in-intelligence/volume-59-no-2/application-of-the-critical-path-method-to-evaluate-insider-risks/ Copyright Studies in Intelligence.</a:t>
            </a:r>
            <a:endParaRPr lang="en-US" sz="900" i="1" dirty="0">
              <a:solidFill>
                <a:srgbClr val="212745"/>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823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4"/>
          </p:nvPr>
        </p:nvSpPr>
        <p:spPr/>
        <p:txBody>
          <a:bodyPr/>
          <a:lstStyle/>
          <a:p>
            <a:fld id="{0A93D057-0971-4490-8B59-88BAAB082B69}" type="slidenum">
              <a:rPr lang="en-US" smtClean="0"/>
              <a:pPr/>
              <a:t>7</a:t>
            </a:fld>
            <a:endParaRPr lang="en-US" dirty="0"/>
          </a:p>
        </p:txBody>
      </p:sp>
      <p:sp>
        <p:nvSpPr>
          <p:cNvPr id="3" name="Title 2"/>
          <p:cNvSpPr>
            <a:spLocks noGrp="1"/>
          </p:cNvSpPr>
          <p:nvPr>
            <p:ph type="title"/>
          </p:nvPr>
        </p:nvSpPr>
        <p:spPr>
          <a:xfrm>
            <a:off x="5807034" y="2004823"/>
            <a:ext cx="5935704" cy="502828"/>
          </a:xfrm>
          <a:prstGeom prst="callout1">
            <a:avLst>
              <a:gd name="adj1" fmla="val 84086"/>
              <a:gd name="adj2" fmla="val 2000"/>
              <a:gd name="adj3" fmla="val 82748"/>
              <a:gd name="adj4" fmla="val 31323"/>
            </a:avLst>
          </a:prstGeom>
        </p:spPr>
        <p:txBody>
          <a:bodyPr/>
          <a:lstStyle/>
          <a:p>
            <a:r>
              <a:rPr lang="en-US" dirty="0">
                <a:solidFill>
                  <a:srgbClr val="092A58"/>
                </a:solidFill>
              </a:rPr>
              <a:t>Doug Williams</a:t>
            </a:r>
          </a:p>
        </p:txBody>
      </p:sp>
      <p:sp>
        <p:nvSpPr>
          <p:cNvPr id="4" name="Text Placeholder 3"/>
          <p:cNvSpPr>
            <a:spLocks noGrp="1"/>
          </p:cNvSpPr>
          <p:nvPr>
            <p:ph type="body" sz="quarter" idx="17"/>
          </p:nvPr>
        </p:nvSpPr>
        <p:spPr>
          <a:xfrm>
            <a:off x="5807034" y="2613025"/>
            <a:ext cx="5935704" cy="2238893"/>
          </a:xfrm>
        </p:spPr>
        <p:txBody>
          <a:bodyPr>
            <a:normAutofit lnSpcReduction="10000"/>
          </a:bodyPr>
          <a:lstStyle/>
          <a:p>
            <a:pPr marL="0" indent="0">
              <a:buNone/>
            </a:pPr>
            <a:r>
              <a:rPr lang="en-US" dirty="0"/>
              <a:t>This case synopsis describes an incident of workplace homicide at a Meridian, Mississippi facility owned by the United States’ largest defense contractor. On July 8, 2003, Doug Williams, an employee, killed five employees and wounded nine more (one of whom later died, leading to a total of six victims killed) before turning the gun on himself. </a:t>
            </a:r>
          </a:p>
          <a:p>
            <a:pPr marL="0" indent="0">
              <a:buNone/>
            </a:pPr>
            <a:endParaRPr lang="en-US" dirty="0"/>
          </a:p>
        </p:txBody>
      </p:sp>
      <p:sp>
        <p:nvSpPr>
          <p:cNvPr id="7" name="Picture Placeholder 6">
            <a:extLst>
              <a:ext uri="{FF2B5EF4-FFF2-40B4-BE49-F238E27FC236}">
                <a16:creationId xmlns:a16="http://schemas.microsoft.com/office/drawing/2014/main" id="{39BA0425-1F04-4683-9D0C-7A6EF37B3C95}"/>
              </a:ext>
              <a:ext uri="{C183D7F6-B498-43B3-948B-1728B52AA6E4}">
                <adec:decorative xmlns:adec="http://schemas.microsoft.com/office/drawing/2017/decorative" val="1"/>
              </a:ext>
            </a:extLst>
          </p:cNvPr>
          <p:cNvSpPr>
            <a:spLocks noGrp="1"/>
          </p:cNvSpPr>
          <p:nvPr>
            <p:ph type="pic" sz="quarter" idx="14"/>
          </p:nvPr>
        </p:nvSpPr>
        <p:spPr/>
      </p:sp>
      <p:pic>
        <p:nvPicPr>
          <p:cNvPr id="8" name="Picture 7">
            <a:extLst>
              <a:ext uri="{FF2B5EF4-FFF2-40B4-BE49-F238E27FC236}">
                <a16:creationId xmlns:a16="http://schemas.microsoft.com/office/drawing/2014/main" id="{1959E6AB-AC35-4829-AF36-E2CB6BD4E5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964642"/>
            <a:ext cx="5716953" cy="5716953"/>
          </a:xfrm>
          <a:prstGeom prst="rect">
            <a:avLst/>
          </a:prstGeom>
          <a:noFill/>
          <a:ln>
            <a:noFill/>
          </a:ln>
        </p:spPr>
      </p:pic>
    </p:spTree>
    <p:extLst>
      <p:ext uri="{BB962C8B-B14F-4D97-AF65-F5344CB8AC3E}">
        <p14:creationId xmlns:p14="http://schemas.microsoft.com/office/powerpoint/2010/main" val="177259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91397D-C678-458F-917A-EFD979671552}"/>
              </a:ext>
              <a:ext uri="{C183D7F6-B498-43B3-948B-1728B52AA6E4}">
                <adec:decorative xmlns:adec="http://schemas.microsoft.com/office/drawing/2017/decorative" val="1"/>
              </a:ext>
            </a:extLst>
          </p:cNvPr>
          <p:cNvSpPr>
            <a:spLocks noGrp="1"/>
          </p:cNvSpPr>
          <p:nvPr>
            <p:ph type="sldNum" sz="quarter" idx="4"/>
          </p:nvPr>
        </p:nvSpPr>
        <p:spPr/>
        <p:txBody>
          <a:bodyPr/>
          <a:lstStyle/>
          <a:p>
            <a:fld id="{0A93D057-0971-4490-8B59-88BAAB082B69}" type="slidenum">
              <a:rPr lang="en-US" smtClean="0"/>
              <a:pPr/>
              <a:t>8</a:t>
            </a:fld>
            <a:endParaRPr lang="en-US" dirty="0"/>
          </a:p>
        </p:txBody>
      </p:sp>
      <p:sp>
        <p:nvSpPr>
          <p:cNvPr id="3" name="Title 2">
            <a:extLst>
              <a:ext uri="{FF2B5EF4-FFF2-40B4-BE49-F238E27FC236}">
                <a16:creationId xmlns:a16="http://schemas.microsoft.com/office/drawing/2014/main" id="{FCB92581-B8F7-470E-8FEE-9E52F098BF25}"/>
              </a:ext>
            </a:extLst>
          </p:cNvPr>
          <p:cNvSpPr>
            <a:spLocks noGrp="1"/>
          </p:cNvSpPr>
          <p:nvPr>
            <p:ph type="title"/>
          </p:nvPr>
        </p:nvSpPr>
        <p:spPr>
          <a:prstGeom prst="callout1">
            <a:avLst>
              <a:gd name="adj1" fmla="val 82608"/>
              <a:gd name="adj2" fmla="val 1465"/>
              <a:gd name="adj3" fmla="val 82748"/>
              <a:gd name="adj4" fmla="val 31323"/>
            </a:avLst>
          </a:prstGeom>
        </p:spPr>
        <p:txBody>
          <a:bodyPr/>
          <a:lstStyle/>
          <a:p>
            <a:r>
              <a:rPr lang="en-US" dirty="0">
                <a:solidFill>
                  <a:srgbClr val="092A58"/>
                </a:solidFill>
              </a:rPr>
              <a:t>Case Analysis Tool</a:t>
            </a:r>
          </a:p>
        </p:txBody>
      </p:sp>
      <p:pic>
        <p:nvPicPr>
          <p:cNvPr id="7" name="Picture 6" descr="Case Analysis Tool illustration from Appendix C">
            <a:extLst>
              <a:ext uri="{FF2B5EF4-FFF2-40B4-BE49-F238E27FC236}">
                <a16:creationId xmlns:a16="http://schemas.microsoft.com/office/drawing/2014/main" id="{99E65CB3-24C6-4D34-8FC0-08DF2C14D61A}"/>
              </a:ext>
            </a:extLst>
          </p:cNvPr>
          <p:cNvPicPr>
            <a:picLocks noChangeAspect="1"/>
          </p:cNvPicPr>
          <p:nvPr/>
        </p:nvPicPr>
        <p:blipFill>
          <a:blip r:embed="rId3"/>
          <a:stretch>
            <a:fillRect/>
          </a:stretch>
        </p:blipFill>
        <p:spPr>
          <a:xfrm>
            <a:off x="264189" y="1082601"/>
            <a:ext cx="4721768" cy="5273749"/>
          </a:xfrm>
          <a:prstGeom prst="rect">
            <a:avLst/>
          </a:prstGeom>
        </p:spPr>
      </p:pic>
      <p:sp>
        <p:nvSpPr>
          <p:cNvPr id="4" name="Text Placeholder 3">
            <a:extLst>
              <a:ext uri="{FF2B5EF4-FFF2-40B4-BE49-F238E27FC236}">
                <a16:creationId xmlns:a16="http://schemas.microsoft.com/office/drawing/2014/main" id="{28C672F6-C075-430C-A2DF-F52C935AB3F3}"/>
              </a:ext>
            </a:extLst>
          </p:cNvPr>
          <p:cNvSpPr>
            <a:spLocks noGrp="1"/>
          </p:cNvSpPr>
          <p:nvPr>
            <p:ph type="body" sz="quarter" idx="17"/>
          </p:nvPr>
        </p:nvSpPr>
        <p:spPr>
          <a:xfrm>
            <a:off x="5368543" y="2613025"/>
            <a:ext cx="6028003" cy="3846513"/>
          </a:xfrm>
        </p:spPr>
        <p:txBody>
          <a:bodyPr/>
          <a:lstStyle/>
          <a:p>
            <a:r>
              <a:rPr lang="en-US" dirty="0"/>
              <a:t>The tool will be used in three sections of the in-class portion of the learning experience:</a:t>
            </a:r>
          </a:p>
          <a:p>
            <a:pPr lvl="1"/>
            <a:r>
              <a:rPr lang="en-US" dirty="0"/>
              <a:t>Small Group Discussion: Identify and Categorize</a:t>
            </a:r>
          </a:p>
          <a:p>
            <a:pPr lvl="1"/>
            <a:r>
              <a:rPr lang="en-US" dirty="0"/>
              <a:t>Class Discussion: Evaluate</a:t>
            </a:r>
          </a:p>
          <a:p>
            <a:pPr lvl="1"/>
            <a:r>
              <a:rPr lang="en-US" dirty="0"/>
              <a:t>Individual Recommendation(s)</a:t>
            </a:r>
          </a:p>
        </p:txBody>
      </p:sp>
    </p:spTree>
    <p:extLst>
      <p:ext uri="{BB962C8B-B14F-4D97-AF65-F5344CB8AC3E}">
        <p14:creationId xmlns:p14="http://schemas.microsoft.com/office/powerpoint/2010/main" val="14351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Four">
            <a:extLst>
              <a:ext uri="{C183D7F6-B498-43B3-948B-1728B52AA6E4}">
                <adec:decorative xmlns:adec="http://schemas.microsoft.com/office/drawing/2017/decorative" val="1"/>
              </a:ext>
            </a:extLst>
          </p:cNvPr>
          <p:cNvSpPr>
            <a:spLocks noGrp="1"/>
          </p:cNvSpPr>
          <p:nvPr>
            <p:ph type="sldNum" sz="quarter" idx="4"/>
          </p:nvPr>
        </p:nvSpPr>
        <p:spPr/>
        <p:txBody>
          <a:bodyPr/>
          <a:lstStyle/>
          <a:p>
            <a:fld id="{4B7AF9F4-4A1B-4676-8BB1-E58AA4F2A1CD}" type="slidenum">
              <a:rPr lang="en-US" smtClean="0"/>
              <a:pPr/>
              <a:t>9</a:t>
            </a:fld>
            <a:endParaRPr lang="en-US" dirty="0"/>
          </a:p>
        </p:txBody>
      </p:sp>
      <p:sp>
        <p:nvSpPr>
          <p:cNvPr id="14" name="Title 2">
            <a:extLst>
              <a:ext uri="{FF2B5EF4-FFF2-40B4-BE49-F238E27FC236}">
                <a16:creationId xmlns:a16="http://schemas.microsoft.com/office/drawing/2014/main" id="{D78AB949-9A20-4464-8086-82B970C43C04}"/>
              </a:ext>
            </a:extLst>
          </p:cNvPr>
          <p:cNvSpPr>
            <a:spLocks noGrp="1"/>
          </p:cNvSpPr>
          <p:nvPr>
            <p:ph type="title"/>
          </p:nvPr>
        </p:nvSpPr>
        <p:spPr>
          <a:xfrm>
            <a:off x="4550370" y="1865296"/>
            <a:ext cx="6756781" cy="502828"/>
          </a:xfrm>
          <a:prstGeom prst="callout1">
            <a:avLst>
              <a:gd name="adj1" fmla="val 82608"/>
              <a:gd name="adj2" fmla="val 1438"/>
              <a:gd name="adj3" fmla="val 82748"/>
              <a:gd name="adj4" fmla="val 31323"/>
            </a:avLst>
          </a:prstGeom>
        </p:spPr>
        <p:txBody>
          <a:bodyPr>
            <a:normAutofit/>
          </a:bodyPr>
          <a:lstStyle/>
          <a:p>
            <a:r>
              <a:rPr lang="en-US" dirty="0">
                <a:solidFill>
                  <a:srgbClr val="092A58"/>
                </a:solidFill>
              </a:rPr>
              <a:t>Small Group Discussion</a:t>
            </a:r>
          </a:p>
        </p:txBody>
      </p:sp>
      <p:sp>
        <p:nvSpPr>
          <p:cNvPr id="15" name="Text Placeholder 3">
            <a:extLst>
              <a:ext uri="{FF2B5EF4-FFF2-40B4-BE49-F238E27FC236}">
                <a16:creationId xmlns:a16="http://schemas.microsoft.com/office/drawing/2014/main" id="{151E3011-B55D-4771-BF90-F6912B1E9086}"/>
              </a:ext>
            </a:extLst>
          </p:cNvPr>
          <p:cNvSpPr>
            <a:spLocks noGrp="1"/>
          </p:cNvSpPr>
          <p:nvPr>
            <p:ph type="body" sz="quarter" idx="17"/>
          </p:nvPr>
        </p:nvSpPr>
        <p:spPr>
          <a:xfrm>
            <a:off x="4550370" y="2581939"/>
            <a:ext cx="6621215" cy="3946451"/>
          </a:xfrm>
        </p:spPr>
        <p:txBody>
          <a:bodyPr>
            <a:normAutofit fontScale="92500" lnSpcReduction="10000"/>
          </a:bodyPr>
          <a:lstStyle/>
          <a:p>
            <a:pPr marL="0" indent="0">
              <a:buNone/>
            </a:pPr>
            <a:r>
              <a:rPr lang="en-US" i="1" dirty="0"/>
              <a:t>Identify </a:t>
            </a:r>
            <a:r>
              <a:rPr lang="en-US" dirty="0"/>
              <a:t>and</a:t>
            </a:r>
            <a:r>
              <a:rPr lang="en-US" i="1" dirty="0"/>
              <a:t> Categorize:</a:t>
            </a:r>
          </a:p>
          <a:p>
            <a:pPr lvl="1"/>
            <a:r>
              <a:rPr lang="en-US" dirty="0"/>
              <a:t>concerning behaviors displayed by </a:t>
            </a:r>
            <a:r>
              <a:rPr lang="en-US" u="sng" dirty="0"/>
              <a:t>the individual</a:t>
            </a:r>
            <a:r>
              <a:rPr lang="en-US" dirty="0"/>
              <a:t>, </a:t>
            </a:r>
          </a:p>
          <a:p>
            <a:pPr lvl="1"/>
            <a:r>
              <a:rPr lang="en-US" dirty="0"/>
              <a:t>risk factors introduced by </a:t>
            </a:r>
            <a:r>
              <a:rPr lang="en-US" u="sng" dirty="0"/>
              <a:t>the organization’s</a:t>
            </a:r>
            <a:r>
              <a:rPr lang="en-US" dirty="0"/>
              <a:t> culture, structure, and organizational controls (or lack thereof), and</a:t>
            </a:r>
          </a:p>
          <a:p>
            <a:pPr lvl="1"/>
            <a:r>
              <a:rPr lang="en-US" dirty="0"/>
              <a:t>actions that </a:t>
            </a:r>
            <a:r>
              <a:rPr lang="en-US" u="sng" dirty="0"/>
              <a:t>the organization</a:t>
            </a:r>
            <a:r>
              <a:rPr lang="en-US" dirty="0"/>
              <a:t> took in an effort to mitigate the potential threat posed by the individual.</a:t>
            </a:r>
          </a:p>
          <a:p>
            <a:r>
              <a:rPr lang="en-US" dirty="0"/>
              <a:t>Your goal is to compete the top row of the Case Analysis Tool.</a:t>
            </a:r>
          </a:p>
          <a:p>
            <a:pPr lvl="1"/>
            <a:r>
              <a:rPr lang="en-US" dirty="0"/>
              <a:t>Use the discussion questions in the Participant Guide to help guide your discussion.</a:t>
            </a:r>
          </a:p>
          <a:p>
            <a:r>
              <a:rPr lang="en-US" dirty="0"/>
              <a:t>Your facilitator will provide a signal at the 10 and 5-minute marks to begin wrapping up your discussion. </a:t>
            </a:r>
          </a:p>
        </p:txBody>
      </p:sp>
      <p:pic>
        <p:nvPicPr>
          <p:cNvPr id="31" name="Picture 30">
            <a:extLst>
              <a:ext uri="{FF2B5EF4-FFF2-40B4-BE49-F238E27FC236}">
                <a16:creationId xmlns:a16="http://schemas.microsoft.com/office/drawing/2014/main" id="{BBCA8A33-245E-4983-A8D3-9C2844AC8B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0415" y="2015111"/>
            <a:ext cx="1770725" cy="1493458"/>
          </a:xfrm>
          <a:prstGeom prst="rect">
            <a:avLst/>
          </a:prstGeom>
        </p:spPr>
      </p:pic>
    </p:spTree>
    <p:extLst>
      <p:ext uri="{BB962C8B-B14F-4D97-AF65-F5344CB8AC3E}">
        <p14:creationId xmlns:p14="http://schemas.microsoft.com/office/powerpoint/2010/main" val="3334976440"/>
      </p:ext>
    </p:extLst>
  </p:cSld>
  <p:clrMapOvr>
    <a:masterClrMapping/>
  </p:clrMapOvr>
</p:sld>
</file>

<file path=ppt/theme/theme1.xml><?xml version="1.0" encoding="utf-8"?>
<a:theme xmlns:a="http://schemas.openxmlformats.org/drawingml/2006/main" name="Title Slides">
  <a:themeElements>
    <a:clrScheme name="Threat Lab">
      <a:dk1>
        <a:srgbClr val="092A58"/>
      </a:dk1>
      <a:lt1>
        <a:sysClr val="window" lastClr="FFFFFF"/>
      </a:lt1>
      <a:dk2>
        <a:srgbClr val="234E8A"/>
      </a:dk2>
      <a:lt2>
        <a:srgbClr val="B3B3A9"/>
      </a:lt2>
      <a:accent1>
        <a:srgbClr val="4D8CEB"/>
      </a:accent1>
      <a:accent2>
        <a:srgbClr val="EAA522"/>
      </a:accent2>
      <a:accent3>
        <a:srgbClr val="9DD9D2"/>
      </a:accent3>
      <a:accent4>
        <a:srgbClr val="7AD6FF"/>
      </a:accent4>
      <a:accent5>
        <a:srgbClr val="CC3E5C"/>
      </a:accent5>
      <a:accent6>
        <a:srgbClr val="53B785"/>
      </a:accent6>
      <a:hlink>
        <a:srgbClr val="4D8CEB"/>
      </a:hlink>
      <a:folHlink>
        <a:srgbClr val="6C6E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1_Bullet_Templat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E03B30B65513541B8FBCDB4729B5046" ma:contentTypeVersion="0" ma:contentTypeDescription="Create a new document." ma:contentTypeScope="" ma:versionID="5f1000f33cbd66cc62d271438f401389">
  <xsd:schema xmlns:xsd="http://www.w3.org/2001/XMLSchema" xmlns:xs="http://www.w3.org/2001/XMLSchema" xmlns:p="http://schemas.microsoft.com/office/2006/metadata/properties" xmlns:ns2="73f0de46-2065-4c56-8ba2-61d943e621fa" targetNamespace="http://schemas.microsoft.com/office/2006/metadata/properties" ma:root="true" ma:fieldsID="8c94adf456cf7ac9486a4928ca7aba1e" ns2:_="">
    <xsd:import namespace="73f0de46-2065-4c56-8ba2-61d943e621f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0de46-2065-4c56-8ba2-61d943e621f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3f0de46-2065-4c56-8ba2-61d943e621fa">4AHHXH5EMFPF-1090109660-325</_dlc_DocId>
    <_dlc_DocIdUrl xmlns="73f0de46-2065-4c56-8ba2-61d943e621fa">
      <Url>https://oursites.myngc.com/TS/Training/LCS/_layouts/15/DocIdRedir.aspx?ID=4AHHXH5EMFPF-1090109660-325</Url>
      <Description>4AHHXH5EMFPF-1090109660-325</Description>
    </_dlc_DocIdUrl>
  </documentManagement>
</p:properties>
</file>

<file path=customXml/itemProps1.xml><?xml version="1.0" encoding="utf-8"?>
<ds:datastoreItem xmlns:ds="http://schemas.openxmlformats.org/officeDocument/2006/customXml" ds:itemID="{D000E1E4-4F9C-4BBF-B677-447AF17EB1F8}">
  <ds:schemaRefs>
    <ds:schemaRef ds:uri="http://schemas.microsoft.com/sharepoint/v3/contenttype/forms"/>
  </ds:schemaRefs>
</ds:datastoreItem>
</file>

<file path=customXml/itemProps2.xml><?xml version="1.0" encoding="utf-8"?>
<ds:datastoreItem xmlns:ds="http://schemas.openxmlformats.org/officeDocument/2006/customXml" ds:itemID="{536023B2-1C79-4074-9104-5A13B8EF88A9}">
  <ds:schemaRefs>
    <ds:schemaRef ds:uri="http://schemas.microsoft.com/sharepoint/events"/>
  </ds:schemaRefs>
</ds:datastoreItem>
</file>

<file path=customXml/itemProps3.xml><?xml version="1.0" encoding="utf-8"?>
<ds:datastoreItem xmlns:ds="http://schemas.openxmlformats.org/officeDocument/2006/customXml" ds:itemID="{8C0C767C-9BF3-46EA-AF79-132466D8F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f0de46-2065-4c56-8ba2-61d943e62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F27D3C3-B769-460A-AFFD-3D32C049B365}">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elements/1.1/"/>
    <ds:schemaRef ds:uri="73f0de46-2065-4c56-8ba2-61d943e621fa"/>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36600</TotalTime>
  <Words>2210</Words>
  <Application>Microsoft Office PowerPoint</Application>
  <PresentationFormat>Widescreen</PresentationFormat>
  <Paragraphs>176</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Symbol</vt:lpstr>
      <vt:lpstr>Wingdings</vt:lpstr>
      <vt:lpstr>Title Slides</vt:lpstr>
      <vt:lpstr>Mod1_Bullet_Templates</vt:lpstr>
      <vt:lpstr>Insider Threat Prevention and Mitigation</vt:lpstr>
      <vt:lpstr>Agenda</vt:lpstr>
      <vt:lpstr>Introduction: Overview</vt:lpstr>
      <vt:lpstr>Introduction: Purpose</vt:lpstr>
      <vt:lpstr>Introduction: Learning Objectives</vt:lpstr>
      <vt:lpstr>Introduction: Critical Pathway to Insider Risk Model </vt:lpstr>
      <vt:lpstr>Doug Williams</vt:lpstr>
      <vt:lpstr>Case Analysis Tool</vt:lpstr>
      <vt:lpstr>Small Group Discussion</vt:lpstr>
      <vt:lpstr>Break</vt:lpstr>
      <vt:lpstr>Class Discussion  </vt:lpstr>
      <vt:lpstr>Individual Recommendations</vt:lpstr>
      <vt:lpstr>Wrap-Up</vt:lpstr>
      <vt:lpstr>Thank you!</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Problem-Based Learning Experience for Organizational Leaders</dc:title>
  <dc:creator>The Threat Lab</dc:creator>
  <cp:lastModifiedBy>Holets, Elizabeth G [US] (DS)</cp:lastModifiedBy>
  <cp:revision>536</cp:revision>
  <dcterms:created xsi:type="dcterms:W3CDTF">2021-02-25T18:36:30Z</dcterms:created>
  <dcterms:modified xsi:type="dcterms:W3CDTF">2022-08-17T21:00:16Z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0x0101001E03B30B65513541B8FBCDB4729B5046</vt:lpwstr>
  </property>
  <property fmtid="{D5CDD505-2E9C-101B-9397-08002B2CF9AE}" pid="3" name="_dlc_DocIdItemGuid">
    <vt:lpwstr>914c6f51-4432-403d-bed8-7d43d816fe5f</vt:lpwstr>
  </property>
</Properties>
</file>