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54"/>
  </p:notesMasterIdLst>
  <p:handoutMasterIdLst>
    <p:handoutMasterId r:id="rId55"/>
  </p:handoutMasterIdLst>
  <p:sldIdLst>
    <p:sldId id="256" r:id="rId2"/>
    <p:sldId id="257" r:id="rId3"/>
    <p:sldId id="304" r:id="rId4"/>
    <p:sldId id="258" r:id="rId5"/>
    <p:sldId id="305" r:id="rId6"/>
    <p:sldId id="306" r:id="rId7"/>
    <p:sldId id="259" r:id="rId8"/>
    <p:sldId id="307" r:id="rId9"/>
    <p:sldId id="308" r:id="rId10"/>
    <p:sldId id="309" r:id="rId11"/>
    <p:sldId id="300" r:id="rId12"/>
    <p:sldId id="310" r:id="rId13"/>
    <p:sldId id="264" r:id="rId14"/>
    <p:sldId id="311" r:id="rId15"/>
    <p:sldId id="312" r:id="rId16"/>
    <p:sldId id="266" r:id="rId17"/>
    <p:sldId id="313" r:id="rId18"/>
    <p:sldId id="269" r:id="rId19"/>
    <p:sldId id="314" r:id="rId20"/>
    <p:sldId id="270" r:id="rId21"/>
    <p:sldId id="315" r:id="rId22"/>
    <p:sldId id="271" r:id="rId23"/>
    <p:sldId id="316" r:id="rId24"/>
    <p:sldId id="317" r:id="rId25"/>
    <p:sldId id="318" r:id="rId26"/>
    <p:sldId id="319" r:id="rId27"/>
    <p:sldId id="275" r:id="rId28"/>
    <p:sldId id="298" r:id="rId29"/>
    <p:sldId id="276" r:id="rId30"/>
    <p:sldId id="277" r:id="rId31"/>
    <p:sldId id="320" r:id="rId32"/>
    <p:sldId id="279" r:id="rId33"/>
    <p:sldId id="280" r:id="rId34"/>
    <p:sldId id="281" r:id="rId35"/>
    <p:sldId id="322" r:id="rId36"/>
    <p:sldId id="283" r:id="rId37"/>
    <p:sldId id="321" r:id="rId38"/>
    <p:sldId id="284" r:id="rId39"/>
    <p:sldId id="285" r:id="rId40"/>
    <p:sldId id="286" r:id="rId41"/>
    <p:sldId id="299" r:id="rId42"/>
    <p:sldId id="288" r:id="rId43"/>
    <p:sldId id="289" r:id="rId44"/>
    <p:sldId id="290" r:id="rId45"/>
    <p:sldId id="291" r:id="rId46"/>
    <p:sldId id="301" r:id="rId47"/>
    <p:sldId id="293" r:id="rId48"/>
    <p:sldId id="294" r:id="rId49"/>
    <p:sldId id="302" r:id="rId50"/>
    <p:sldId id="303" r:id="rId51"/>
    <p:sldId id="296" r:id="rId52"/>
    <p:sldId id="297" r:id="rId5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ng, ReNaye, CIV, DCSA" initials="KRCD" lastIdx="58" clrIdx="0">
    <p:extLst>
      <p:ext uri="{19B8F6BF-5375-455C-9EA6-DF929625EA0E}">
        <p15:presenceInfo xmlns:p15="http://schemas.microsoft.com/office/powerpoint/2012/main" userId="King, ReNaye, CIV, DCSA" providerId="None"/>
      </p:ext>
    </p:extLst>
  </p:cmAuthor>
  <p:cmAuthor id="2" name="Kramer, Thomas, CTR, DCSA" initials="KTCD" lastIdx="1" clrIdx="1">
    <p:extLst>
      <p:ext uri="{19B8F6BF-5375-455C-9EA6-DF929625EA0E}">
        <p15:presenceInfo xmlns:p15="http://schemas.microsoft.com/office/powerpoint/2012/main" userId="S-1-5-21-4200320441-888001299-2050902117-91921" providerId="AD"/>
      </p:ext>
    </p:extLst>
  </p:cmAuthor>
  <p:cmAuthor id="3" name="Alber, Elizabeth, CIV, DCSA" initials="AECD" lastIdx="9" clrIdx="2">
    <p:extLst>
      <p:ext uri="{19B8F6BF-5375-455C-9EA6-DF929625EA0E}">
        <p15:presenceInfo xmlns:p15="http://schemas.microsoft.com/office/powerpoint/2012/main" userId="S-1-5-21-4200320441-888001299-2050902117-403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99FF"/>
    <a:srgbClr val="335182"/>
    <a:srgbClr val="F6E10A"/>
    <a:srgbClr val="FFFFFF"/>
    <a:srgbClr val="F2BB18"/>
    <a:srgbClr val="00FFFF"/>
    <a:srgbClr val="0D0FCE"/>
    <a:srgbClr val="2349B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702" autoAdjust="0"/>
    <p:restoredTop sz="94680" autoAdjust="0"/>
  </p:normalViewPr>
  <p:slideViewPr>
    <p:cSldViewPr snapToGrid="0" snapToObjects="1">
      <p:cViewPr varScale="1">
        <p:scale>
          <a:sx n="63" d="100"/>
          <a:sy n="63" d="100"/>
        </p:scale>
        <p:origin x="652" y="6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206" d="100"/>
        <a:sy n="20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[Your Organization]</a:t>
            </a:r>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CBDE6E3-9A5F-7D4D-AC95-3172D2296CFD}" type="datetime1">
              <a:rPr lang="en-US" smtClean="0"/>
              <a:t>9/27/2021</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C7BA08A7-82C0-9B49-A61B-3F835EA20CFD}" type="slidenum">
              <a:rPr lang="en-US" smtClean="0"/>
              <a:t>‹#›</a:t>
            </a:fld>
            <a:endParaRPr lang="en-US" dirty="0"/>
          </a:p>
        </p:txBody>
      </p:sp>
    </p:spTree>
    <p:extLst>
      <p:ext uri="{BB962C8B-B14F-4D97-AF65-F5344CB8AC3E}">
        <p14:creationId xmlns:p14="http://schemas.microsoft.com/office/powerpoint/2010/main" val="377382812"/>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r>
              <a:rPr lang="en-US" dirty="0" smtClean="0"/>
              <a:t>[Your Organization]</a:t>
            </a:r>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F99C0D0-673B-904A-8109-0A79CD517A50}" type="datetime1">
              <a:rPr lang="en-US" smtClean="0"/>
              <a:t>9/27/2021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E80CB66-7525-B942-9F60-1D025752649A}" type="slidenum">
              <a:rPr lang="en-US" smtClean="0"/>
              <a:t>‹#›</a:t>
            </a:fld>
            <a:endParaRPr lang="en-US" dirty="0"/>
          </a:p>
        </p:txBody>
      </p:sp>
    </p:spTree>
    <p:extLst>
      <p:ext uri="{BB962C8B-B14F-4D97-AF65-F5344CB8AC3E}">
        <p14:creationId xmlns:p14="http://schemas.microsoft.com/office/powerpoint/2010/main" val="2248403434"/>
      </p:ext>
    </p:extLst>
  </p:cSld>
  <p:clrMap bg1="lt1" tx1="dk1" bg2="lt2" tx2="dk2" accent1="accent1" accent2="accent2" accent3="accent3" accent4="accent4" accent5="accent5" accent6="accent6" hlink="hlink" folHlink="folHlink"/>
  <p:hf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5</a:t>
            </a:fld>
            <a:endParaRPr lang="en-US" dirty="0"/>
          </a:p>
        </p:txBody>
      </p:sp>
    </p:spTree>
    <p:extLst>
      <p:ext uri="{BB962C8B-B14F-4D97-AF65-F5344CB8AC3E}">
        <p14:creationId xmlns:p14="http://schemas.microsoft.com/office/powerpoint/2010/main" val="39522361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24</a:t>
            </a:fld>
            <a:endParaRPr lang="en-US" dirty="0"/>
          </a:p>
        </p:txBody>
      </p:sp>
    </p:spTree>
    <p:extLst>
      <p:ext uri="{BB962C8B-B14F-4D97-AF65-F5344CB8AC3E}">
        <p14:creationId xmlns:p14="http://schemas.microsoft.com/office/powerpoint/2010/main" val="41170804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25</a:t>
            </a:fld>
            <a:endParaRPr lang="en-US" dirty="0"/>
          </a:p>
        </p:txBody>
      </p:sp>
    </p:spTree>
    <p:extLst>
      <p:ext uri="{BB962C8B-B14F-4D97-AF65-F5344CB8AC3E}">
        <p14:creationId xmlns:p14="http://schemas.microsoft.com/office/powerpoint/2010/main" val="4974301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31</a:t>
            </a:fld>
            <a:endParaRPr lang="en-US" dirty="0"/>
          </a:p>
        </p:txBody>
      </p:sp>
    </p:spTree>
    <p:extLst>
      <p:ext uri="{BB962C8B-B14F-4D97-AF65-F5344CB8AC3E}">
        <p14:creationId xmlns:p14="http://schemas.microsoft.com/office/powerpoint/2010/main" val="383074673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40</a:t>
            </a:fld>
            <a:endParaRPr lang="en-US" dirty="0"/>
          </a:p>
        </p:txBody>
      </p:sp>
    </p:spTree>
    <p:extLst>
      <p:ext uri="{BB962C8B-B14F-4D97-AF65-F5344CB8AC3E}">
        <p14:creationId xmlns:p14="http://schemas.microsoft.com/office/powerpoint/2010/main" val="27135573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8</a:t>
            </a:fld>
            <a:endParaRPr lang="en-US" dirty="0"/>
          </a:p>
        </p:txBody>
      </p:sp>
    </p:spTree>
    <p:extLst>
      <p:ext uri="{BB962C8B-B14F-4D97-AF65-F5344CB8AC3E}">
        <p14:creationId xmlns:p14="http://schemas.microsoft.com/office/powerpoint/2010/main" val="27422087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9</a:t>
            </a:fld>
            <a:endParaRPr lang="en-US" dirty="0"/>
          </a:p>
        </p:txBody>
      </p:sp>
    </p:spTree>
    <p:extLst>
      <p:ext uri="{BB962C8B-B14F-4D97-AF65-F5344CB8AC3E}">
        <p14:creationId xmlns:p14="http://schemas.microsoft.com/office/powerpoint/2010/main" val="13179298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10</a:t>
            </a:fld>
            <a:endParaRPr lang="en-US" dirty="0"/>
          </a:p>
        </p:txBody>
      </p:sp>
    </p:spTree>
    <p:extLst>
      <p:ext uri="{BB962C8B-B14F-4D97-AF65-F5344CB8AC3E}">
        <p14:creationId xmlns:p14="http://schemas.microsoft.com/office/powerpoint/2010/main" val="33526574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12</a:t>
            </a:fld>
            <a:endParaRPr lang="en-US" dirty="0"/>
          </a:p>
        </p:txBody>
      </p:sp>
    </p:spTree>
    <p:extLst>
      <p:ext uri="{BB962C8B-B14F-4D97-AF65-F5344CB8AC3E}">
        <p14:creationId xmlns:p14="http://schemas.microsoft.com/office/powerpoint/2010/main" val="208849572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14</a:t>
            </a:fld>
            <a:endParaRPr lang="en-US" dirty="0"/>
          </a:p>
        </p:txBody>
      </p:sp>
    </p:spTree>
    <p:extLst>
      <p:ext uri="{BB962C8B-B14F-4D97-AF65-F5344CB8AC3E}">
        <p14:creationId xmlns:p14="http://schemas.microsoft.com/office/powerpoint/2010/main" val="24252151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15</a:t>
            </a:fld>
            <a:endParaRPr lang="en-US" dirty="0"/>
          </a:p>
        </p:txBody>
      </p:sp>
    </p:spTree>
    <p:extLst>
      <p:ext uri="{BB962C8B-B14F-4D97-AF65-F5344CB8AC3E}">
        <p14:creationId xmlns:p14="http://schemas.microsoft.com/office/powerpoint/2010/main" val="364067271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17</a:t>
            </a:fld>
            <a:endParaRPr lang="en-US" dirty="0"/>
          </a:p>
        </p:txBody>
      </p:sp>
    </p:spTree>
    <p:extLst>
      <p:ext uri="{BB962C8B-B14F-4D97-AF65-F5344CB8AC3E}">
        <p14:creationId xmlns:p14="http://schemas.microsoft.com/office/powerpoint/2010/main" val="40821295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Header Placeholder 3"/>
          <p:cNvSpPr>
            <a:spLocks noGrp="1"/>
          </p:cNvSpPr>
          <p:nvPr>
            <p:ph type="hdr" sz="quarter" idx="10"/>
          </p:nvPr>
        </p:nvSpPr>
        <p:spPr/>
        <p:txBody>
          <a:bodyPr/>
          <a:lstStyle/>
          <a:p>
            <a:r>
              <a:rPr lang="en-US" dirty="0" smtClean="0"/>
              <a:t>[Your Organization]</a:t>
            </a:r>
            <a:endParaRPr lang="en-US" dirty="0"/>
          </a:p>
        </p:txBody>
      </p:sp>
      <p:sp>
        <p:nvSpPr>
          <p:cNvPr id="5" name="Slide Number Placeholder 4"/>
          <p:cNvSpPr>
            <a:spLocks noGrp="1"/>
          </p:cNvSpPr>
          <p:nvPr>
            <p:ph type="sldNum" sz="quarter" idx="11"/>
          </p:nvPr>
        </p:nvSpPr>
        <p:spPr/>
        <p:txBody>
          <a:bodyPr/>
          <a:lstStyle/>
          <a:p>
            <a:fld id="{CE80CB66-7525-B942-9F60-1D025752649A}" type="slidenum">
              <a:rPr lang="en-US" smtClean="0"/>
              <a:t>23</a:t>
            </a:fld>
            <a:endParaRPr lang="en-US" dirty="0"/>
          </a:p>
        </p:txBody>
      </p:sp>
    </p:spTree>
    <p:extLst>
      <p:ext uri="{BB962C8B-B14F-4D97-AF65-F5344CB8AC3E}">
        <p14:creationId xmlns:p14="http://schemas.microsoft.com/office/powerpoint/2010/main" val="36157252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normAutofit/>
          </a:bodyPr>
          <a:lstStyle>
            <a:lvl1pPr algn="ctr">
              <a:defRPr sz="3200" b="1" i="0" baseline="0">
                <a:solidFill>
                  <a:srgbClr val="000090"/>
                </a:solidFill>
                <a:latin typeface="Avenir Black"/>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rgbClr val="0D0FCE"/>
                </a:solidFill>
                <a:latin typeface="Avenir Medium"/>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p>
            <a:fld id="{EF7B0FEF-D96B-48DB-B5F2-E7CB0FA37BB9}" type="datetime1">
              <a:rPr lang="en-US" smtClean="0"/>
              <a:t>9/27/2021</a:t>
            </a:fld>
            <a:endParaRPr lang="en-US" dirty="0"/>
          </a:p>
        </p:txBody>
      </p:sp>
      <p:sp>
        <p:nvSpPr>
          <p:cNvPr id="5" name="Footer Placeholder 4"/>
          <p:cNvSpPr>
            <a:spLocks noGrp="1"/>
          </p:cNvSpPr>
          <p:nvPr>
            <p:ph type="ftr" sz="quarter" idx="11"/>
          </p:nvPr>
        </p:nvSpPr>
        <p:spPr/>
        <p:txBody>
          <a:bodyPr/>
          <a:lstStyle/>
          <a:p>
            <a:r>
              <a:rPr lang="en-US" smtClean="0"/>
              <a:t>UNCLASSIFIED</a:t>
            </a:r>
            <a:endParaRPr lang="en-US" dirty="0"/>
          </a:p>
        </p:txBody>
      </p:sp>
      <p:sp>
        <p:nvSpPr>
          <p:cNvPr id="6" name="Slide Number Placeholder 5"/>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20599858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6" name="Text Placeholder 2"/>
          <p:cNvSpPr>
            <a:spLocks noGrp="1"/>
          </p:cNvSpPr>
          <p:nvPr>
            <p:ph idx="1"/>
          </p:nvPr>
        </p:nvSpPr>
        <p:spPr>
          <a:xfrm>
            <a:off x="769183" y="1341411"/>
            <a:ext cx="7617125" cy="4525963"/>
          </a:xfrm>
          <a:prstGeom prst="rect">
            <a:avLst/>
          </a:prstGeom>
        </p:spPr>
        <p:txBody>
          <a:bodyPr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p:txBody>
      </p:sp>
      <p:sp>
        <p:nvSpPr>
          <p:cNvPr id="4" name="Date Placeholder 4"/>
          <p:cNvSpPr>
            <a:spLocks noGrp="1"/>
          </p:cNvSpPr>
          <p:nvPr>
            <p:ph type="dt" sz="half" idx="10"/>
          </p:nvPr>
        </p:nvSpPr>
        <p:spPr>
          <a:xfrm>
            <a:off x="457200" y="6356350"/>
            <a:ext cx="2133600" cy="365125"/>
          </a:xfrm>
        </p:spPr>
        <p:txBody>
          <a:bodyPr/>
          <a:lstStyle/>
          <a:p>
            <a:fld id="{2F2DFD8B-3B06-41CC-BE62-240D30296C5F}" type="datetime1">
              <a:rPr lang="en-US" smtClean="0"/>
              <a:t>9/27/2021</a:t>
            </a:fld>
            <a:endParaRPr lang="en-US" dirty="0"/>
          </a:p>
        </p:txBody>
      </p:sp>
      <p:sp>
        <p:nvSpPr>
          <p:cNvPr id="5"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7" name="Slide Number Placeholder 6"/>
          <p:cNvSpPr>
            <a:spLocks noGrp="1"/>
          </p:cNvSpPr>
          <p:nvPr>
            <p:ph type="sldNum" sz="quarter" idx="12"/>
          </p:nvPr>
        </p:nvSpPr>
        <p:spPr>
          <a:xfrm>
            <a:off x="6553200" y="6356350"/>
            <a:ext cx="2133600" cy="365125"/>
          </a:xfrm>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265257454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a:solidFill>
                  <a:srgbClr val="000090"/>
                </a:solidFill>
              </a:defRPr>
            </a:lvl1pPr>
            <a:lvl2pPr>
              <a:defRPr>
                <a:solidFill>
                  <a:srgbClr val="000090"/>
                </a:solidFill>
              </a:defRPr>
            </a:lvl2pPr>
            <a:lvl3pPr>
              <a:defRPr>
                <a:solidFill>
                  <a:srgbClr val="000090"/>
                </a:solidFill>
              </a:defRPr>
            </a:lvl3pPr>
            <a:lvl4pPr>
              <a:defRPr>
                <a:solidFill>
                  <a:srgbClr val="000090"/>
                </a:solidFill>
              </a:defRPr>
            </a:lvl4pPr>
            <a:lvl5pPr>
              <a:defRPr>
                <a:solidFill>
                  <a:srgbClr val="000090"/>
                </a:solidFill>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p>
            <a:fld id="{90938E49-9DB6-497B-9E2A-57A7E9361F12}" type="datetime1">
              <a:rPr lang="en-US" smtClean="0"/>
              <a:t>9/27/2021</a:t>
            </a:fld>
            <a:endParaRPr lang="en-US" dirty="0"/>
          </a:p>
        </p:txBody>
      </p:sp>
      <p:sp>
        <p:nvSpPr>
          <p:cNvPr id="5" name="Footer Placeholder 4"/>
          <p:cNvSpPr>
            <a:spLocks noGrp="1"/>
          </p:cNvSpPr>
          <p:nvPr>
            <p:ph type="ftr" sz="quarter" idx="11"/>
          </p:nvPr>
        </p:nvSpPr>
        <p:spPr/>
        <p:txBody>
          <a:bodyPr/>
          <a:lstStyle/>
          <a:p>
            <a:r>
              <a:rPr lang="en-US" smtClean="0"/>
              <a:t>UNCLASSIFIED</a:t>
            </a:r>
            <a:endParaRPr lang="en-US" dirty="0"/>
          </a:p>
        </p:txBody>
      </p:sp>
      <p:sp>
        <p:nvSpPr>
          <p:cNvPr id="6" name="Slide Number Placeholder 5"/>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19105512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solidFill>
                  <a:srgbClr val="2349BC"/>
                </a:solidFill>
              </a:defRPr>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ctr"/>
          <a:lstStyle>
            <a:lvl1pPr marL="0" indent="0" algn="ctr">
              <a:buNone/>
              <a:defRPr sz="4000">
                <a:solidFill>
                  <a:srgbClr val="000090"/>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4" name="Date Placeholder 3"/>
          <p:cNvSpPr>
            <a:spLocks noGrp="1"/>
          </p:cNvSpPr>
          <p:nvPr>
            <p:ph type="dt" sz="half" idx="10"/>
          </p:nvPr>
        </p:nvSpPr>
        <p:spPr/>
        <p:txBody>
          <a:bodyPr/>
          <a:lstStyle/>
          <a:p>
            <a:fld id="{309B6820-2C50-4AAB-9AAC-7A8830B8DBE6}" type="datetime1">
              <a:rPr lang="en-US" smtClean="0"/>
              <a:t>9/27/2021</a:t>
            </a:fld>
            <a:endParaRPr lang="en-US" dirty="0"/>
          </a:p>
        </p:txBody>
      </p:sp>
      <p:sp>
        <p:nvSpPr>
          <p:cNvPr id="5" name="Footer Placeholder 4"/>
          <p:cNvSpPr>
            <a:spLocks noGrp="1"/>
          </p:cNvSpPr>
          <p:nvPr>
            <p:ph type="ftr" sz="quarter" idx="11"/>
          </p:nvPr>
        </p:nvSpPr>
        <p:spPr/>
        <p:txBody>
          <a:bodyPr/>
          <a:lstStyle/>
          <a:p>
            <a:r>
              <a:rPr lang="en-US" smtClean="0"/>
              <a:t>UNCLASSIFIED</a:t>
            </a:r>
            <a:endParaRPr lang="en-US" dirty="0"/>
          </a:p>
        </p:txBody>
      </p:sp>
      <p:sp>
        <p:nvSpPr>
          <p:cNvPr id="6" name="Slide Number Placeholder 5"/>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162274112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buClrTx/>
              <a:defRPr sz="2800">
                <a:solidFill>
                  <a:srgbClr val="000090"/>
                </a:solidFill>
              </a:defRPr>
            </a:lvl1pPr>
            <a:lvl2pPr>
              <a:buClrTx/>
              <a:defRPr sz="2400">
                <a:solidFill>
                  <a:srgbClr val="000090"/>
                </a:solidFill>
              </a:defRPr>
            </a:lvl2pPr>
            <a:lvl3pPr>
              <a:buClrTx/>
              <a:defRPr sz="2000">
                <a:solidFill>
                  <a:srgbClr val="000090"/>
                </a:solidFill>
              </a:defRPr>
            </a:lvl3pPr>
            <a:lvl4pPr>
              <a:buClrTx/>
              <a:defRPr sz="1800">
                <a:solidFill>
                  <a:srgbClr val="000090"/>
                </a:solidFill>
              </a:defRPr>
            </a:lvl4pPr>
            <a:lvl5pPr>
              <a:buClrTx/>
              <a:defRPr sz="1800">
                <a:solidFill>
                  <a:srgbClr val="00009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buClrTx/>
              <a:defRPr sz="2800">
                <a:solidFill>
                  <a:srgbClr val="000090"/>
                </a:solidFill>
              </a:defRPr>
            </a:lvl1pPr>
            <a:lvl2pPr>
              <a:buClrTx/>
              <a:defRPr sz="2400">
                <a:solidFill>
                  <a:srgbClr val="000090"/>
                </a:solidFill>
              </a:defRPr>
            </a:lvl2pPr>
            <a:lvl3pPr>
              <a:buClrTx/>
              <a:defRPr sz="2000">
                <a:solidFill>
                  <a:srgbClr val="000090"/>
                </a:solidFill>
              </a:defRPr>
            </a:lvl3pPr>
            <a:lvl4pPr>
              <a:buClrTx/>
              <a:defRPr sz="1800">
                <a:solidFill>
                  <a:srgbClr val="000090"/>
                </a:solidFill>
              </a:defRPr>
            </a:lvl4pPr>
            <a:lvl5pPr>
              <a:buClrTx/>
              <a:defRPr sz="1800">
                <a:solidFill>
                  <a:srgbClr val="000090"/>
                </a:solidFill>
              </a:defRPr>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85317CB-7757-45AA-98E8-E4B46BF9CD6C}" type="datetime1">
              <a:rPr lang="en-US" smtClean="0"/>
              <a:t>9/27/2021</a:t>
            </a:fld>
            <a:endParaRPr lang="en-US" dirty="0"/>
          </a:p>
        </p:txBody>
      </p:sp>
      <p:sp>
        <p:nvSpPr>
          <p:cNvPr id="6" name="Footer Placeholder 5"/>
          <p:cNvSpPr>
            <a:spLocks noGrp="1"/>
          </p:cNvSpPr>
          <p:nvPr>
            <p:ph type="ftr" sz="quarter" idx="11"/>
          </p:nvPr>
        </p:nvSpPr>
        <p:spPr/>
        <p:txBody>
          <a:bodyPr/>
          <a:lstStyle/>
          <a:p>
            <a:r>
              <a:rPr lang="en-US" smtClean="0"/>
              <a:t>UNCLASSIFIED</a:t>
            </a:r>
            <a:endParaRPr lang="en-US" dirty="0"/>
          </a:p>
        </p:txBody>
      </p:sp>
      <p:sp>
        <p:nvSpPr>
          <p:cNvPr id="7" name="Slide Number Placeholder 6"/>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10522522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solidFill>
                  <a:srgbClr val="0000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solidFill>
                  <a:srgbClr val="2349BC"/>
                </a:solidFill>
              </a:defRPr>
            </a:lvl1pPr>
            <a:lvl2pPr>
              <a:defRPr sz="2000">
                <a:solidFill>
                  <a:srgbClr val="2349BC"/>
                </a:solidFill>
              </a:defRPr>
            </a:lvl2pPr>
            <a:lvl3pPr>
              <a:defRPr sz="1800">
                <a:solidFill>
                  <a:srgbClr val="2349BC"/>
                </a:solidFill>
              </a:defRPr>
            </a:lvl3pPr>
            <a:lvl4pPr>
              <a:defRPr sz="1600">
                <a:solidFill>
                  <a:srgbClr val="2349BC"/>
                </a:solidFill>
              </a:defRPr>
            </a:lvl4pPr>
            <a:lvl5pPr>
              <a:defRPr sz="1600">
                <a:solidFill>
                  <a:srgbClr val="2349BC"/>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solidFill>
                  <a:srgbClr val="000090"/>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solidFill>
                  <a:srgbClr val="2349BC"/>
                </a:solidFill>
              </a:defRPr>
            </a:lvl1pPr>
            <a:lvl2pPr>
              <a:defRPr sz="2000">
                <a:solidFill>
                  <a:srgbClr val="2349BC"/>
                </a:solidFill>
              </a:defRPr>
            </a:lvl2pPr>
            <a:lvl3pPr>
              <a:defRPr sz="1800">
                <a:solidFill>
                  <a:srgbClr val="2349BC"/>
                </a:solidFill>
              </a:defRPr>
            </a:lvl3pPr>
            <a:lvl4pPr>
              <a:defRPr sz="1600">
                <a:solidFill>
                  <a:srgbClr val="2349BC"/>
                </a:solidFill>
              </a:defRPr>
            </a:lvl4pPr>
            <a:lvl5pPr>
              <a:defRPr sz="1600">
                <a:solidFill>
                  <a:srgbClr val="2349BC"/>
                </a:solidFill>
              </a:defRPr>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1F8611-DFAA-4ED1-829F-E524F53C21CD}" type="datetime1">
              <a:rPr lang="en-US" smtClean="0"/>
              <a:t>9/27/2021</a:t>
            </a:fld>
            <a:endParaRPr lang="en-US" dirty="0"/>
          </a:p>
        </p:txBody>
      </p:sp>
      <p:sp>
        <p:nvSpPr>
          <p:cNvPr id="8" name="Footer Placeholder 7"/>
          <p:cNvSpPr>
            <a:spLocks noGrp="1"/>
          </p:cNvSpPr>
          <p:nvPr>
            <p:ph type="ftr" sz="quarter" idx="11"/>
          </p:nvPr>
        </p:nvSpPr>
        <p:spPr/>
        <p:txBody>
          <a:bodyPr/>
          <a:lstStyle/>
          <a:p>
            <a:r>
              <a:rPr lang="en-US" smtClean="0"/>
              <a:t>UNCLASSIFIED</a:t>
            </a:r>
            <a:endParaRPr lang="en-US" dirty="0"/>
          </a:p>
        </p:txBody>
      </p:sp>
      <p:sp>
        <p:nvSpPr>
          <p:cNvPr id="9" name="Slide Number Placeholder 8"/>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5715364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B2102C5-8BB3-4932-834E-9CCA8F85A26E}" type="datetime1">
              <a:rPr lang="en-US" smtClean="0"/>
              <a:t>9/27/2021</a:t>
            </a:fld>
            <a:endParaRPr lang="en-US" dirty="0"/>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Slide Number Placeholder 4"/>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34145516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940C23D-17FB-4F7C-B5F6-CC5279611DAA}" type="datetime1">
              <a:rPr lang="en-US" smtClean="0"/>
              <a:t>9/27/2021</a:t>
            </a:fld>
            <a:endParaRPr lang="en-US" dirty="0"/>
          </a:p>
        </p:txBody>
      </p:sp>
      <p:sp>
        <p:nvSpPr>
          <p:cNvPr id="3" name="Footer Placeholder 2"/>
          <p:cNvSpPr>
            <a:spLocks noGrp="1"/>
          </p:cNvSpPr>
          <p:nvPr>
            <p:ph type="ftr" sz="quarter" idx="11"/>
          </p:nvPr>
        </p:nvSpPr>
        <p:spPr/>
        <p:txBody>
          <a:bodyPr/>
          <a:lstStyle/>
          <a:p>
            <a:r>
              <a:rPr lang="en-US" smtClean="0"/>
              <a:t>UNCLASSIFIED</a:t>
            </a:r>
            <a:endParaRPr lang="en-US" dirty="0"/>
          </a:p>
        </p:txBody>
      </p:sp>
      <p:sp>
        <p:nvSpPr>
          <p:cNvPr id="4" name="Slide Number Placeholder 3"/>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367007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435100"/>
            <a:ext cx="3008313" cy="1162050"/>
          </a:xfrm>
        </p:spPr>
        <p:txBody>
          <a:bodyPr anchor="b"/>
          <a:lstStyle>
            <a:lvl1pPr algn="l">
              <a:defRPr sz="2000" b="1">
                <a:solidFill>
                  <a:srgbClr val="000090"/>
                </a:solidFill>
              </a:defRPr>
            </a:lvl1pPr>
          </a:lstStyle>
          <a:p>
            <a:r>
              <a:rPr lang="en-US" smtClean="0"/>
              <a:t>Click to edit Master title style</a:t>
            </a:r>
            <a:endParaRPr lang="en-US"/>
          </a:p>
        </p:txBody>
      </p:sp>
      <p:sp>
        <p:nvSpPr>
          <p:cNvPr id="3" name="Content Placeholder 2"/>
          <p:cNvSpPr>
            <a:spLocks noGrp="1"/>
          </p:cNvSpPr>
          <p:nvPr>
            <p:ph idx="1"/>
          </p:nvPr>
        </p:nvSpPr>
        <p:spPr>
          <a:xfrm>
            <a:off x="3575050" y="1435100"/>
            <a:ext cx="5111750" cy="4691063"/>
          </a:xfrm>
        </p:spPr>
        <p:txBody>
          <a:bodyPr/>
          <a:lstStyle>
            <a:lvl1pPr>
              <a:defRPr sz="3200">
                <a:solidFill>
                  <a:srgbClr val="0D0FCE"/>
                </a:solidFill>
              </a:defRPr>
            </a:lvl1pPr>
            <a:lvl2pPr>
              <a:defRPr sz="2800">
                <a:solidFill>
                  <a:srgbClr val="0D0FCE"/>
                </a:solidFill>
              </a:defRPr>
            </a:lvl2pPr>
            <a:lvl3pPr>
              <a:defRPr sz="2400">
                <a:solidFill>
                  <a:srgbClr val="0D0FCE"/>
                </a:solidFill>
              </a:defRPr>
            </a:lvl3pPr>
            <a:lvl4pPr>
              <a:defRPr sz="2000">
                <a:solidFill>
                  <a:srgbClr val="0D0FCE"/>
                </a:solidFill>
              </a:defRPr>
            </a:lvl4pPr>
            <a:lvl5pPr>
              <a:defRPr sz="2000">
                <a:solidFill>
                  <a:srgbClr val="0D0FCE"/>
                </a:solidFill>
              </a:defRPr>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2597150"/>
            <a:ext cx="3008313" cy="3529013"/>
          </a:xfrm>
        </p:spPr>
        <p:txBody>
          <a:bodyPr/>
          <a:lstStyle>
            <a:lvl1pPr marL="0" indent="0">
              <a:buNone/>
              <a:defRPr sz="1400">
                <a:solidFill>
                  <a:srgbClr val="2349B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35E439D-7BE8-4422-A4D1-87C4864EF660}" type="datetime1">
              <a:rPr lang="en-US" smtClean="0"/>
              <a:t>9/27/2021</a:t>
            </a:fld>
            <a:endParaRPr lang="en-US" dirty="0"/>
          </a:p>
        </p:txBody>
      </p:sp>
      <p:sp>
        <p:nvSpPr>
          <p:cNvPr id="6" name="Footer Placeholder 5"/>
          <p:cNvSpPr>
            <a:spLocks noGrp="1"/>
          </p:cNvSpPr>
          <p:nvPr>
            <p:ph type="ftr" sz="quarter" idx="11"/>
          </p:nvPr>
        </p:nvSpPr>
        <p:spPr/>
        <p:txBody>
          <a:bodyPr/>
          <a:lstStyle/>
          <a:p>
            <a:r>
              <a:rPr lang="en-US" smtClean="0"/>
              <a:t>UNCLASSIFIED</a:t>
            </a:r>
            <a:endParaRPr lang="en-US" dirty="0"/>
          </a:p>
        </p:txBody>
      </p:sp>
      <p:sp>
        <p:nvSpPr>
          <p:cNvPr id="7" name="Slide Number Placeholder 6"/>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392359461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solidFill>
                  <a:srgbClr val="0D0FCE"/>
                </a:solidFill>
              </a:defRPr>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solidFill>
                  <a:srgbClr val="2349BC"/>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FFABA4D2-C93A-48EF-AC4B-594AF3D18FD7}" type="datetime1">
              <a:rPr lang="en-US" smtClean="0"/>
              <a:t>9/27/2021</a:t>
            </a:fld>
            <a:endParaRPr lang="en-US" dirty="0"/>
          </a:p>
        </p:txBody>
      </p:sp>
      <p:sp>
        <p:nvSpPr>
          <p:cNvPr id="6" name="Footer Placeholder 5"/>
          <p:cNvSpPr>
            <a:spLocks noGrp="1"/>
          </p:cNvSpPr>
          <p:nvPr>
            <p:ph type="ftr" sz="quarter" idx="11"/>
          </p:nvPr>
        </p:nvSpPr>
        <p:spPr/>
        <p:txBody>
          <a:bodyPr/>
          <a:lstStyle/>
          <a:p>
            <a:r>
              <a:rPr lang="en-US" smtClean="0"/>
              <a:t>UNCLASSIFIED</a:t>
            </a:r>
            <a:endParaRPr lang="en-US" dirty="0"/>
          </a:p>
        </p:txBody>
      </p:sp>
      <p:sp>
        <p:nvSpPr>
          <p:cNvPr id="7" name="Slide Number Placeholder 6"/>
          <p:cNvSpPr>
            <a:spLocks noGrp="1"/>
          </p:cNvSpPr>
          <p:nvPr>
            <p:ph type="sldNum" sz="quarter" idx="12"/>
          </p:nvPr>
        </p:nvSpPr>
        <p:spPr/>
        <p:txBody>
          <a:bodyPr/>
          <a:lstStyle/>
          <a:p>
            <a:fld id="{67EC981D-7159-624C-A673-1707AD16768A}" type="slidenum">
              <a:rPr lang="en-US" smtClean="0"/>
              <a:t>‹#›</a:t>
            </a:fld>
            <a:endParaRPr lang="en-US" dirty="0"/>
          </a:p>
        </p:txBody>
      </p:sp>
    </p:spTree>
    <p:extLst>
      <p:ext uri="{BB962C8B-B14F-4D97-AF65-F5344CB8AC3E}">
        <p14:creationId xmlns:p14="http://schemas.microsoft.com/office/powerpoint/2010/main" val="2811810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4" name="Picture 13" descr="footerbar_master.ai"/>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18956" y="5516563"/>
            <a:ext cx="8520815" cy="1219200"/>
          </a:xfrm>
          <a:prstGeom prst="rect">
            <a:avLst/>
          </a:prstGeom>
        </p:spPr>
      </p:pic>
      <p:pic>
        <p:nvPicPr>
          <p:cNvPr id="12" name="Picture 11" descr="HeadingBar_master.ai"/>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48"/>
            <a:ext cx="9144000" cy="1219200"/>
          </a:xfrm>
          <a:prstGeom prst="rect">
            <a:avLst/>
          </a:prstGeom>
        </p:spPr>
      </p:pic>
      <p:sp>
        <p:nvSpPr>
          <p:cNvPr id="2" name="Title Placeholder 1"/>
          <p:cNvSpPr>
            <a:spLocks noGrp="1"/>
          </p:cNvSpPr>
          <p:nvPr>
            <p:ph type="title"/>
          </p:nvPr>
        </p:nvSpPr>
        <p:spPr>
          <a:xfrm>
            <a:off x="0" y="265364"/>
            <a:ext cx="9144000" cy="954283"/>
          </a:xfrm>
          <a:prstGeom prst="rect">
            <a:avLst/>
          </a:prstGeom>
        </p:spPr>
        <p:txBody>
          <a:bodyPr vert="horz" lIns="91440" tIns="45720" rIns="91440" bIns="45720" rtlCol="0" anchor="ctr">
            <a:normAutofit/>
          </a:bodyPr>
          <a:lstStyle/>
          <a:p>
            <a:r>
              <a:rPr lang="en-US" dirty="0" smtClean="0"/>
              <a:t>[Your Organization’s Name]</a:t>
            </a:r>
            <a:endParaRPr lang="en-US" dirty="0"/>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457200" y="6356350"/>
            <a:ext cx="2133600" cy="365125"/>
          </a:xfrm>
          <a:prstGeom prst="rect">
            <a:avLst/>
          </a:prstGeom>
          <a:noFill/>
        </p:spPr>
        <p:txBody>
          <a:bodyPr vert="horz" lIns="91440" tIns="45720" rIns="91440" bIns="45720" rtlCol="0" anchor="ctr"/>
          <a:lstStyle>
            <a:lvl1pPr algn="l">
              <a:defRPr sz="1200">
                <a:solidFill>
                  <a:srgbClr val="2349BC"/>
                </a:solidFill>
              </a:defRPr>
            </a:lvl1pPr>
          </a:lstStyle>
          <a:p>
            <a:fld id="{7C0A422A-5A3B-4FE6-B1CB-4303A9A78C02}" type="datetime1">
              <a:rPr lang="en-US" smtClean="0"/>
              <a:t>9/27/2021</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a:noFill/>
        </p:spPr>
        <p:txBody>
          <a:bodyPr vert="horz" lIns="91440" tIns="45720" rIns="91440" bIns="45720" rtlCol="0" anchor="ctr"/>
          <a:lstStyle>
            <a:lvl1pPr algn="ctr">
              <a:defRPr sz="1200">
                <a:solidFill>
                  <a:srgbClr val="2349BC"/>
                </a:solidFill>
              </a:defRPr>
            </a:lvl1pPr>
          </a:lstStyle>
          <a:p>
            <a:r>
              <a:rPr lang="en-US" smtClean="0"/>
              <a:t>UNCLASSIFIED</a:t>
            </a:r>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a:noFill/>
        </p:spPr>
        <p:txBody>
          <a:bodyPr vert="horz" lIns="91440" tIns="45720" rIns="91440" bIns="45720" rtlCol="0" anchor="ctr"/>
          <a:lstStyle>
            <a:lvl1pPr algn="r">
              <a:defRPr sz="1200">
                <a:solidFill>
                  <a:srgbClr val="2349BC"/>
                </a:solidFill>
              </a:defRPr>
            </a:lvl1pPr>
          </a:lstStyle>
          <a:p>
            <a:fld id="{67EC981D-7159-624C-A673-1707AD16768A}" type="slidenum">
              <a:rPr lang="en-US" smtClean="0"/>
              <a:pPr/>
              <a:t>‹#›</a:t>
            </a:fld>
            <a:endParaRPr lang="en-US" dirty="0"/>
          </a:p>
        </p:txBody>
      </p:sp>
      <p:sp>
        <p:nvSpPr>
          <p:cNvPr id="8" name="Oval 7"/>
          <p:cNvSpPr/>
          <p:nvPr userDrawn="1"/>
        </p:nvSpPr>
        <p:spPr>
          <a:xfrm>
            <a:off x="457200" y="54117"/>
            <a:ext cx="1108669" cy="1108669"/>
          </a:xfrm>
          <a:prstGeom prst="ellipse">
            <a:avLst/>
          </a:prstGeom>
          <a:solidFill>
            <a:schemeClr val="tx2"/>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900" dirty="0" smtClean="0">
                <a:solidFill>
                  <a:schemeClr val="bg1"/>
                </a:solidFill>
              </a:rPr>
              <a:t>Organization</a:t>
            </a:r>
            <a:r>
              <a:rPr lang="en-US" sz="900" baseline="0" dirty="0" smtClean="0">
                <a:solidFill>
                  <a:schemeClr val="bg1"/>
                </a:solidFill>
              </a:rPr>
              <a:t> seal or logo here</a:t>
            </a:r>
            <a:endParaRPr lang="en-US" sz="900" dirty="0">
              <a:solidFill>
                <a:schemeClr val="bg1"/>
              </a:solidFill>
            </a:endParaRPr>
          </a:p>
        </p:txBody>
      </p:sp>
    </p:spTree>
    <p:extLst>
      <p:ext uri="{BB962C8B-B14F-4D97-AF65-F5344CB8AC3E}">
        <p14:creationId xmlns:p14="http://schemas.microsoft.com/office/powerpoint/2010/main" val="20078474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iming>
    <p:tnLst>
      <p:par>
        <p:cTn id="1" dur="indefinite" restart="never" nodeType="tmRoot"/>
      </p:par>
    </p:tnLst>
  </p:timing>
  <p:hf sldNum="0" hdr="0" dt="0"/>
  <p:txStyles>
    <p:titleStyle>
      <a:lvl1pPr algn="r" defTabSz="457200" rtl="0" eaLnBrk="1" latinLnBrk="0" hangingPunct="1">
        <a:spcBef>
          <a:spcPct val="0"/>
        </a:spcBef>
        <a:buNone/>
        <a:defRPr sz="2800" kern="1200">
          <a:solidFill>
            <a:srgbClr val="F6E10A"/>
          </a:solidFill>
          <a:latin typeface="+mj-lt"/>
          <a:ea typeface="+mj-ea"/>
          <a:cs typeface="+mj-cs"/>
        </a:defRPr>
      </a:lvl1pPr>
    </p:titleStyle>
    <p:bodyStyle>
      <a:lvl1pPr marL="342900" indent="-342900" algn="l" defTabSz="457200" rtl="0" eaLnBrk="1" latinLnBrk="0" hangingPunct="1">
        <a:spcBef>
          <a:spcPct val="20000"/>
        </a:spcBef>
        <a:buFont typeface="Arial"/>
        <a:buChar char="•"/>
        <a:defRPr sz="28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11.xml.rels><?xml version="1.0" encoding="UTF-8" standalone="yes"?>
<Relationships xmlns="http://schemas.openxmlformats.org/package/2006/relationships"><Relationship Id="rId3" Type="http://schemas.openxmlformats.org/officeDocument/2006/relationships/hyperlink" Target="http://www.cdse.edu/documents/toolkits-psa/extension.pdf" TargetMode="External"/><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8.png"/><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0.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0.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0.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0.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Layout" Target="../slideLayouts/slideLayout2.xml"/><Relationship Id="rId6" Type="http://schemas.openxmlformats.org/officeDocument/2006/relationships/image" Target="../media/image8.png"/><Relationship Id="rId5" Type="http://schemas.openxmlformats.org/officeDocument/2006/relationships/image" Target="../media/image7.png"/><Relationship Id="rId10" Type="http://schemas.openxmlformats.org/officeDocument/2006/relationships/image" Target="../media/image12.png"/><Relationship Id="rId4" Type="http://schemas.openxmlformats.org/officeDocument/2006/relationships/image" Target="../media/image6.png"/><Relationship Id="rId9" Type="http://schemas.openxmlformats.org/officeDocument/2006/relationships/image" Target="../media/image11.png"/></Relationships>
</file>

<file path=ppt/slides/_rels/slide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4.png"/><Relationship Id="rId7"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7.png"/><Relationship Id="rId11" Type="http://schemas.openxmlformats.org/officeDocument/2006/relationships/image" Target="../media/image12.png"/><Relationship Id="rId5" Type="http://schemas.openxmlformats.org/officeDocument/2006/relationships/image" Target="../media/image6.png"/><Relationship Id="rId10" Type="http://schemas.openxmlformats.org/officeDocument/2006/relationships/image" Target="../media/image11.png"/><Relationship Id="rId4" Type="http://schemas.openxmlformats.org/officeDocument/2006/relationships/image" Target="../media/image5.png"/><Relationship Id="rId9" Type="http://schemas.openxmlformats.org/officeDocument/2006/relationships/image" Target="../media/image10.pn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p:txBody>
          <a:bodyPr>
            <a:normAutofit/>
          </a:bodyPr>
          <a:lstStyle/>
          <a:p>
            <a:pPr lvl="0">
              <a:spcBef>
                <a:spcPct val="20000"/>
              </a:spcBef>
            </a:pPr>
            <a:r>
              <a:rPr lang="en-US" sz="3700" b="0" dirty="0">
                <a:latin typeface="Calibri"/>
                <a:ea typeface="+mn-ea"/>
                <a:cs typeface="+mn-cs"/>
              </a:rPr>
              <a:t>Initial Orientation and Awareness </a:t>
            </a:r>
            <a:r>
              <a:rPr lang="en-US" sz="3700" b="0" dirty="0" smtClean="0">
                <a:latin typeface="Calibri"/>
                <a:ea typeface="+mn-ea"/>
                <a:cs typeface="+mn-cs"/>
              </a:rPr>
              <a:t>Training</a:t>
            </a:r>
            <a:endParaRPr lang="en-US" dirty="0"/>
          </a:p>
        </p:txBody>
      </p:sp>
      <p:sp>
        <p:nvSpPr>
          <p:cNvPr id="9" name="TextBox 8"/>
          <p:cNvSpPr txBox="1"/>
          <p:nvPr/>
        </p:nvSpPr>
        <p:spPr>
          <a:xfrm>
            <a:off x="0" y="583774"/>
            <a:ext cx="9144000" cy="461665"/>
          </a:xfrm>
          <a:prstGeom prst="rect">
            <a:avLst/>
          </a:prstGeom>
          <a:noFill/>
        </p:spPr>
        <p:txBody>
          <a:bodyPr wrap="square" rtlCol="0">
            <a:spAutoFit/>
          </a:bodyPr>
          <a:lstStyle/>
          <a:p>
            <a:pPr algn="r"/>
            <a:r>
              <a:rPr lang="en-US" sz="2400" dirty="0" smtClean="0">
                <a:solidFill>
                  <a:srgbClr val="F6E10A"/>
                </a:solidFill>
              </a:rPr>
              <a:t>[Organization Name Here]</a:t>
            </a:r>
            <a:endParaRPr lang="en-US" sz="2400" dirty="0">
              <a:solidFill>
                <a:srgbClr val="F6E10A"/>
              </a:solidFill>
            </a:endParaRPr>
          </a:p>
        </p:txBody>
      </p:sp>
      <p:sp>
        <p:nvSpPr>
          <p:cNvPr id="10" name="Subtitle 9"/>
          <p:cNvSpPr txBox="1">
            <a:spLocks noGrp="1"/>
          </p:cNvSpPr>
          <p:nvPr>
            <p:ph type="subTitle" idx="1"/>
          </p:nvPr>
        </p:nvSpPr>
        <p:spPr>
          <a:xfrm>
            <a:off x="772160" y="3886200"/>
            <a:ext cx="7686040" cy="1015663"/>
          </a:xfrm>
          <a:prstGeom prst="rect">
            <a:avLst/>
          </a:prstGeom>
          <a:noFill/>
        </p:spPr>
        <p:txBody>
          <a:bodyPr wrap="square" rtlCol="0">
            <a:spAutoFit/>
          </a:bodyPr>
          <a:lstStyle/>
          <a:p>
            <a:pPr algn="just"/>
            <a:r>
              <a:rPr lang="en-US" sz="2000" dirty="0" smtClean="0">
                <a:solidFill>
                  <a:srgbClr val="000090"/>
                </a:solidFill>
              </a:rPr>
              <a:t>Initial Orientation Training is required per DODM 5200.01, Vol. 3, Enclosure 5. This training provides basic security knowledge to recognize and respond to threats to National Security Information.</a:t>
            </a:r>
            <a:endParaRPr lang="en-US" sz="2000" i="1" dirty="0">
              <a:solidFill>
                <a:srgbClr val="000090"/>
              </a:solidFill>
            </a:endParaRPr>
          </a:p>
        </p:txBody>
      </p:sp>
      <p:sp>
        <p:nvSpPr>
          <p:cNvPr id="11" name="TextBox 10"/>
          <p:cNvSpPr txBox="1"/>
          <p:nvPr/>
        </p:nvSpPr>
        <p:spPr>
          <a:xfrm>
            <a:off x="985520" y="5300692"/>
            <a:ext cx="7091679" cy="830997"/>
          </a:xfrm>
          <a:prstGeom prst="rect">
            <a:avLst/>
          </a:prstGeom>
          <a:noFill/>
          <a:ln w="9525">
            <a:solidFill>
              <a:schemeClr val="tx1"/>
            </a:solidFill>
          </a:ln>
        </p:spPr>
        <p:txBody>
          <a:bodyPr wrap="square" rtlCol="0">
            <a:spAutoFit/>
          </a:bodyPr>
          <a:lstStyle/>
          <a:p>
            <a:pPr algn="ctr"/>
            <a:r>
              <a:rPr lang="en-US" sz="1600" b="1" dirty="0" smtClean="0">
                <a:solidFill>
                  <a:srgbClr val="FF0000"/>
                </a:solidFill>
                <a:latin typeface="Calibri Light" panose="020F0302020204030204" pitchFamily="34" charset="0"/>
                <a:cs typeface="Calibri Light" panose="020F0302020204030204" pitchFamily="34" charset="0"/>
              </a:rPr>
              <a:t>NOTE FOR SECURITY MANAGERS: </a:t>
            </a:r>
          </a:p>
          <a:p>
            <a:pPr algn="ctr"/>
            <a:r>
              <a:rPr lang="en-US" sz="1600" i="1" dirty="0" smtClean="0">
                <a:solidFill>
                  <a:srgbClr val="FF0000"/>
                </a:solidFill>
                <a:latin typeface="Calibri Light" panose="020F0302020204030204" pitchFamily="34" charset="0"/>
                <a:cs typeface="Calibri Light" panose="020F0302020204030204" pitchFamily="34" charset="0"/>
              </a:rPr>
              <a:t>This template is provided so you may customize it to meet </a:t>
            </a:r>
          </a:p>
          <a:p>
            <a:pPr algn="ctr"/>
            <a:r>
              <a:rPr lang="en-US" sz="1600" i="1" dirty="0" smtClean="0">
                <a:solidFill>
                  <a:srgbClr val="FF0000"/>
                </a:solidFill>
                <a:latin typeface="Calibri Light" panose="020F0302020204030204" pitchFamily="34" charset="0"/>
                <a:cs typeface="Calibri Light" panose="020F0302020204030204" pitchFamily="34" charset="0"/>
              </a:rPr>
              <a:t>your organization’s specific needs.</a:t>
            </a:r>
            <a:endParaRPr lang="en-US" sz="1600" i="1" dirty="0">
              <a:solidFill>
                <a:srgbClr val="FF0000"/>
              </a:solidFill>
              <a:latin typeface="Calibri Light" panose="020F0302020204030204" pitchFamily="34" charset="0"/>
              <a:cs typeface="Calibri Light" panose="020F0302020204030204" pitchFamily="34" charset="0"/>
            </a:endParaRPr>
          </a:p>
        </p:txBody>
      </p:sp>
      <p:sp>
        <p:nvSpPr>
          <p:cNvPr id="2" name="Footer Placeholder 1"/>
          <p:cNvSpPr>
            <a:spLocks noGrp="1"/>
          </p:cNvSpPr>
          <p:nvPr>
            <p:ph type="ftr" sz="quarter" idx="11"/>
          </p:nvPr>
        </p:nvSpPr>
        <p:spPr/>
        <p:txBody>
          <a:bodyPr/>
          <a:lstStyle/>
          <a:p>
            <a:r>
              <a:rPr lang="en-US" dirty="0" smtClean="0"/>
              <a:t>UNCLASSIFIED</a:t>
            </a:r>
            <a:endParaRPr lang="en-US" dirty="0"/>
          </a:p>
        </p:txBody>
      </p:sp>
      <p:sp>
        <p:nvSpPr>
          <p:cNvPr id="7"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67925571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258" y="286433"/>
            <a:ext cx="4529741" cy="936138"/>
          </a:xfrm>
        </p:spPr>
        <p:txBody>
          <a:bodyPr wrap="square" numCol="1" anchorCtr="0" compatLnSpc="1">
            <a:prstTxWarp prst="textNoShape">
              <a:avLst/>
            </a:prstTxWarp>
            <a:normAutofit fontScale="90000"/>
          </a:bodyPr>
          <a:lstStyle/>
          <a:p>
            <a:pPr eaLnBrk="1" hangingPunct="1">
              <a:defRPr/>
            </a:pPr>
            <a:r>
              <a:rPr lang="en-US" dirty="0">
                <a:latin typeface="Calibri"/>
                <a:cs typeface="Calibri"/>
              </a:rPr>
              <a:t>Personnel </a:t>
            </a:r>
            <a:r>
              <a:rPr lang="en-US" dirty="0" smtClean="0">
                <a:latin typeface="Calibri"/>
                <a:cs typeface="Calibri"/>
              </a:rPr>
              <a:t>Security</a:t>
            </a:r>
            <a:br>
              <a:rPr lang="en-US" dirty="0" smtClean="0">
                <a:latin typeface="Calibri"/>
                <a:cs typeface="Calibri"/>
              </a:rPr>
            </a:br>
            <a:r>
              <a:rPr lang="en-US" dirty="0" smtClean="0">
                <a:latin typeface="Calibri"/>
                <a:cs typeface="Calibri"/>
              </a:rPr>
              <a:t> Periodic </a:t>
            </a:r>
            <a:r>
              <a:rPr lang="en-US" dirty="0">
                <a:latin typeface="Calibri"/>
                <a:cs typeface="Calibri"/>
              </a:rPr>
              <a:t>Reinvestigation </a:t>
            </a:r>
          </a:p>
        </p:txBody>
      </p:sp>
      <p:sp>
        <p:nvSpPr>
          <p:cNvPr id="6" name="Content Placeholder 3"/>
          <p:cNvSpPr>
            <a:spLocks noGrp="1"/>
          </p:cNvSpPr>
          <p:nvPr>
            <p:ph idx="1"/>
          </p:nvPr>
        </p:nvSpPr>
        <p:spPr>
          <a:xfrm>
            <a:off x="921046" y="2598978"/>
            <a:ext cx="7301908" cy="3467547"/>
          </a:xfrm>
        </p:spPr>
        <p:txBody>
          <a:bodyPr>
            <a:normAutofit/>
          </a:bodyPr>
          <a:lstStyle/>
          <a:p>
            <a:pPr lvl="0"/>
            <a:r>
              <a:rPr lang="en-US" sz="2000" dirty="0"/>
              <a:t>In accordance with DODI 5200.02, “DOD Personnel Security Program (PSP</a:t>
            </a:r>
            <a:r>
              <a:rPr lang="en-US" sz="2000" dirty="0" smtClean="0"/>
              <a:t>)”</a:t>
            </a:r>
          </a:p>
          <a:p>
            <a:pPr lvl="0"/>
            <a:r>
              <a:rPr lang="en-US" sz="2000" dirty="0" smtClean="0"/>
              <a:t>For all </a:t>
            </a:r>
            <a:r>
              <a:rPr lang="en-US" sz="2000" dirty="0"/>
              <a:t>personnel in national security positions </a:t>
            </a:r>
            <a:endParaRPr lang="en-US" sz="2000" dirty="0" smtClean="0"/>
          </a:p>
          <a:p>
            <a:pPr lvl="0"/>
            <a:r>
              <a:rPr lang="en-US" sz="2000" dirty="0" smtClean="0"/>
              <a:t>Reviews background of individuals with access to National Security Information (NSI)</a:t>
            </a:r>
          </a:p>
          <a:p>
            <a:pPr lvl="1"/>
            <a:r>
              <a:rPr lang="en-US" sz="2000" dirty="0" smtClean="0"/>
              <a:t>Additional or new checks of commercial databases</a:t>
            </a:r>
          </a:p>
          <a:p>
            <a:pPr lvl="1"/>
            <a:r>
              <a:rPr lang="en-US" sz="2000" dirty="0" smtClean="0"/>
              <a:t>Government databases</a:t>
            </a:r>
          </a:p>
          <a:p>
            <a:pPr>
              <a:buFont typeface="Arial" panose="020B0604020202020204" pitchFamily="34" charset="0"/>
              <a:buChar char="•"/>
            </a:pPr>
            <a:r>
              <a:rPr lang="en-US" sz="2000" dirty="0" smtClean="0"/>
              <a:t>Determines if individual continues to meet eligibility requirements</a:t>
            </a:r>
            <a:endParaRPr lang="en-US" sz="2000" dirty="0"/>
          </a:p>
        </p:txBody>
      </p:sp>
      <p:sp>
        <p:nvSpPr>
          <p:cNvPr id="7" name="TextBox 6"/>
          <p:cNvSpPr txBox="1"/>
          <p:nvPr/>
        </p:nvSpPr>
        <p:spPr>
          <a:xfrm>
            <a:off x="840618" y="1662822"/>
            <a:ext cx="6606157" cy="646331"/>
          </a:xfrm>
          <a:prstGeom prst="rect">
            <a:avLst/>
          </a:prstGeom>
          <a:noFill/>
        </p:spPr>
        <p:txBody>
          <a:bodyPr wrap="square" rtlCol="0">
            <a:spAutoFit/>
          </a:bodyPr>
          <a:lstStyle/>
          <a:p>
            <a:r>
              <a:rPr lang="en-US" sz="3600" b="1" dirty="0" smtClean="0">
                <a:solidFill>
                  <a:srgbClr val="000090"/>
                </a:solidFill>
              </a:rPr>
              <a:t>Continuous </a:t>
            </a:r>
            <a:r>
              <a:rPr lang="en-US" sz="3600" b="1" dirty="0" smtClean="0">
                <a:solidFill>
                  <a:srgbClr val="000090"/>
                </a:solidFill>
              </a:rPr>
              <a:t>Vetting </a:t>
            </a:r>
            <a:r>
              <a:rPr lang="en-US" sz="3600" b="1" dirty="0" smtClean="0">
                <a:solidFill>
                  <a:srgbClr val="000090"/>
                </a:solidFill>
              </a:rPr>
              <a:t>(</a:t>
            </a:r>
            <a:r>
              <a:rPr lang="en-US" sz="3600" b="1" dirty="0" smtClean="0">
                <a:solidFill>
                  <a:srgbClr val="000090"/>
                </a:solidFill>
              </a:rPr>
              <a:t>CV)</a:t>
            </a:r>
            <a:endParaRPr lang="en-US" sz="3600" b="1" dirty="0">
              <a:solidFill>
                <a:srgbClr val="000090"/>
              </a:solidFil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8162" y="28431"/>
            <a:ext cx="1134681" cy="1134681"/>
          </a:xfrm>
          <a:prstGeom prst="rect">
            <a:avLst/>
          </a:prstGeom>
        </p:spPr>
      </p:pic>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21786528"/>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4258" y="286433"/>
            <a:ext cx="4529741" cy="936138"/>
          </a:xfrm>
        </p:spPr>
        <p:txBody>
          <a:bodyPr wrap="square" numCol="1" anchorCtr="0" compatLnSpc="1">
            <a:prstTxWarp prst="textNoShape">
              <a:avLst/>
            </a:prstTxWarp>
            <a:normAutofit fontScale="90000"/>
          </a:bodyPr>
          <a:lstStyle/>
          <a:p>
            <a:pPr eaLnBrk="1" hangingPunct="1">
              <a:defRPr/>
            </a:pPr>
            <a:r>
              <a:rPr lang="en-US" dirty="0">
                <a:latin typeface="Calibri"/>
                <a:cs typeface="Calibri"/>
              </a:rPr>
              <a:t>Personnel </a:t>
            </a:r>
            <a:r>
              <a:rPr lang="en-US" dirty="0" smtClean="0">
                <a:latin typeface="Calibri"/>
                <a:cs typeface="Calibri"/>
              </a:rPr>
              <a:t>Security</a:t>
            </a:r>
            <a:br>
              <a:rPr lang="en-US" dirty="0" smtClean="0">
                <a:latin typeface="Calibri"/>
                <a:cs typeface="Calibri"/>
              </a:rPr>
            </a:br>
            <a:r>
              <a:rPr lang="en-US" dirty="0" smtClean="0">
                <a:latin typeface="Calibri"/>
                <a:cs typeface="Calibri"/>
              </a:rPr>
              <a:t> Periodic </a:t>
            </a:r>
            <a:r>
              <a:rPr lang="en-US" dirty="0">
                <a:latin typeface="Calibri"/>
                <a:cs typeface="Calibri"/>
              </a:rPr>
              <a:t>Reinvestigation </a:t>
            </a:r>
          </a:p>
        </p:txBody>
      </p:sp>
      <p:sp>
        <p:nvSpPr>
          <p:cNvPr id="6" name="Content Placeholder 3"/>
          <p:cNvSpPr>
            <a:spLocks noGrp="1"/>
          </p:cNvSpPr>
          <p:nvPr>
            <p:ph idx="1"/>
          </p:nvPr>
        </p:nvSpPr>
        <p:spPr>
          <a:xfrm>
            <a:off x="1242652" y="2549052"/>
            <a:ext cx="6204123" cy="2871575"/>
          </a:xfrm>
        </p:spPr>
        <p:txBody>
          <a:bodyPr>
            <a:normAutofit/>
          </a:bodyPr>
          <a:lstStyle/>
          <a:p>
            <a:pPr marL="0" indent="0">
              <a:buNone/>
            </a:pPr>
            <a:r>
              <a:rPr lang="en-US" sz="1800" b="1" dirty="0" smtClean="0"/>
              <a:t>Tier 3R: Secret and Confidential</a:t>
            </a:r>
          </a:p>
          <a:p>
            <a:pPr marL="400050" lvl="1" indent="0">
              <a:buNone/>
            </a:pPr>
            <a:r>
              <a:rPr lang="en-US" sz="1800" dirty="0" smtClean="0"/>
              <a:t>Reinvestigations will continue to be conducted every ten (10) years.</a:t>
            </a:r>
          </a:p>
          <a:p>
            <a:pPr marL="400050" lvl="1" indent="0">
              <a:buNone/>
            </a:pPr>
            <a:endParaRPr lang="en-US" sz="1800" dirty="0"/>
          </a:p>
          <a:p>
            <a:pPr marL="0" indent="0">
              <a:buNone/>
            </a:pPr>
            <a:r>
              <a:rPr lang="en-US" sz="1800" b="1" dirty="0" smtClean="0"/>
              <a:t>Tier 5R: Top Secret (TS) or Sensitive Compartmented Information (SCI)</a:t>
            </a:r>
          </a:p>
          <a:p>
            <a:pPr marL="400050" lvl="1" indent="0">
              <a:buNone/>
            </a:pPr>
            <a:r>
              <a:rPr lang="en-US" sz="1800" dirty="0" smtClean="0"/>
              <a:t>Reinvestigations have been extended from five (5) years to six (6) years with the Director of National Intelligence (DNI) endorsement.</a:t>
            </a:r>
          </a:p>
        </p:txBody>
      </p:sp>
      <p:sp>
        <p:nvSpPr>
          <p:cNvPr id="7" name="TextBox 6"/>
          <p:cNvSpPr txBox="1"/>
          <p:nvPr/>
        </p:nvSpPr>
        <p:spPr>
          <a:xfrm>
            <a:off x="840618" y="1662822"/>
            <a:ext cx="6606157" cy="646331"/>
          </a:xfrm>
          <a:prstGeom prst="rect">
            <a:avLst/>
          </a:prstGeom>
          <a:noFill/>
        </p:spPr>
        <p:txBody>
          <a:bodyPr wrap="square" rtlCol="0">
            <a:spAutoFit/>
          </a:bodyPr>
          <a:lstStyle/>
          <a:p>
            <a:r>
              <a:rPr lang="en-US" sz="3600" b="1" dirty="0" smtClean="0">
                <a:solidFill>
                  <a:srgbClr val="000090"/>
                </a:solidFill>
              </a:rPr>
              <a:t>Periodic Reinvestigation</a:t>
            </a:r>
            <a:endParaRPr lang="en-US" sz="3600" b="1" dirty="0">
              <a:solidFill>
                <a:srgbClr val="000090"/>
              </a:solidFill>
            </a:endParaRPr>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48162" y="28431"/>
            <a:ext cx="1134681" cy="1134681"/>
          </a:xfrm>
          <a:prstGeom prst="rect">
            <a:avLst/>
          </a:prstGeom>
        </p:spPr>
      </p:pic>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3" name="TextBox 2"/>
          <p:cNvSpPr txBox="1"/>
          <p:nvPr/>
        </p:nvSpPr>
        <p:spPr>
          <a:xfrm>
            <a:off x="1056640" y="5454586"/>
            <a:ext cx="6888480" cy="646331"/>
          </a:xfrm>
          <a:prstGeom prst="rect">
            <a:avLst/>
          </a:prstGeom>
          <a:noFill/>
          <a:ln w="12700">
            <a:solidFill>
              <a:schemeClr val="tx1"/>
            </a:solidFill>
          </a:ln>
        </p:spPr>
        <p:txBody>
          <a:bodyPr wrap="square" lIns="0" tIns="0" rIns="0" bIns="0" rtlCol="0">
            <a:normAutofit fontScale="62500" lnSpcReduction="20000"/>
          </a:bodyPr>
          <a:lstStyle/>
          <a:p>
            <a:pPr marL="400050" lvl="1" indent="0" algn="ctr">
              <a:buNone/>
            </a:pPr>
            <a:endParaRPr lang="en-US" sz="1200" dirty="0">
              <a:solidFill>
                <a:srgbClr val="000090"/>
              </a:solidFill>
            </a:endParaRPr>
          </a:p>
          <a:p>
            <a:pPr indent="-57150" algn="ctr"/>
            <a:r>
              <a:rPr lang="en-US" sz="2300" dirty="0">
                <a:solidFill>
                  <a:srgbClr val="000090"/>
                </a:solidFill>
              </a:rPr>
              <a:t>See </a:t>
            </a:r>
            <a:r>
              <a:rPr lang="en-US" sz="2300" dirty="0" smtClean="0">
                <a:solidFill>
                  <a:srgbClr val="000090"/>
                </a:solidFill>
              </a:rPr>
              <a:t>DOD </a:t>
            </a:r>
            <a:r>
              <a:rPr lang="en-US" sz="2300" dirty="0">
                <a:solidFill>
                  <a:srgbClr val="000090"/>
                </a:solidFill>
              </a:rPr>
              <a:t>Memorandum “Extension of Periodic </a:t>
            </a:r>
            <a:r>
              <a:rPr lang="en-US" sz="2300" dirty="0" smtClean="0">
                <a:solidFill>
                  <a:srgbClr val="000090"/>
                </a:solidFill>
              </a:rPr>
              <a:t>Reinvestigation Timelines to Address the Backlog Investigation Backlog” &lt;</a:t>
            </a:r>
            <a:r>
              <a:rPr lang="en-US" sz="2300" dirty="0" smtClean="0">
                <a:solidFill>
                  <a:srgbClr val="000090"/>
                </a:solidFill>
                <a:hlinkClick r:id="rId3"/>
              </a:rPr>
              <a:t>http://www.cdse.edu/documents/toolkits-psa/extension.pdf</a:t>
            </a:r>
            <a:r>
              <a:rPr lang="en-US" sz="1600" dirty="0" smtClean="0">
                <a:solidFill>
                  <a:srgbClr val="000090"/>
                </a:solidFill>
              </a:rPr>
              <a:t>&gt;</a:t>
            </a:r>
            <a:endParaRPr lang="en-US" sz="1600" dirty="0">
              <a:solidFill>
                <a:srgbClr val="000090"/>
              </a:solidFill>
            </a:endParaRPr>
          </a:p>
          <a:p>
            <a:pPr algn="ctr"/>
            <a:endParaRPr lang="en-US" sz="1600" dirty="0">
              <a:solidFill>
                <a:srgbClr val="000090"/>
              </a:solidFill>
            </a:endParaRPr>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413648878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ounded Rectangle 8"/>
          <p:cNvSpPr/>
          <p:nvPr/>
        </p:nvSpPr>
        <p:spPr>
          <a:xfrm>
            <a:off x="4988560" y="1588541"/>
            <a:ext cx="350520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3724894" y="312749"/>
            <a:ext cx="5395338" cy="882090"/>
          </a:xfrm>
        </p:spPr>
        <p:txBody>
          <a:bodyPr wrap="square" numCol="1" anchorCtr="0" compatLnSpc="1">
            <a:prstTxWarp prst="textNoShape">
              <a:avLst/>
            </a:prstTxWarp>
          </a:bodyPr>
          <a:lstStyle/>
          <a:p>
            <a:pPr eaLnBrk="1" hangingPunct="1">
              <a:defRPr/>
            </a:pPr>
            <a:r>
              <a:rPr lang="en-US" dirty="0">
                <a:latin typeface="Calibri"/>
                <a:cs typeface="Calibri"/>
              </a:rPr>
              <a:t>Personnel </a:t>
            </a:r>
            <a:r>
              <a:rPr lang="en-US" dirty="0" smtClean="0">
                <a:latin typeface="Calibri"/>
                <a:cs typeface="Calibri"/>
              </a:rPr>
              <a:t>Security Self</a:t>
            </a:r>
            <a:r>
              <a:rPr lang="en-US" dirty="0">
                <a:latin typeface="Calibri"/>
                <a:cs typeface="Calibri"/>
              </a:rPr>
              <a:t>-Reporting</a:t>
            </a:r>
          </a:p>
        </p:txBody>
      </p:sp>
      <p:sp>
        <p:nvSpPr>
          <p:cNvPr id="5123" name="Content Placeholder 3"/>
          <p:cNvSpPr txBox="1">
            <a:spLocks/>
          </p:cNvSpPr>
          <p:nvPr/>
        </p:nvSpPr>
        <p:spPr bwMode="auto">
          <a:xfrm>
            <a:off x="457200" y="2205622"/>
            <a:ext cx="8442723" cy="39607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Calibri" pitchFamily="34" charset="0"/>
                <a:cs typeface="Arial" charset="0"/>
              </a:defRPr>
            </a:lvl1pPr>
            <a:lvl2pPr marL="742950" indent="-285750" eaLnBrk="0" hangingPunct="0">
              <a:defRPr>
                <a:solidFill>
                  <a:schemeClr val="tx1"/>
                </a:solidFill>
                <a:latin typeface="Calibri" pitchFamily="34" charset="0"/>
                <a:cs typeface="Arial" charset="0"/>
              </a:defRPr>
            </a:lvl2pPr>
            <a:lvl3pPr marL="1143000" indent="-228600" eaLnBrk="0" hangingPunct="0">
              <a:defRPr>
                <a:solidFill>
                  <a:schemeClr val="tx1"/>
                </a:solidFill>
                <a:latin typeface="Calibri" pitchFamily="34" charset="0"/>
                <a:cs typeface="Arial" charset="0"/>
              </a:defRPr>
            </a:lvl3pPr>
            <a:lvl4pPr marL="1600200" indent="-228600" eaLnBrk="0" hangingPunct="0">
              <a:defRPr>
                <a:solidFill>
                  <a:schemeClr val="tx1"/>
                </a:solidFill>
                <a:latin typeface="Calibri" pitchFamily="34" charset="0"/>
                <a:cs typeface="Arial" charset="0"/>
              </a:defRPr>
            </a:lvl4pPr>
            <a:lvl5pPr marL="2057400" indent="-228600" eaLnBrk="0" hangingPunct="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eaLnBrk="1" hangingPunct="1">
              <a:spcBef>
                <a:spcPts val="100"/>
              </a:spcBef>
              <a:spcAft>
                <a:spcPts val="25"/>
              </a:spcAft>
              <a:buSzPct val="80000"/>
              <a:defRPr/>
            </a:pPr>
            <a:r>
              <a:rPr lang="en-US" altLang="en-US" sz="2400" b="1" dirty="0" smtClean="0">
                <a:solidFill>
                  <a:srgbClr val="000090"/>
                </a:solidFill>
                <a:latin typeface="Calibri"/>
                <a:cs typeface="Calibri"/>
              </a:rPr>
              <a:t>Report changes in:</a:t>
            </a:r>
          </a:p>
          <a:p>
            <a:pPr lvl="1" eaLnBrk="1" hangingPunct="1">
              <a:spcBef>
                <a:spcPts val="100"/>
              </a:spcBef>
              <a:spcAft>
                <a:spcPts val="25"/>
              </a:spcAft>
              <a:buSzPct val="80000"/>
              <a:defRPr/>
            </a:pPr>
            <a:r>
              <a:rPr lang="en-US" altLang="en-US" sz="2000" b="1" dirty="0" smtClean="0">
                <a:solidFill>
                  <a:srgbClr val="000090"/>
                </a:solidFill>
                <a:latin typeface="Calibri"/>
                <a:cs typeface="Calibri"/>
              </a:rPr>
              <a:t>Status:  </a:t>
            </a:r>
            <a:r>
              <a:rPr lang="en-US" altLang="en-US" sz="2000" dirty="0" smtClean="0">
                <a:solidFill>
                  <a:srgbClr val="000090"/>
                </a:solidFill>
                <a:latin typeface="Calibri"/>
                <a:cs typeface="Calibri"/>
              </a:rPr>
              <a:t>Marriage, co-habitation, addition of new family member, divorce, receipt of large sum of cash</a:t>
            </a:r>
          </a:p>
          <a:p>
            <a:pPr lvl="1" eaLnBrk="1" hangingPunct="1">
              <a:spcBef>
                <a:spcPts val="100"/>
              </a:spcBef>
              <a:spcAft>
                <a:spcPts val="25"/>
              </a:spcAft>
              <a:buSzPct val="80000"/>
              <a:defRPr/>
            </a:pPr>
            <a:r>
              <a:rPr lang="en-US" altLang="en-US" sz="2000" b="1" dirty="0" smtClean="0">
                <a:solidFill>
                  <a:srgbClr val="000090"/>
                </a:solidFill>
                <a:latin typeface="Calibri"/>
                <a:cs typeface="Calibri"/>
              </a:rPr>
              <a:t>Adverse Information:  </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Criminal activity (domestic violence, issuance of restraining order)</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DUI/DWI</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Traffic tickets over $300</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Excessive indebtedness, financial difficulties, bankruptcy</a:t>
            </a:r>
          </a:p>
          <a:p>
            <a:pPr marL="1600200" lvl="2" indent="-457200" eaLnBrk="1" hangingPunct="1">
              <a:spcBef>
                <a:spcPts val="100"/>
              </a:spcBef>
              <a:spcAft>
                <a:spcPts val="25"/>
              </a:spcAft>
              <a:buSzPct val="80000"/>
              <a:buFont typeface="Arial" panose="020B0604020202020204" pitchFamily="34" charset="0"/>
              <a:buChar char="•"/>
              <a:defRPr/>
            </a:pPr>
            <a:r>
              <a:rPr lang="en-US" altLang="en-US" sz="2000" dirty="0" smtClean="0">
                <a:solidFill>
                  <a:srgbClr val="000090"/>
                </a:solidFill>
                <a:latin typeface="Calibri"/>
                <a:cs typeface="Calibri"/>
              </a:rPr>
              <a:t>Use of illegal drugs</a:t>
            </a:r>
          </a:p>
          <a:p>
            <a:pPr lvl="1" eaLnBrk="1" hangingPunct="1">
              <a:spcBef>
                <a:spcPts val="100"/>
              </a:spcBef>
              <a:spcAft>
                <a:spcPts val="25"/>
              </a:spcAft>
              <a:buSzPct val="80000"/>
              <a:defRPr/>
            </a:pPr>
            <a:r>
              <a:rPr lang="en-US" altLang="en-US" sz="2000" b="1" dirty="0" smtClean="0">
                <a:solidFill>
                  <a:srgbClr val="000090"/>
                </a:solidFill>
                <a:latin typeface="Calibri"/>
                <a:cs typeface="Calibri"/>
              </a:rPr>
              <a:t>Foreign Contacts</a:t>
            </a:r>
            <a:r>
              <a:rPr lang="en-US" altLang="en-US" sz="2000" b="1" dirty="0">
                <a:solidFill>
                  <a:srgbClr val="000090"/>
                </a:solidFill>
                <a:latin typeface="Calibri"/>
                <a:cs typeface="Calibri"/>
              </a:rPr>
              <a:t> </a:t>
            </a:r>
            <a:r>
              <a:rPr lang="en-US" altLang="en-US" sz="2000" b="1" dirty="0" smtClean="0">
                <a:solidFill>
                  <a:srgbClr val="000090"/>
                </a:solidFill>
                <a:latin typeface="Calibri"/>
                <a:cs typeface="Calibri"/>
              </a:rPr>
              <a:t>and Foreign Travel</a:t>
            </a:r>
            <a:endParaRPr lang="en-US" altLang="en-US" sz="2000" dirty="0" smtClean="0">
              <a:solidFill>
                <a:srgbClr val="000090"/>
              </a:solidFill>
              <a:latin typeface="Calibri"/>
              <a:cs typeface="Calibri"/>
            </a:endParaRPr>
          </a:p>
        </p:txBody>
      </p:sp>
      <p:sp>
        <p:nvSpPr>
          <p:cNvPr id="12292" name="TextBox 2"/>
          <p:cNvSpPr txBox="1">
            <a:spLocks noChangeArrowheads="1"/>
          </p:cNvSpPr>
          <p:nvPr/>
        </p:nvSpPr>
        <p:spPr bwMode="auto">
          <a:xfrm>
            <a:off x="457200" y="1477563"/>
            <a:ext cx="65913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600" b="1" dirty="0" smtClean="0">
                <a:solidFill>
                  <a:srgbClr val="000090"/>
                </a:solidFill>
                <a:latin typeface="Calibri"/>
                <a:cs typeface="Calibri"/>
              </a:rPr>
              <a:t>Self-Reporting</a:t>
            </a:r>
            <a:endParaRPr lang="en-US" sz="3600" b="1" dirty="0">
              <a:solidFill>
                <a:srgbClr val="000090"/>
              </a:solidFill>
              <a:latin typeface="Calibri"/>
              <a:cs typeface="Calibri"/>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37908"/>
            <a:ext cx="1156931" cy="1156931"/>
          </a:xfrm>
          <a:prstGeom prst="rect">
            <a:avLst/>
          </a:prstGeom>
        </p:spPr>
      </p:pic>
      <p:sp>
        <p:nvSpPr>
          <p:cNvPr id="7"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4" name="TextBox 3"/>
          <p:cNvSpPr txBox="1"/>
          <p:nvPr/>
        </p:nvSpPr>
        <p:spPr>
          <a:xfrm>
            <a:off x="550594" y="5825188"/>
            <a:ext cx="8042811" cy="523220"/>
          </a:xfrm>
          <a:prstGeom prst="rect">
            <a:avLst/>
          </a:prstGeom>
          <a:noFill/>
          <a:ln w="12700">
            <a:solidFill>
              <a:schemeClr val="tx1"/>
            </a:solidFill>
          </a:ln>
        </p:spPr>
        <p:txBody>
          <a:bodyPr wrap="square" rtlCol="0">
            <a:spAutoFit/>
          </a:bodyPr>
          <a:lstStyle/>
          <a:p>
            <a:pPr algn="ctr"/>
            <a:r>
              <a:rPr lang="en-US" sz="1400" dirty="0" smtClean="0">
                <a:solidFill>
                  <a:srgbClr val="FF0000"/>
                </a:solidFill>
              </a:rPr>
              <a:t>See The Security Executive Agent Directive 4 for more information. Reporting </a:t>
            </a:r>
            <a:r>
              <a:rPr lang="en-US" sz="1400" dirty="0">
                <a:solidFill>
                  <a:srgbClr val="FF0000"/>
                </a:solidFill>
              </a:rPr>
              <a:t>does not automatically result in revocation of </a:t>
            </a:r>
            <a:r>
              <a:rPr lang="en-US" sz="1400" dirty="0" smtClean="0">
                <a:solidFill>
                  <a:srgbClr val="FF0000"/>
                </a:solidFill>
              </a:rPr>
              <a:t>eligibility, </a:t>
            </a:r>
            <a:r>
              <a:rPr lang="en-US" sz="1400" dirty="0">
                <a:solidFill>
                  <a:srgbClr val="FF0000"/>
                </a:solidFill>
              </a:rPr>
              <a:t>so don’t be afraid to report!</a:t>
            </a:r>
          </a:p>
        </p:txBody>
      </p:sp>
      <p:sp>
        <p:nvSpPr>
          <p:cNvPr id="5" name="TextBox 4"/>
          <p:cNvSpPr txBox="1"/>
          <p:nvPr/>
        </p:nvSpPr>
        <p:spPr>
          <a:xfrm>
            <a:off x="4883693" y="1588541"/>
            <a:ext cx="3689073" cy="707886"/>
          </a:xfrm>
          <a:prstGeom prst="rect">
            <a:avLst/>
          </a:prstGeom>
          <a:noFill/>
        </p:spPr>
        <p:txBody>
          <a:bodyPr wrap="square" rtlCol="0">
            <a:spAutoFit/>
          </a:bodyPr>
          <a:lstStyle/>
          <a:p>
            <a:pPr algn="ctr"/>
            <a:r>
              <a:rPr lang="en-US" sz="2000" b="1" dirty="0" smtClean="0">
                <a:solidFill>
                  <a:srgbClr val="FF0000"/>
                </a:solidFill>
                <a:latin typeface="Calibri" panose="020F0502020204030204" pitchFamily="34" charset="0"/>
                <a:cs typeface="Calibri" panose="020F0502020204030204" pitchFamily="34" charset="0"/>
              </a:rPr>
              <a:t>IF YOU DON’T SELF REPORT, SOMEONE ELSE MIGHT.</a:t>
            </a:r>
            <a:endParaRPr lang="en-US" sz="2000" b="1" dirty="0">
              <a:solidFill>
                <a:srgbClr val="FF0000"/>
              </a:solidFill>
              <a:latin typeface="Calibri" panose="020F0502020204030204" pitchFamily="34" charset="0"/>
              <a:cs typeface="Calibri" panose="020F0502020204030204" pitchFamily="34" charset="0"/>
            </a:endParaRPr>
          </a:p>
        </p:txBody>
      </p:sp>
      <p:sp>
        <p:nvSpPr>
          <p:cNvPr id="12"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5716510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65364"/>
            <a:ext cx="7682056" cy="954284"/>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Program </a:t>
            </a:r>
            <a:endParaRPr lang="en-US" sz="2400" dirty="0">
              <a:latin typeface="Calibri"/>
              <a:cs typeface="Calibri"/>
            </a:endParaRPr>
          </a:p>
        </p:txBody>
      </p:sp>
      <p:sp>
        <p:nvSpPr>
          <p:cNvPr id="13314" name="Content Placeholder 3"/>
          <p:cNvSpPr txBox="1">
            <a:spLocks/>
          </p:cNvSpPr>
          <p:nvPr/>
        </p:nvSpPr>
        <p:spPr bwMode="auto">
          <a:xfrm>
            <a:off x="667012" y="2000870"/>
            <a:ext cx="7784849" cy="28048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spcBef>
                <a:spcPts val="100"/>
              </a:spcBef>
              <a:spcAft>
                <a:spcPts val="25"/>
              </a:spcAft>
              <a:buSzPct val="80000"/>
              <a:buFont typeface="Arial" charset="0"/>
              <a:buNone/>
            </a:pPr>
            <a:r>
              <a:rPr lang="en-US" dirty="0">
                <a:solidFill>
                  <a:srgbClr val="000090"/>
                </a:solidFill>
                <a:latin typeface="Calibri"/>
                <a:cs typeface="Calibri"/>
              </a:rPr>
              <a:t>The Information Security Program is a system of policies, procedures, and requirements established to protect classified and controlled unclassified information (CUI) that, if subjected to unauthorized disclosure, could reasonably be expected to cause damage to National Security</a:t>
            </a:r>
            <a:r>
              <a:rPr lang="en-US" dirty="0" smtClean="0">
                <a:solidFill>
                  <a:srgbClr val="000090"/>
                </a:solidFill>
                <a:latin typeface="Calibri"/>
                <a:cs typeface="Calibri"/>
              </a:rPr>
              <a:t>. </a:t>
            </a:r>
            <a:endParaRPr lang="en-US" dirty="0">
              <a:solidFill>
                <a:srgbClr val="000090"/>
              </a:solidFill>
              <a:latin typeface="Calibri"/>
              <a:cs typeface="Calibri"/>
            </a:endParaRPr>
          </a:p>
        </p:txBody>
      </p:sp>
      <p:sp>
        <p:nvSpPr>
          <p:cNvPr id="5"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7"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718364203"/>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65364"/>
            <a:ext cx="7682056" cy="954284"/>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Classified Information</a:t>
            </a:r>
            <a:endParaRPr lang="en-US" sz="2400" dirty="0">
              <a:latin typeface="Calibri"/>
              <a:cs typeface="Calibri"/>
            </a:endParaRPr>
          </a:p>
        </p:txBody>
      </p:sp>
      <p:sp>
        <p:nvSpPr>
          <p:cNvPr id="13314" name="Content Placeholder 3"/>
          <p:cNvSpPr txBox="1">
            <a:spLocks/>
          </p:cNvSpPr>
          <p:nvPr/>
        </p:nvSpPr>
        <p:spPr bwMode="auto">
          <a:xfrm>
            <a:off x="679575" y="1757030"/>
            <a:ext cx="7784849" cy="20224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r>
              <a:rPr lang="en-US" dirty="0"/>
              <a:t>Classified national security information is official government information that has been determined to require protection against unauthorized disclosure in the interest of national </a:t>
            </a:r>
            <a:r>
              <a:rPr lang="en-US" dirty="0" smtClean="0"/>
              <a:t>security. Marked </a:t>
            </a:r>
            <a:r>
              <a:rPr lang="en-US" dirty="0"/>
              <a:t>to indicate its classified status when in documentary form. </a:t>
            </a:r>
          </a:p>
          <a:p>
            <a:r>
              <a:rPr lang="en-US" dirty="0"/>
              <a:t> </a:t>
            </a:r>
          </a:p>
          <a:p>
            <a:r>
              <a:rPr lang="en-US" dirty="0" smtClean="0"/>
              <a:t>The only individuals who may </a:t>
            </a:r>
            <a:r>
              <a:rPr lang="en-US" dirty="0"/>
              <a:t>access classified </a:t>
            </a:r>
            <a:r>
              <a:rPr lang="en-US" dirty="0" smtClean="0"/>
              <a:t>information: </a:t>
            </a:r>
            <a:endParaRPr lang="en-US" dirty="0"/>
          </a:p>
          <a:p>
            <a:pPr marL="342900" indent="-342900">
              <a:buFont typeface="Arial" panose="020B0604020202020204" pitchFamily="34" charset="0"/>
              <a:buChar char="•"/>
            </a:pPr>
            <a:r>
              <a:rPr lang="en-US" dirty="0"/>
              <a:t>A</a:t>
            </a:r>
            <a:r>
              <a:rPr lang="en-US" dirty="0" smtClean="0"/>
              <a:t>ppropriate eligibility, </a:t>
            </a:r>
          </a:p>
          <a:p>
            <a:pPr marL="342900" indent="-342900">
              <a:buFont typeface="Arial" panose="020B0604020202020204" pitchFamily="34" charset="0"/>
              <a:buChar char="•"/>
            </a:pPr>
            <a:r>
              <a:rPr lang="en-US" dirty="0"/>
              <a:t>N</a:t>
            </a:r>
            <a:r>
              <a:rPr lang="en-US" dirty="0" smtClean="0"/>
              <a:t>eed-to-know, </a:t>
            </a:r>
          </a:p>
          <a:p>
            <a:pPr marL="342900" indent="-342900">
              <a:buFont typeface="Arial" panose="020B0604020202020204" pitchFamily="34" charset="0"/>
              <a:buChar char="•"/>
            </a:pPr>
            <a:r>
              <a:rPr lang="en-US" dirty="0"/>
              <a:t>S</a:t>
            </a:r>
            <a:r>
              <a:rPr lang="en-US" dirty="0" smtClean="0"/>
              <a:t>igned Standard Form (SF) 312 Classified Information Non-disclosure Agreement </a:t>
            </a:r>
            <a:r>
              <a:rPr lang="en-US" dirty="0"/>
              <a:t> </a:t>
            </a:r>
          </a:p>
        </p:txBody>
      </p:sp>
      <p:sp>
        <p:nvSpPr>
          <p:cNvPr id="5"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7"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00422000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01619" y="218319"/>
            <a:ext cx="8442381" cy="1005004"/>
          </a:xfrm>
        </p:spPr>
        <p:txBody>
          <a:bodyPr>
            <a:normAutofit/>
          </a:bodyPr>
          <a:lstStyle/>
          <a:p>
            <a:r>
              <a:rPr lang="en-US" sz="2400" dirty="0" smtClean="0"/>
              <a:t>Information Security</a:t>
            </a:r>
            <a:br>
              <a:rPr lang="en-US" sz="2400" dirty="0" smtClean="0"/>
            </a:br>
            <a:r>
              <a:rPr lang="en-US" sz="2400" dirty="0" smtClean="0"/>
              <a:t>Levels of Classified Information</a:t>
            </a:r>
            <a:endParaRPr lang="en-US" sz="2400" dirty="0"/>
          </a:p>
        </p:txBody>
      </p:sp>
      <p:sp>
        <p:nvSpPr>
          <p:cNvPr id="3" name="Content Placeholder 2"/>
          <p:cNvSpPr>
            <a:spLocks noGrp="1"/>
          </p:cNvSpPr>
          <p:nvPr>
            <p:ph idx="1"/>
          </p:nvPr>
        </p:nvSpPr>
        <p:spPr>
          <a:xfrm>
            <a:off x="2412207" y="2198536"/>
            <a:ext cx="6009616" cy="1095034"/>
          </a:xfrm>
        </p:spPr>
        <p:txBody>
          <a:bodyPr>
            <a:normAutofit/>
          </a:bodyPr>
          <a:lstStyle/>
          <a:p>
            <a:pPr marL="0" indent="0">
              <a:buNone/>
            </a:pPr>
            <a:r>
              <a:rPr lang="en-US" sz="2000" dirty="0" smtClean="0"/>
              <a:t>Top Secret: Could cause exceptionally grave damage to national security that the OCA is able to identify or describe (SF703) </a:t>
            </a:r>
            <a:endParaRPr lang="en-US" sz="2000" dirty="0"/>
          </a:p>
        </p:txBody>
      </p:sp>
      <p:sp>
        <p:nvSpPr>
          <p:cNvPr id="7" name="Content Placeholder 2"/>
          <p:cNvSpPr txBox="1">
            <a:spLocks/>
          </p:cNvSpPr>
          <p:nvPr/>
        </p:nvSpPr>
        <p:spPr>
          <a:xfrm>
            <a:off x="2412207" y="3774082"/>
            <a:ext cx="6009616" cy="1095034"/>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Secret: Could cause serious damage to national security that </a:t>
            </a:r>
            <a:r>
              <a:rPr lang="en-US" sz="2000" dirty="0"/>
              <a:t>the OCA is able to identify or describe </a:t>
            </a:r>
            <a:r>
              <a:rPr lang="en-US" sz="2000" dirty="0" smtClean="0"/>
              <a:t>(SF704)</a:t>
            </a:r>
            <a:endParaRPr lang="en-US" sz="2000" dirty="0"/>
          </a:p>
        </p:txBody>
      </p:sp>
      <p:sp>
        <p:nvSpPr>
          <p:cNvPr id="8" name="Content Placeholder 2"/>
          <p:cNvSpPr txBox="1">
            <a:spLocks/>
          </p:cNvSpPr>
          <p:nvPr/>
        </p:nvSpPr>
        <p:spPr>
          <a:xfrm>
            <a:off x="2412207" y="5245982"/>
            <a:ext cx="6009616" cy="799218"/>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28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4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0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18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16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2000" dirty="0" smtClean="0"/>
              <a:t>Confidential: Could cause damage to national security </a:t>
            </a:r>
            <a:r>
              <a:rPr lang="en-US" sz="2000" dirty="0"/>
              <a:t>that the OCA is able to identify or describe (</a:t>
            </a:r>
            <a:r>
              <a:rPr lang="en-US" sz="2000" dirty="0" smtClean="0"/>
              <a:t>SF705)</a:t>
            </a:r>
            <a:endParaRPr lang="en-US" sz="20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75285" y="5096951"/>
            <a:ext cx="927551" cy="1229807"/>
          </a:xfrm>
          <a:prstGeom prst="rect">
            <a:avLst/>
          </a:prstGeom>
          <a:ln>
            <a:noFill/>
          </a:ln>
          <a:effectLst>
            <a:outerShdw blurRad="41275" dist="25400" dir="8340000" algn="tl" rotWithShape="0">
              <a:srgbClr val="000000">
                <a:alpha val="28000"/>
              </a:srgbClr>
            </a:outerShdw>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175285" y="3614120"/>
            <a:ext cx="928344" cy="1236832"/>
          </a:xfrm>
          <a:prstGeom prst="rect">
            <a:avLst/>
          </a:prstGeom>
          <a:ln>
            <a:noFill/>
          </a:ln>
          <a:effectLst>
            <a:outerShdw blurRad="41275" dist="25400" dir="8340000" algn="tl" rotWithShape="0">
              <a:srgbClr val="000000">
                <a:alpha val="28000"/>
              </a:srgbClr>
            </a:outerShdw>
          </a:effectLst>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75285" y="2088450"/>
            <a:ext cx="943013" cy="1243685"/>
          </a:xfrm>
          <a:prstGeom prst="rect">
            <a:avLst/>
          </a:prstGeom>
          <a:ln>
            <a:noFill/>
          </a:ln>
          <a:effectLst>
            <a:outerShdw blurRad="41275" dist="25400" dir="8340000" algn="tl" rotWithShape="0">
              <a:srgbClr val="000000">
                <a:alpha val="28000"/>
              </a:srgbClr>
            </a:outerShdw>
          </a:effectLst>
        </p:spPr>
      </p:pic>
      <p:sp>
        <p:nvSpPr>
          <p:cNvPr id="13"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4" name="TextBox 3"/>
          <p:cNvSpPr txBox="1"/>
          <p:nvPr/>
        </p:nvSpPr>
        <p:spPr>
          <a:xfrm>
            <a:off x="191745" y="1212071"/>
            <a:ext cx="8664020" cy="984885"/>
          </a:xfrm>
          <a:prstGeom prst="rect">
            <a:avLst/>
          </a:prstGeom>
          <a:noFill/>
        </p:spPr>
        <p:txBody>
          <a:bodyPr wrap="square" rtlCol="0">
            <a:spAutoFit/>
          </a:bodyPr>
          <a:lstStyle/>
          <a:p>
            <a:r>
              <a:rPr lang="en-US" sz="2000" dirty="0"/>
              <a:t>All classified documents require a cover sheet. Classified media such as CDs, DVDs, hard drives, and thumb drives require medium tags or </a:t>
            </a:r>
            <a:r>
              <a:rPr lang="en-US" sz="2000" dirty="0" smtClean="0"/>
              <a:t>stickers.</a:t>
            </a:r>
            <a:endParaRPr lang="en-US" sz="2000" i="1" dirty="0">
              <a:solidFill>
                <a:srgbClr val="000090"/>
              </a:solidFill>
              <a:cs typeface="Calibri"/>
            </a:endParaRPr>
          </a:p>
          <a:p>
            <a:endParaRPr lang="en-US" dirty="0"/>
          </a:p>
        </p:txBody>
      </p:sp>
      <p:sp>
        <p:nvSpPr>
          <p:cNvPr id="1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2460027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88568"/>
            <a:ext cx="7682056" cy="831079"/>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Original Classification </a:t>
            </a:r>
            <a:endParaRPr lang="en-US" sz="2400" dirty="0">
              <a:latin typeface="Calibri"/>
              <a:cs typeface="Calibri"/>
            </a:endParaRPr>
          </a:p>
        </p:txBody>
      </p:sp>
      <p:sp>
        <p:nvSpPr>
          <p:cNvPr id="13314" name="Content Placeholder 3"/>
          <p:cNvSpPr txBox="1">
            <a:spLocks/>
          </p:cNvSpPr>
          <p:nvPr/>
        </p:nvSpPr>
        <p:spPr bwMode="auto">
          <a:xfrm>
            <a:off x="667012" y="1626278"/>
            <a:ext cx="7784849" cy="172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ORIGINAL CLASSIFICATION: </a:t>
            </a:r>
            <a:r>
              <a:rPr lang="en-US" sz="2000" dirty="0">
                <a:solidFill>
                  <a:srgbClr val="000090"/>
                </a:solidFill>
                <a:latin typeface="Calibri"/>
                <a:cs typeface="Calibri"/>
              </a:rPr>
              <a:t>T</a:t>
            </a:r>
            <a:r>
              <a:rPr lang="en-US" sz="2000" dirty="0" smtClean="0">
                <a:solidFill>
                  <a:srgbClr val="000090"/>
                </a:solidFill>
                <a:latin typeface="Calibri"/>
                <a:cs typeface="Calibri"/>
              </a:rPr>
              <a:t>he initial government decision that an item of information could reasonably be expected to cause identifiable or describable damage to national security if subjected to unauthorized disclosure and requires protection in the interest of national security.</a:t>
            </a:r>
            <a:endParaRPr lang="en-US" sz="2000" dirty="0">
              <a:solidFill>
                <a:srgbClr val="000090"/>
              </a:solidFill>
              <a:latin typeface="Calibri"/>
              <a:cs typeface="Calibri"/>
            </a:endParaRPr>
          </a:p>
        </p:txBody>
      </p:sp>
      <p:sp>
        <p:nvSpPr>
          <p:cNvPr id="4" name="Content Placeholder 3"/>
          <p:cNvSpPr txBox="1">
            <a:spLocks/>
          </p:cNvSpPr>
          <p:nvPr/>
        </p:nvSpPr>
        <p:spPr bwMode="auto">
          <a:xfrm>
            <a:off x="667012" y="3224736"/>
            <a:ext cx="7692675" cy="290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800" dirty="0" smtClean="0">
                <a:solidFill>
                  <a:srgbClr val="000090"/>
                </a:solidFill>
                <a:latin typeface="Calibri"/>
                <a:cs typeface="Calibri"/>
              </a:rPr>
              <a:t>Information may be originally classified only by the Secretary of Defense, the Secretaries of the Military Departments, and other officials to whom they delegate this authority in writing.</a:t>
            </a:r>
          </a:p>
          <a:p>
            <a:pPr marL="285750" indent="-285750" algn="just" eaLnBrk="1" hangingPunct="1">
              <a:spcBef>
                <a:spcPts val="100"/>
              </a:spcBef>
              <a:spcAft>
                <a:spcPts val="25"/>
              </a:spcAft>
              <a:buSzPct val="80000"/>
              <a:buFont typeface="Arial"/>
              <a:buChar char="•"/>
            </a:pPr>
            <a:endParaRPr lang="en-US" sz="18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800" dirty="0" smtClean="0">
                <a:solidFill>
                  <a:srgbClr val="000090"/>
                </a:solidFill>
                <a:latin typeface="Calibri"/>
                <a:cs typeface="Calibri"/>
              </a:rPr>
              <a:t>Delegation of OCA shall be limited to the minimum number of officials required for effective operation of the Department of Defense (DOD).</a:t>
            </a:r>
          </a:p>
          <a:p>
            <a:pPr marL="285750" indent="-285750" algn="just" eaLnBrk="1" hangingPunct="1">
              <a:spcBef>
                <a:spcPts val="100"/>
              </a:spcBef>
              <a:spcAft>
                <a:spcPts val="25"/>
              </a:spcAft>
              <a:buSzPct val="80000"/>
              <a:buFont typeface="Arial"/>
              <a:buChar char="•"/>
            </a:pPr>
            <a:endParaRPr lang="en-US" sz="18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800" dirty="0" smtClean="0">
                <a:solidFill>
                  <a:srgbClr val="000090"/>
                </a:solidFill>
                <a:latin typeface="Calibri"/>
                <a:cs typeface="Calibri"/>
              </a:rPr>
              <a:t>The authority shall be delegated to, and retained by, only those officials who have a demonstrable and continuing need to exercise it.</a:t>
            </a:r>
            <a:endParaRPr lang="en-US" sz="1800" dirty="0">
              <a:solidFill>
                <a:srgbClr val="000090"/>
              </a:solidFill>
              <a:latin typeface="Calibri"/>
              <a:cs typeface="Calibri"/>
            </a:endParaRPr>
          </a:p>
        </p:txBody>
      </p:sp>
      <p:sp>
        <p:nvSpPr>
          <p:cNvPr id="6"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8"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64885096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5748" y="274842"/>
            <a:ext cx="7828252" cy="944806"/>
          </a:xfrm>
        </p:spPr>
        <p:txBody>
          <a:bodyPr>
            <a:normAutofit/>
          </a:bodyPr>
          <a:lstStyle/>
          <a:p>
            <a:r>
              <a:rPr lang="en-US" sz="2400" dirty="0" smtClean="0"/>
              <a:t>Information Security</a:t>
            </a:r>
            <a:br>
              <a:rPr lang="en-US" sz="2400" dirty="0" smtClean="0"/>
            </a:br>
            <a:r>
              <a:rPr lang="en-US" sz="2400" dirty="0" smtClean="0"/>
              <a:t>Original Classification</a:t>
            </a:r>
            <a:endParaRPr lang="en-US" sz="2400" dirty="0"/>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67951" y="3044886"/>
            <a:ext cx="5047071" cy="3154419"/>
          </a:xfrm>
          <a:prstGeom prst="rect">
            <a:avLst/>
          </a:prstGeom>
        </p:spPr>
      </p:pic>
      <p:sp>
        <p:nvSpPr>
          <p:cNvPr id="6"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3" name="TextBox 2"/>
          <p:cNvSpPr txBox="1"/>
          <p:nvPr/>
        </p:nvSpPr>
        <p:spPr>
          <a:xfrm>
            <a:off x="579120" y="1470547"/>
            <a:ext cx="8219440" cy="1323439"/>
          </a:xfrm>
          <a:prstGeom prst="rect">
            <a:avLst/>
          </a:prstGeom>
          <a:noFill/>
        </p:spPr>
        <p:txBody>
          <a:bodyPr wrap="square" rtlCol="0">
            <a:spAutoFit/>
          </a:bodyPr>
          <a:lstStyle/>
          <a:p>
            <a:r>
              <a:rPr lang="en-US" sz="2000" dirty="0"/>
              <a:t>Top Secret, Secret, and Confidential may only be used to mark Executive Branch information that has been properly designated as classified national security information under Executive Order (EO) 13526. Information shall not be classified for any reason unrelated to the protection of national security. </a:t>
            </a:r>
          </a:p>
        </p:txBody>
      </p:sp>
      <p:sp>
        <p:nvSpPr>
          <p:cNvPr id="8"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28784603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41182"/>
            <a:ext cx="7682056" cy="878466"/>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Derivative Classification </a:t>
            </a:r>
            <a:endParaRPr lang="en-US" sz="2400" dirty="0">
              <a:latin typeface="Calibri"/>
              <a:cs typeface="Calibri"/>
            </a:endParaRPr>
          </a:p>
        </p:txBody>
      </p:sp>
      <p:sp>
        <p:nvSpPr>
          <p:cNvPr id="13314" name="Content Placeholder 3"/>
          <p:cNvSpPr txBox="1">
            <a:spLocks/>
          </p:cNvSpPr>
          <p:nvPr/>
        </p:nvSpPr>
        <p:spPr bwMode="auto">
          <a:xfrm>
            <a:off x="909898" y="1626278"/>
            <a:ext cx="7502582" cy="1462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DERIVATIVE CLASSIFICATION: </a:t>
            </a:r>
            <a:r>
              <a:rPr lang="en-US" sz="2000" dirty="0" smtClean="0">
                <a:solidFill>
                  <a:srgbClr val="000090"/>
                </a:solidFill>
                <a:latin typeface="Calibri"/>
                <a:cs typeface="Calibri"/>
              </a:rPr>
              <a:t>Defined as incorporating, paraphrasing, restating, or generating in new form, information that is already classified, and marking the newly developed material consistent with the classification markings that apply to the source information.</a:t>
            </a:r>
            <a:endParaRPr lang="en-US" sz="2000" dirty="0">
              <a:solidFill>
                <a:srgbClr val="000090"/>
              </a:solidFill>
              <a:latin typeface="Calibri"/>
              <a:cs typeface="Calibri"/>
            </a:endParaRPr>
          </a:p>
        </p:txBody>
      </p:sp>
      <p:sp>
        <p:nvSpPr>
          <p:cNvPr id="4" name="Content Placeholder 3"/>
          <p:cNvSpPr txBox="1">
            <a:spLocks/>
          </p:cNvSpPr>
          <p:nvPr/>
        </p:nvSpPr>
        <p:spPr bwMode="auto">
          <a:xfrm>
            <a:off x="930218" y="3765583"/>
            <a:ext cx="7629518" cy="14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800" dirty="0" smtClean="0">
                <a:solidFill>
                  <a:srgbClr val="000090"/>
                </a:solidFill>
                <a:latin typeface="Calibri"/>
                <a:cs typeface="Calibri"/>
              </a:rPr>
              <a:t>Appropriate security eligibility</a:t>
            </a:r>
          </a:p>
          <a:p>
            <a:pPr marL="285750" indent="-285750" algn="just" eaLnBrk="1" hangingPunct="1">
              <a:spcBef>
                <a:spcPts val="100"/>
              </a:spcBef>
              <a:spcAft>
                <a:spcPts val="25"/>
              </a:spcAft>
              <a:buSzPct val="80000"/>
              <a:buFont typeface="Arial"/>
              <a:buChar char="•"/>
            </a:pPr>
            <a:endParaRPr lang="en-US" sz="18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800" dirty="0" smtClean="0">
                <a:solidFill>
                  <a:srgbClr val="000090"/>
                </a:solidFill>
                <a:latin typeface="Calibri"/>
                <a:cs typeface="Calibri"/>
              </a:rPr>
              <a:t>Need-to-know</a:t>
            </a:r>
          </a:p>
          <a:p>
            <a:pPr marL="285750" indent="-285750" algn="just" eaLnBrk="1" hangingPunct="1">
              <a:spcBef>
                <a:spcPts val="100"/>
              </a:spcBef>
              <a:spcAft>
                <a:spcPts val="25"/>
              </a:spcAft>
              <a:buSzPct val="80000"/>
              <a:buFont typeface="Arial"/>
              <a:buChar char="•"/>
            </a:pPr>
            <a:endParaRPr lang="en-US" sz="18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800" dirty="0" smtClean="0">
                <a:solidFill>
                  <a:srgbClr val="000090"/>
                </a:solidFill>
                <a:latin typeface="Calibri"/>
                <a:cs typeface="Calibri"/>
              </a:rPr>
              <a:t>Properly trained</a:t>
            </a:r>
            <a:endParaRPr lang="en-US" sz="1800" dirty="0">
              <a:solidFill>
                <a:srgbClr val="000090"/>
              </a:solidFill>
              <a:latin typeface="Calibri"/>
              <a:cs typeface="Calibri"/>
            </a:endParaRPr>
          </a:p>
        </p:txBody>
      </p:sp>
      <p:sp>
        <p:nvSpPr>
          <p:cNvPr id="5" name="TextBox 2"/>
          <p:cNvSpPr txBox="1">
            <a:spLocks noChangeArrowheads="1"/>
          </p:cNvSpPr>
          <p:nvPr/>
        </p:nvSpPr>
        <p:spPr bwMode="auto">
          <a:xfrm>
            <a:off x="930218" y="3295215"/>
            <a:ext cx="6591300"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000" b="1" dirty="0" smtClean="0">
                <a:solidFill>
                  <a:srgbClr val="000090"/>
                </a:solidFill>
                <a:latin typeface="Calibri"/>
                <a:cs typeface="Calibri"/>
              </a:rPr>
              <a:t>Derivative Classification Requirements</a:t>
            </a:r>
            <a:endParaRPr lang="en-US" sz="2000" b="1" dirty="0">
              <a:solidFill>
                <a:srgbClr val="000090"/>
              </a:solidFill>
              <a:latin typeface="Calibri"/>
              <a:cs typeface="Calibri"/>
            </a:endParaRPr>
          </a:p>
        </p:txBody>
      </p:sp>
      <p:sp>
        <p:nvSpPr>
          <p:cNvPr id="7"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86865577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cs typeface="Calibri"/>
              </a:rPr>
              <a:t>Information Security Marking Syntax</a:t>
            </a:r>
            <a:endParaRPr lang="en-US" dirty="0"/>
          </a:p>
        </p:txBody>
      </p:sp>
      <p:sp>
        <p:nvSpPr>
          <p:cNvPr id="3" name="Content Placeholder 2"/>
          <p:cNvSpPr>
            <a:spLocks noGrp="1"/>
          </p:cNvSpPr>
          <p:nvPr>
            <p:ph idx="1"/>
          </p:nvPr>
        </p:nvSpPr>
        <p:spPr>
          <a:xfrm>
            <a:off x="530644" y="1758855"/>
            <a:ext cx="7617125" cy="4123786"/>
          </a:xfrm>
        </p:spPr>
        <p:txBody>
          <a:bodyPr>
            <a:normAutofit/>
          </a:bodyPr>
          <a:lstStyle/>
          <a:p>
            <a:pPr marL="0" indent="0">
              <a:buNone/>
            </a:pPr>
            <a:r>
              <a:rPr lang="en-US" sz="2000" dirty="0"/>
              <a:t>Banner lines are at the top and bottom of the document and provide the overall </a:t>
            </a:r>
            <a:r>
              <a:rPr lang="en-US" sz="2000" dirty="0" smtClean="0"/>
              <a:t>classification of the document.</a:t>
            </a:r>
            <a:endParaRPr lang="en-US" sz="2000" dirty="0"/>
          </a:p>
          <a:p>
            <a:pPr marL="0" indent="0">
              <a:buNone/>
            </a:pPr>
            <a:r>
              <a:rPr lang="en-US" sz="2000" dirty="0"/>
              <a:t> </a:t>
            </a:r>
          </a:p>
          <a:p>
            <a:pPr marL="0" indent="0">
              <a:buNone/>
            </a:pPr>
            <a:r>
              <a:rPr lang="en-US" sz="2000" dirty="0"/>
              <a:t>Portion markings denote the classification for each paragraph, sub-paragraph, or section in the document. </a:t>
            </a:r>
            <a:endParaRPr lang="en-US" sz="2000" dirty="0" smtClean="0"/>
          </a:p>
          <a:p>
            <a:pPr marL="0" indent="0">
              <a:buNone/>
            </a:pPr>
            <a:endParaRPr lang="en-US" sz="2000" dirty="0"/>
          </a:p>
          <a:p>
            <a:pPr marL="0" indent="0">
              <a:buNone/>
            </a:pPr>
            <a:r>
              <a:rPr lang="en-US" sz="2000" dirty="0" smtClean="0"/>
              <a:t>The </a:t>
            </a:r>
            <a:r>
              <a:rPr lang="en-US" sz="2000" dirty="0"/>
              <a:t>Classification Authority Block (CAB) must include the name and position title or personal identifier of the DERIVATIVE classifier and, if not otherwise evident, the Component and office of origin, the source document or classification guide that the document was derived from, downgrade instructions if applicable, and the declassification date</a:t>
            </a:r>
            <a:r>
              <a:rPr lang="en-US" sz="2000" dirty="0" smtClean="0"/>
              <a:t>. The CAB must be </a:t>
            </a:r>
            <a:r>
              <a:rPr lang="en-US" sz="2000" dirty="0"/>
              <a:t>on the face of the document. </a:t>
            </a:r>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13317884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r>
              <a:rPr lang="en-US" sz="2400" dirty="0" smtClean="0"/>
              <a:t>AGENDA</a:t>
            </a:r>
            <a:endParaRPr lang="en-US" sz="2400" dirty="0"/>
          </a:p>
        </p:txBody>
      </p:sp>
      <p:sp>
        <p:nvSpPr>
          <p:cNvPr id="7" name="Content Placeholder 6"/>
          <p:cNvSpPr>
            <a:spLocks noGrp="1"/>
          </p:cNvSpPr>
          <p:nvPr>
            <p:ph idx="1"/>
          </p:nvPr>
        </p:nvSpPr>
        <p:spPr>
          <a:xfrm>
            <a:off x="457200" y="1935380"/>
            <a:ext cx="7762240" cy="3562061"/>
          </a:xfrm>
        </p:spPr>
        <p:txBody>
          <a:bodyPr>
            <a:normAutofit/>
          </a:bodyPr>
          <a:lstStyle/>
          <a:p>
            <a:pPr marL="1444752">
              <a:spcBef>
                <a:spcPts val="1080"/>
              </a:spcBef>
              <a:buFont typeface="Wingdings" charset="2"/>
              <a:buChar char="Ø"/>
            </a:pPr>
            <a:r>
              <a:rPr lang="en-US" sz="2000" dirty="0" smtClean="0"/>
              <a:t>National Security Eligibility Process</a:t>
            </a:r>
          </a:p>
          <a:p>
            <a:pPr marL="1444752">
              <a:spcBef>
                <a:spcPts val="1080"/>
              </a:spcBef>
              <a:buFont typeface="Wingdings" charset="2"/>
              <a:buChar char="Ø"/>
            </a:pPr>
            <a:r>
              <a:rPr lang="en-US" sz="2000" dirty="0" smtClean="0"/>
              <a:t>Information Security Program</a:t>
            </a:r>
          </a:p>
          <a:p>
            <a:pPr marL="1444752">
              <a:spcBef>
                <a:spcPts val="1080"/>
              </a:spcBef>
              <a:buFont typeface="Wingdings" charset="2"/>
              <a:buChar char="Ø"/>
            </a:pPr>
            <a:r>
              <a:rPr lang="en-US" sz="2000" dirty="0" smtClean="0"/>
              <a:t>Pre-Publication Process</a:t>
            </a:r>
          </a:p>
          <a:p>
            <a:pPr marL="1444752">
              <a:spcBef>
                <a:spcPts val="1080"/>
              </a:spcBef>
              <a:buFont typeface="Wingdings" charset="2"/>
              <a:buChar char="Ø"/>
            </a:pPr>
            <a:r>
              <a:rPr lang="en-US" sz="2000" dirty="0" smtClean="0"/>
              <a:t>Physical Security Program</a:t>
            </a:r>
          </a:p>
          <a:p>
            <a:pPr marL="1444752">
              <a:spcBef>
                <a:spcPts val="1080"/>
              </a:spcBef>
              <a:buFont typeface="Wingdings" charset="2"/>
              <a:buChar char="Ø"/>
            </a:pPr>
            <a:r>
              <a:rPr lang="en-US" sz="2000" dirty="0" smtClean="0"/>
              <a:t>Operations Security (OPSEC) Program</a:t>
            </a:r>
          </a:p>
          <a:p>
            <a:pPr marL="1444752">
              <a:spcBef>
                <a:spcPts val="1080"/>
              </a:spcBef>
              <a:buFont typeface="Wingdings" charset="2"/>
              <a:buChar char="Ø"/>
            </a:pPr>
            <a:r>
              <a:rPr lang="en-US" sz="2000" dirty="0" smtClean="0"/>
              <a:t>Security Executive Agent Directive 3 Reporting Requirements</a:t>
            </a:r>
          </a:p>
          <a:p>
            <a:pPr marL="1444752">
              <a:spcBef>
                <a:spcPts val="1080"/>
              </a:spcBef>
              <a:buFont typeface="Wingdings" charset="2"/>
              <a:buChar char="Ø"/>
            </a:pPr>
            <a:r>
              <a:rPr lang="en-US" sz="2000" dirty="0" smtClean="0">
                <a:solidFill>
                  <a:srgbClr val="FF0000"/>
                </a:solidFill>
              </a:rPr>
              <a:t>Insert additional topics as needed</a:t>
            </a:r>
            <a:endParaRPr lang="en-US" sz="2000" dirty="0">
              <a:solidFill>
                <a:srgbClr val="FF0000"/>
              </a:solidFill>
            </a:endParaRPr>
          </a:p>
        </p:txBody>
      </p:sp>
      <p:sp>
        <p:nvSpPr>
          <p:cNvPr id="12" name="Footer Placeholder 4"/>
          <p:cNvSpPr>
            <a:spLocks noGrp="1"/>
          </p:cNvSpPr>
          <p:nvPr>
            <p:ph type="ftr" sz="quarter" idx="11"/>
          </p:nvPr>
        </p:nvSpPr>
        <p:spPr/>
        <p:txBody>
          <a:bodyPr/>
          <a:lstStyle/>
          <a:p>
            <a:r>
              <a:rPr lang="en-US" smtClean="0"/>
              <a:t>UNCLASSIFIED</a:t>
            </a:r>
            <a:endParaRPr lang="en-US" dirty="0"/>
          </a:p>
        </p:txBody>
      </p:sp>
      <p:sp>
        <p:nvSpPr>
          <p:cNvPr id="8"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67628699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860952" y="3030986"/>
            <a:ext cx="2069688" cy="1429254"/>
          </a:xfrm>
          <a:prstGeom prst="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61944" y="331704"/>
            <a:ext cx="7682056" cy="887943"/>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Marking Syntax</a:t>
            </a:r>
            <a:endParaRPr lang="en-US" sz="2400" dirty="0">
              <a:latin typeface="Calibri"/>
              <a:cs typeface="Calibri"/>
            </a:endParaRPr>
          </a:p>
        </p:txBody>
      </p:sp>
      <p:sp>
        <p:nvSpPr>
          <p:cNvPr id="13" name="TextBox 5"/>
          <p:cNvSpPr txBox="1">
            <a:spLocks noChangeArrowheads="1"/>
          </p:cNvSpPr>
          <p:nvPr/>
        </p:nvSpPr>
        <p:spPr bwMode="auto">
          <a:xfrm>
            <a:off x="1" y="6183729"/>
            <a:ext cx="9143999"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b="1" dirty="0" smtClean="0">
                <a:solidFill>
                  <a:srgbClr val="FF0000"/>
                </a:solidFill>
                <a:latin typeface="Arial" charset="0"/>
              </a:rPr>
              <a:t>UNCLASSIFIED</a:t>
            </a:r>
          </a:p>
          <a:p>
            <a:pPr algn="ctr" eaLnBrk="1" hangingPunct="1"/>
            <a:endParaRPr lang="en-US" sz="1000" b="1" dirty="0" smtClean="0">
              <a:solidFill>
                <a:srgbClr val="FF0000"/>
              </a:solidFill>
              <a:latin typeface="Arial" charset="0"/>
            </a:endParaRPr>
          </a:p>
        </p:txBody>
      </p:sp>
      <p:sp>
        <p:nvSpPr>
          <p:cNvPr id="11" name="TextBox 5"/>
          <p:cNvSpPr txBox="1">
            <a:spLocks noChangeArrowheads="1"/>
          </p:cNvSpPr>
          <p:nvPr/>
        </p:nvSpPr>
        <p:spPr bwMode="auto">
          <a:xfrm>
            <a:off x="0" y="1423173"/>
            <a:ext cx="9144000" cy="2462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000" b="1" dirty="0" smtClean="0">
                <a:solidFill>
                  <a:srgbClr val="FF0000"/>
                </a:solidFill>
                <a:latin typeface="Arial" charset="0"/>
              </a:rPr>
              <a:t>UNCLASSIFIED</a:t>
            </a:r>
            <a:endParaRPr lang="en-US" sz="1000" b="1" dirty="0">
              <a:solidFill>
                <a:srgbClr val="FF0000"/>
              </a:solidFill>
              <a:latin typeface="Arial" charset="0"/>
            </a:endParaRPr>
          </a:p>
        </p:txBody>
      </p:sp>
      <p:pic>
        <p:nvPicPr>
          <p:cNvPr id="7" name="Picture 6"/>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05417" y="1842015"/>
            <a:ext cx="6155535" cy="4356034"/>
          </a:xfrm>
          <a:prstGeom prst="rect">
            <a:avLst/>
          </a:prstGeom>
        </p:spPr>
      </p:pic>
      <p:sp>
        <p:nvSpPr>
          <p:cNvPr id="3" name="TextBox 2"/>
          <p:cNvSpPr txBox="1"/>
          <p:nvPr/>
        </p:nvSpPr>
        <p:spPr>
          <a:xfrm>
            <a:off x="6860952" y="3030986"/>
            <a:ext cx="2069688" cy="1508105"/>
          </a:xfrm>
          <a:prstGeom prst="rect">
            <a:avLst/>
          </a:prstGeom>
          <a:noFill/>
        </p:spPr>
        <p:txBody>
          <a:bodyPr wrap="square" rtlCol="0">
            <a:spAutoFit/>
          </a:bodyPr>
          <a:lstStyle/>
          <a:p>
            <a:pPr algn="ctr"/>
            <a:r>
              <a:rPr lang="en-US" sz="2000" b="1" dirty="0">
                <a:solidFill>
                  <a:srgbClr val="FF0000"/>
                </a:solidFill>
                <a:latin typeface="Arial" charset="0"/>
              </a:rPr>
              <a:t>Classification </a:t>
            </a:r>
            <a:endParaRPr lang="en-US" sz="2000" b="1" dirty="0" smtClean="0">
              <a:solidFill>
                <a:srgbClr val="FF0000"/>
              </a:solidFill>
              <a:latin typeface="Arial" charset="0"/>
            </a:endParaRPr>
          </a:p>
          <a:p>
            <a:pPr algn="ctr"/>
            <a:r>
              <a:rPr lang="en-US" sz="2000" b="1" dirty="0" smtClean="0">
                <a:solidFill>
                  <a:srgbClr val="FF0000"/>
                </a:solidFill>
                <a:latin typeface="Arial" charset="0"/>
              </a:rPr>
              <a:t>Markings </a:t>
            </a:r>
          </a:p>
          <a:p>
            <a:pPr algn="ctr"/>
            <a:r>
              <a:rPr lang="en-US" sz="2000" b="1" dirty="0" smtClean="0">
                <a:solidFill>
                  <a:srgbClr val="FF0000"/>
                </a:solidFill>
                <a:latin typeface="Arial" charset="0"/>
              </a:rPr>
              <a:t>are </a:t>
            </a:r>
            <a:r>
              <a:rPr lang="en-US" sz="2000" b="1" dirty="0">
                <a:solidFill>
                  <a:srgbClr val="FF0000"/>
                </a:solidFill>
                <a:latin typeface="Arial" charset="0"/>
              </a:rPr>
              <a:t>for </a:t>
            </a:r>
            <a:r>
              <a:rPr lang="en-US" sz="2000" b="1" dirty="0" smtClean="0">
                <a:solidFill>
                  <a:srgbClr val="FF0000"/>
                </a:solidFill>
                <a:latin typeface="Arial" charset="0"/>
              </a:rPr>
              <a:t>Training Purposes </a:t>
            </a:r>
            <a:r>
              <a:rPr lang="en-US" sz="2000" b="1" dirty="0">
                <a:solidFill>
                  <a:srgbClr val="FF0000"/>
                </a:solidFill>
                <a:latin typeface="Arial" charset="0"/>
              </a:rPr>
              <a:t>Only</a:t>
            </a:r>
          </a:p>
          <a:p>
            <a:pPr algn="ctr"/>
            <a:endParaRPr lang="en-US" sz="1200" dirty="0"/>
          </a:p>
        </p:txBody>
      </p:sp>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5" name="Left Arrow 4"/>
          <p:cNvSpPr/>
          <p:nvPr/>
        </p:nvSpPr>
        <p:spPr>
          <a:xfrm>
            <a:off x="5812742" y="5086680"/>
            <a:ext cx="978408" cy="484632"/>
          </a:xfrm>
          <a:prstGeom prst="leftArrow">
            <a:avLst>
              <a:gd name="adj1" fmla="val 60199"/>
              <a:gd name="adj2" fmla="val 50000"/>
            </a:avLst>
          </a:prstGeom>
          <a:gradFill flip="none" rotWithShape="1">
            <a:gsLst>
              <a:gs pos="0">
                <a:srgbClr val="0099FF">
                  <a:shade val="30000"/>
                  <a:satMod val="115000"/>
                </a:srgbClr>
              </a:gs>
              <a:gs pos="50000">
                <a:srgbClr val="0099FF">
                  <a:shade val="67500"/>
                  <a:satMod val="115000"/>
                </a:srgbClr>
              </a:gs>
              <a:gs pos="100000">
                <a:srgbClr val="0099FF">
                  <a:shade val="100000"/>
                  <a:satMod val="115000"/>
                </a:srgbClr>
              </a:gs>
            </a:gsLst>
            <a:lin ang="13500000" scaled="1"/>
            <a:tileRect/>
          </a:gradFill>
          <a:ln>
            <a:solidFill>
              <a:schemeClr val="tx1">
                <a:lumMod val="20000"/>
                <a:lumOff val="8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dirty="0" smtClean="0">
                <a:ln w="0"/>
                <a:solidFill>
                  <a:schemeClr val="bg1"/>
                </a:solidFill>
                <a:effectLst>
                  <a:outerShdw blurRad="38100" dist="19050" dir="2700000" algn="tl" rotWithShape="0">
                    <a:schemeClr val="dk1">
                      <a:alpha val="40000"/>
                    </a:schemeClr>
                  </a:outerShdw>
                </a:effectLst>
              </a:rPr>
              <a:t>CAB</a:t>
            </a:r>
            <a:endParaRPr lang="en-US" b="1" dirty="0">
              <a:ln w="0"/>
              <a:solidFill>
                <a:schemeClr val="bg1"/>
              </a:solidFill>
              <a:effectLst>
                <a:outerShdw blurRad="38100" dist="19050" dir="2700000" algn="tl" rotWithShape="0">
                  <a:schemeClr val="dk1">
                    <a:alpha val="40000"/>
                  </a:schemeClr>
                </a:outerShdw>
              </a:effectLst>
            </a:endParaRPr>
          </a:p>
        </p:txBody>
      </p:sp>
      <p:sp>
        <p:nvSpPr>
          <p:cNvPr id="12"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45759279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Classification by Compilation</a:t>
            </a:r>
            <a:endParaRPr lang="en-US" dirty="0"/>
          </a:p>
        </p:txBody>
      </p:sp>
      <p:sp>
        <p:nvSpPr>
          <p:cNvPr id="3" name="Content Placeholder 2"/>
          <p:cNvSpPr>
            <a:spLocks noGrp="1"/>
          </p:cNvSpPr>
          <p:nvPr>
            <p:ph idx="1"/>
          </p:nvPr>
        </p:nvSpPr>
        <p:spPr>
          <a:xfrm>
            <a:off x="769183" y="1747811"/>
            <a:ext cx="7617125" cy="3454109"/>
          </a:xfrm>
        </p:spPr>
        <p:txBody>
          <a:bodyPr>
            <a:normAutofit/>
          </a:bodyPr>
          <a:lstStyle/>
          <a:p>
            <a:pPr marL="0" indent="0">
              <a:buNone/>
            </a:pPr>
            <a:r>
              <a:rPr lang="en-US" sz="2000" dirty="0" smtClean="0"/>
              <a:t>Classification </a:t>
            </a:r>
            <a:r>
              <a:rPr lang="en-US" sz="2000" dirty="0"/>
              <a:t>by compilation occurs when unclassified elements of information are combined to reveal classified information, or when classified elements </a:t>
            </a:r>
            <a:r>
              <a:rPr lang="en-US" sz="2000" dirty="0" smtClean="0"/>
              <a:t>are combined </a:t>
            </a:r>
            <a:r>
              <a:rPr lang="en-US" sz="2000" dirty="0"/>
              <a:t>to reveal information at a higher classification level than the individual elements</a:t>
            </a:r>
            <a:r>
              <a:rPr lang="en-US" sz="2000" dirty="0" smtClean="0"/>
              <a:t>.</a:t>
            </a:r>
          </a:p>
          <a:p>
            <a:pPr marL="0" indent="0" algn="ctr">
              <a:buNone/>
            </a:pPr>
            <a:endParaRPr lang="en-US" sz="2000" dirty="0" smtClean="0"/>
          </a:p>
          <a:p>
            <a:pPr marL="0" indent="0">
              <a:buNone/>
            </a:pPr>
            <a:r>
              <a:rPr lang="en-US" sz="2000" dirty="0" smtClean="0"/>
              <a:t>The portion markings will </a:t>
            </a:r>
            <a:r>
              <a:rPr lang="en-US" sz="2000" dirty="0" smtClean="0"/>
              <a:t>continue </a:t>
            </a:r>
            <a:r>
              <a:rPr lang="en-US" sz="2000" dirty="0" smtClean="0"/>
              <a:t>to be marked appropriately, but the overall classification marking will be at a higher level, along with a note at the bottom of the page that explains the document is classified by compilation.</a:t>
            </a:r>
            <a:endParaRPr lang="en-US" sz="2000" dirty="0"/>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69248522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49748"/>
            <a:ext cx="7682056" cy="968458"/>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Marking Slides and Working Papers</a:t>
            </a:r>
            <a:endParaRPr lang="en-US" sz="2400" dirty="0">
              <a:latin typeface="Calibri"/>
              <a:cs typeface="Calibri"/>
            </a:endParaRPr>
          </a:p>
        </p:txBody>
      </p:sp>
      <p:sp>
        <p:nvSpPr>
          <p:cNvPr id="4" name="Content Placeholder 3"/>
          <p:cNvSpPr txBox="1">
            <a:spLocks/>
          </p:cNvSpPr>
          <p:nvPr/>
        </p:nvSpPr>
        <p:spPr bwMode="auto">
          <a:xfrm>
            <a:off x="731316" y="1839969"/>
            <a:ext cx="8118044" cy="218339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Mark first slide with overall classification marking</a:t>
            </a:r>
          </a:p>
          <a:p>
            <a:pPr algn="just" eaLnBrk="1" hangingPunct="1">
              <a:spcBef>
                <a:spcPts val="100"/>
              </a:spcBef>
              <a:spcAft>
                <a:spcPts val="25"/>
              </a:spcAft>
              <a:buSzPct val="80000"/>
            </a:pPr>
            <a:endParaRPr lang="en-US" sz="10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Mark successive slides with either the overall classification or with the classification of the individual slide and portion markings for bullets</a:t>
            </a:r>
          </a:p>
          <a:p>
            <a:pPr algn="just" eaLnBrk="1" hangingPunct="1">
              <a:spcBef>
                <a:spcPts val="100"/>
              </a:spcBef>
              <a:spcAft>
                <a:spcPts val="25"/>
              </a:spcAft>
              <a:buSzPct val="80000"/>
            </a:pPr>
            <a:endParaRPr lang="en-US" sz="10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a:solidFill>
                  <a:srgbClr val="000090"/>
                </a:solidFill>
                <a:latin typeface="Calibri"/>
                <a:cs typeface="Calibri"/>
              </a:rPr>
              <a:t>Mark </a:t>
            </a:r>
            <a:r>
              <a:rPr lang="en-US" sz="1600" dirty="0" smtClean="0">
                <a:solidFill>
                  <a:srgbClr val="000090"/>
                </a:solidFill>
                <a:latin typeface="Calibri"/>
                <a:cs typeface="Calibri"/>
              </a:rPr>
              <a:t>charts, graphics or figures by the classification of the portion, not of the chart/graphic/figure itself</a:t>
            </a:r>
          </a:p>
          <a:p>
            <a:pPr algn="just" eaLnBrk="1" hangingPunct="1">
              <a:spcBef>
                <a:spcPts val="100"/>
              </a:spcBef>
              <a:spcAft>
                <a:spcPts val="25"/>
              </a:spcAft>
              <a:buSzPct val="80000"/>
            </a:pPr>
            <a:endParaRPr lang="en-US" sz="10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Classification authority block shall be placed on the first or last slide (less preferred)</a:t>
            </a:r>
          </a:p>
          <a:p>
            <a:pPr marL="285750" indent="-285750" algn="just" eaLnBrk="1" hangingPunct="1">
              <a:spcBef>
                <a:spcPts val="100"/>
              </a:spcBef>
              <a:spcAft>
                <a:spcPts val="25"/>
              </a:spcAft>
              <a:buSzPct val="80000"/>
              <a:buFont typeface="Arial"/>
              <a:buChar char="•"/>
            </a:pPr>
            <a:endParaRPr lang="en-US" sz="1600" dirty="0" smtClean="0">
              <a:solidFill>
                <a:srgbClr val="000090"/>
              </a:solidFill>
              <a:latin typeface="Calibri"/>
              <a:cs typeface="Calibri"/>
            </a:endParaRPr>
          </a:p>
        </p:txBody>
      </p:sp>
      <p:sp>
        <p:nvSpPr>
          <p:cNvPr id="5" name="TextBox 2"/>
          <p:cNvSpPr txBox="1">
            <a:spLocks noChangeArrowheads="1"/>
          </p:cNvSpPr>
          <p:nvPr/>
        </p:nvSpPr>
        <p:spPr bwMode="auto">
          <a:xfrm>
            <a:off x="669739" y="1287730"/>
            <a:ext cx="6591300"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dirty="0" smtClean="0">
                <a:solidFill>
                  <a:srgbClr val="000090"/>
                </a:solidFill>
                <a:latin typeface="Calibri"/>
                <a:cs typeface="Calibri"/>
              </a:rPr>
              <a:t>Slide Presentations</a:t>
            </a:r>
            <a:endParaRPr lang="en-US" sz="2800" b="1" dirty="0">
              <a:solidFill>
                <a:srgbClr val="000090"/>
              </a:solidFill>
              <a:latin typeface="Calibri"/>
              <a:cs typeface="Calibri"/>
            </a:endParaRPr>
          </a:p>
        </p:txBody>
      </p:sp>
      <p:sp>
        <p:nvSpPr>
          <p:cNvPr id="6" name="Content Placeholder 3"/>
          <p:cNvSpPr txBox="1">
            <a:spLocks/>
          </p:cNvSpPr>
          <p:nvPr/>
        </p:nvSpPr>
        <p:spPr bwMode="auto">
          <a:xfrm>
            <a:off x="822343" y="4713307"/>
            <a:ext cx="7629518" cy="14435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Mark with highest classification of any information contained in the document</a:t>
            </a:r>
          </a:p>
          <a:p>
            <a:pPr marL="285750" indent="-285750" algn="just" eaLnBrk="1" hangingPunct="1">
              <a:spcBef>
                <a:spcPts val="100"/>
              </a:spcBef>
              <a:spcAft>
                <a:spcPts val="25"/>
              </a:spcAft>
              <a:buSzPct val="80000"/>
              <a:buFont typeface="Arial"/>
              <a:buChar char="•"/>
            </a:pPr>
            <a:endParaRPr lang="en-US" sz="10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Date and annotate as “Working Papers”</a:t>
            </a:r>
          </a:p>
          <a:p>
            <a:pPr marL="285750" indent="-285750" algn="just" eaLnBrk="1" hangingPunct="1">
              <a:spcBef>
                <a:spcPts val="100"/>
              </a:spcBef>
              <a:spcAft>
                <a:spcPts val="25"/>
              </a:spcAft>
              <a:buSzPct val="80000"/>
              <a:buFont typeface="Arial"/>
              <a:buChar char="•"/>
            </a:pPr>
            <a:endParaRPr lang="en-US" sz="1000" dirty="0" smtClean="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Destroy when no longer needed, remark within 180 days as a finished document or when released by the originator outside the originating activity</a:t>
            </a:r>
            <a:endParaRPr lang="en-US" sz="1600" dirty="0">
              <a:solidFill>
                <a:srgbClr val="000090"/>
              </a:solidFill>
              <a:latin typeface="Calibri"/>
              <a:cs typeface="Calibri"/>
            </a:endParaRPr>
          </a:p>
        </p:txBody>
      </p:sp>
      <p:sp>
        <p:nvSpPr>
          <p:cNvPr id="7" name="TextBox 2"/>
          <p:cNvSpPr txBox="1">
            <a:spLocks noChangeArrowheads="1"/>
          </p:cNvSpPr>
          <p:nvPr/>
        </p:nvSpPr>
        <p:spPr bwMode="auto">
          <a:xfrm>
            <a:off x="731315" y="4128531"/>
            <a:ext cx="6591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dirty="0" smtClean="0">
                <a:solidFill>
                  <a:srgbClr val="000090"/>
                </a:solidFill>
                <a:latin typeface="Calibri"/>
                <a:cs typeface="Calibri"/>
              </a:rPr>
              <a:t>Working Papers</a:t>
            </a:r>
            <a:r>
              <a:rPr lang="en-US" sz="3200" b="1" dirty="0" smtClean="0">
                <a:solidFill>
                  <a:srgbClr val="000090"/>
                </a:solidFill>
                <a:latin typeface="Calibri"/>
                <a:cs typeface="Calibri"/>
              </a:rPr>
              <a:t>	</a:t>
            </a:r>
            <a:endParaRPr lang="en-US" sz="3200" b="1" dirty="0">
              <a:solidFill>
                <a:srgbClr val="000090"/>
              </a:solidFill>
              <a:latin typeface="Calibri"/>
              <a:cs typeface="Calibri"/>
            </a:endParaRPr>
          </a:p>
        </p:txBody>
      </p:sp>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0614128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578114"/>
            <a:ext cx="7682056" cy="649571"/>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Reproduction</a:t>
            </a:r>
            <a:endParaRPr lang="en-US" sz="2400" dirty="0">
              <a:latin typeface="Calibri"/>
              <a:cs typeface="Calibri"/>
            </a:endParaRPr>
          </a:p>
        </p:txBody>
      </p:sp>
      <p:sp>
        <p:nvSpPr>
          <p:cNvPr id="4" name="Content Placeholder 3"/>
          <p:cNvSpPr txBox="1">
            <a:spLocks/>
          </p:cNvSpPr>
          <p:nvPr/>
        </p:nvSpPr>
        <p:spPr bwMode="auto">
          <a:xfrm>
            <a:off x="822343" y="2520958"/>
            <a:ext cx="7629518" cy="31464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Use equipment approved at the appropriate level</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Ensure copies are subject to the same controls as original</a:t>
            </a:r>
          </a:p>
          <a:p>
            <a:pPr algn="just" eaLnBrk="1" hangingPunct="1">
              <a:spcBef>
                <a:spcPts val="100"/>
              </a:spcBef>
              <a:spcAft>
                <a:spcPts val="25"/>
              </a:spcAft>
              <a:buSzPct val="80000"/>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Limit reproduction to what is mission essential</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Ensure personnel are knowledgeable of the procedures for classified reproduction and aware of the associated risk involved with the specific reproduction equipment</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Comply with reproduction limitations</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dirty="0" smtClean="0">
                <a:solidFill>
                  <a:srgbClr val="000090"/>
                </a:solidFill>
                <a:latin typeface="Calibri"/>
                <a:cs typeface="Calibri"/>
              </a:rPr>
              <a:t>Facilitate oversight and control</a:t>
            </a:r>
          </a:p>
          <a:p>
            <a:pPr marL="285750" indent="-285750" algn="just" eaLnBrk="1" hangingPunct="1">
              <a:spcBef>
                <a:spcPts val="100"/>
              </a:spcBef>
              <a:spcAft>
                <a:spcPts val="25"/>
              </a:spcAft>
              <a:buSzPct val="80000"/>
              <a:buFont typeface="Arial"/>
              <a:buChar char="•"/>
            </a:pPr>
            <a:endParaRPr lang="en-US" sz="1600" dirty="0">
              <a:solidFill>
                <a:srgbClr val="000090"/>
              </a:solidFill>
              <a:latin typeface="Calibri"/>
              <a:cs typeface="Calibri"/>
            </a:endParaRPr>
          </a:p>
          <a:p>
            <a:pPr marL="285750" indent="-285750" algn="just" eaLnBrk="1" hangingPunct="1">
              <a:spcBef>
                <a:spcPts val="100"/>
              </a:spcBef>
              <a:spcAft>
                <a:spcPts val="25"/>
              </a:spcAft>
              <a:buSzPct val="80000"/>
              <a:buFont typeface="Arial"/>
              <a:buChar char="•"/>
            </a:pPr>
            <a:r>
              <a:rPr lang="en-US" sz="1600" i="1" dirty="0" smtClean="0">
                <a:solidFill>
                  <a:srgbClr val="FF0000"/>
                </a:solidFill>
                <a:latin typeface="Calibri"/>
                <a:cs typeface="Calibri"/>
              </a:rPr>
              <a:t>[Add additional guidance as required]</a:t>
            </a:r>
            <a:endParaRPr lang="en-US" sz="1600" i="1" dirty="0">
              <a:solidFill>
                <a:srgbClr val="FF0000"/>
              </a:solidFill>
              <a:latin typeface="Calibri"/>
              <a:cs typeface="Calibri"/>
            </a:endParaRPr>
          </a:p>
        </p:txBody>
      </p:sp>
      <p:sp>
        <p:nvSpPr>
          <p:cNvPr id="5" name="TextBox 2"/>
          <p:cNvSpPr txBox="1">
            <a:spLocks noChangeArrowheads="1"/>
          </p:cNvSpPr>
          <p:nvPr/>
        </p:nvSpPr>
        <p:spPr bwMode="auto">
          <a:xfrm>
            <a:off x="731315" y="1916619"/>
            <a:ext cx="659130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2800" b="1" dirty="0" smtClean="0">
                <a:solidFill>
                  <a:srgbClr val="000090"/>
                </a:solidFill>
                <a:latin typeface="Calibri"/>
                <a:cs typeface="Calibri"/>
              </a:rPr>
              <a:t>Reproduction Guidelines</a:t>
            </a:r>
            <a:r>
              <a:rPr lang="en-US" sz="3200" b="1" dirty="0" smtClean="0">
                <a:solidFill>
                  <a:srgbClr val="000090"/>
                </a:solidFill>
                <a:latin typeface="Calibri"/>
                <a:cs typeface="Calibri"/>
              </a:rPr>
              <a:t>	</a:t>
            </a:r>
            <a:endParaRPr lang="en-US" sz="3200" b="1" dirty="0">
              <a:solidFill>
                <a:srgbClr val="000090"/>
              </a:solidFill>
              <a:latin typeface="Calibri"/>
              <a:cs typeface="Calibri"/>
            </a:endParaRPr>
          </a:p>
        </p:txBody>
      </p:sp>
      <p:sp>
        <p:nvSpPr>
          <p:cNvPr id="7"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0" name="TextBox 9"/>
          <p:cNvSpPr txBox="1"/>
          <p:nvPr/>
        </p:nvSpPr>
        <p:spPr>
          <a:xfrm>
            <a:off x="731315" y="1270444"/>
            <a:ext cx="7945737" cy="646331"/>
          </a:xfrm>
          <a:prstGeom prst="rect">
            <a:avLst/>
          </a:prstGeom>
          <a:noFill/>
        </p:spPr>
        <p:txBody>
          <a:bodyPr wrap="square" rtlCol="0">
            <a:spAutoFit/>
          </a:bodyPr>
          <a:lstStyle/>
          <a:p>
            <a:r>
              <a:rPr lang="en-US" dirty="0"/>
              <a:t>Classified information shall be reproduced only to the extent required by operational necessity or for complying with applicable statutes or directives. </a:t>
            </a:r>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657450471"/>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ounded Rectangle 9"/>
          <p:cNvSpPr/>
          <p:nvPr/>
        </p:nvSpPr>
        <p:spPr>
          <a:xfrm>
            <a:off x="4572000" y="2514150"/>
            <a:ext cx="4073980" cy="91440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461944" y="312749"/>
            <a:ext cx="7682056" cy="890865"/>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Processing Classified Information</a:t>
            </a:r>
            <a:endParaRPr lang="en-US" sz="2400" dirty="0">
              <a:latin typeface="Calibri"/>
              <a:cs typeface="Calibri"/>
            </a:endParaRPr>
          </a:p>
        </p:txBody>
      </p:sp>
      <p:sp>
        <p:nvSpPr>
          <p:cNvPr id="4" name="Content Placeholder 3"/>
          <p:cNvSpPr txBox="1">
            <a:spLocks/>
          </p:cNvSpPr>
          <p:nvPr/>
        </p:nvSpPr>
        <p:spPr bwMode="auto">
          <a:xfrm>
            <a:off x="1004679" y="3402489"/>
            <a:ext cx="7414994" cy="26398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Install software without approval</a:t>
            </a:r>
            <a:endParaRPr lang="en-US" sz="18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Use </a:t>
            </a:r>
            <a:r>
              <a:rPr lang="en-US" sz="1800" dirty="0" smtClean="0">
                <a:solidFill>
                  <a:srgbClr val="000090"/>
                </a:solidFill>
              </a:rPr>
              <a:t>another </a:t>
            </a:r>
            <a:r>
              <a:rPr lang="en-US" sz="1800" dirty="0" smtClean="0">
                <a:solidFill>
                  <a:srgbClr val="000090"/>
                </a:solidFill>
                <a:latin typeface="Calibri"/>
                <a:cs typeface="Calibri"/>
              </a:rPr>
              <a:t>person’s username and password</a:t>
            </a:r>
            <a:endParaRPr lang="en-US" sz="18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Allow an unauthorized person to use your computer</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Circumvent or defeat security systems</a:t>
            </a:r>
            <a:endParaRPr lang="en-US" sz="18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Permit unauthorized access to any sensitive computer network</a:t>
            </a:r>
            <a:endParaRPr lang="en-US" sz="18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Modify or alter operating system configuration</a:t>
            </a:r>
            <a:endParaRPr lang="en-US" sz="18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Write down your password</a:t>
            </a:r>
            <a:endParaRPr lang="en-US" sz="18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i="1" dirty="0" smtClean="0">
                <a:solidFill>
                  <a:srgbClr val="FF0000"/>
                </a:solidFill>
                <a:latin typeface="Calibri"/>
                <a:cs typeface="Calibri"/>
              </a:rPr>
              <a:t>[Add additional guidance as required]</a:t>
            </a:r>
            <a:endParaRPr lang="en-US" sz="1800" i="1" dirty="0">
              <a:solidFill>
                <a:srgbClr val="FF0000"/>
              </a:solidFill>
              <a:latin typeface="Calibri"/>
              <a:cs typeface="Calibri"/>
            </a:endParaRPr>
          </a:p>
        </p:txBody>
      </p:sp>
      <p:sp>
        <p:nvSpPr>
          <p:cNvPr id="5" name="TextBox 2"/>
          <p:cNvSpPr txBox="1">
            <a:spLocks noChangeArrowheads="1"/>
          </p:cNvSpPr>
          <p:nvPr/>
        </p:nvSpPr>
        <p:spPr bwMode="auto">
          <a:xfrm>
            <a:off x="1004679" y="2940824"/>
            <a:ext cx="640896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Calibri"/>
                <a:cs typeface="Calibri"/>
              </a:rPr>
              <a:t>Do Not	</a:t>
            </a:r>
            <a:endParaRPr lang="en-US" b="1" dirty="0">
              <a:solidFill>
                <a:srgbClr val="000090"/>
              </a:solidFill>
              <a:latin typeface="Calibri"/>
              <a:cs typeface="Calibri"/>
            </a:endParaRPr>
          </a:p>
        </p:txBody>
      </p:sp>
      <p:sp>
        <p:nvSpPr>
          <p:cNvPr id="6" name="Content Placeholder 3"/>
          <p:cNvSpPr txBox="1">
            <a:spLocks/>
          </p:cNvSpPr>
          <p:nvPr/>
        </p:nvSpPr>
        <p:spPr bwMode="auto">
          <a:xfrm>
            <a:off x="913371" y="1626278"/>
            <a:ext cx="7105104" cy="9501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Rules for Processing Information: </a:t>
            </a:r>
            <a:r>
              <a:rPr lang="en-US" sz="2000" dirty="0" smtClean="0">
                <a:solidFill>
                  <a:srgbClr val="000090"/>
                </a:solidFill>
                <a:latin typeface="Calibri"/>
                <a:cs typeface="Calibri"/>
              </a:rPr>
              <a:t>Use systems assessed or authorized to process information at the appropriate level.</a:t>
            </a:r>
            <a:endParaRPr lang="en-US" sz="2000" dirty="0">
              <a:solidFill>
                <a:srgbClr val="000090"/>
              </a:solidFill>
              <a:latin typeface="Calibri"/>
              <a:cs typeface="Calibri"/>
            </a:endParaRPr>
          </a:p>
        </p:txBody>
      </p:sp>
      <p:sp>
        <p:nvSpPr>
          <p:cNvPr id="8"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3" name="TextBox 2"/>
          <p:cNvSpPr txBox="1"/>
          <p:nvPr/>
        </p:nvSpPr>
        <p:spPr>
          <a:xfrm>
            <a:off x="4460420" y="2514150"/>
            <a:ext cx="4185560" cy="923330"/>
          </a:xfrm>
          <a:prstGeom prst="rect">
            <a:avLst/>
          </a:prstGeom>
          <a:noFill/>
        </p:spPr>
        <p:txBody>
          <a:bodyPr wrap="square" rtlCol="0">
            <a:spAutoFit/>
          </a:bodyPr>
          <a:lstStyle/>
          <a:p>
            <a:pPr algn="ctr"/>
            <a:r>
              <a:rPr lang="en-US" b="1" dirty="0" smtClean="0">
                <a:solidFill>
                  <a:srgbClr val="FF0000"/>
                </a:solidFill>
                <a:latin typeface="Calibri" panose="020F0502020204030204" pitchFamily="34" charset="0"/>
                <a:cs typeface="Calibri" panose="020F0502020204030204" pitchFamily="34" charset="0"/>
              </a:rPr>
              <a:t>CLASSIFIED DOCUMENTS MUST BE RETRIEVED FROM THE PRINTER IN A TIMELY FASHION</a:t>
            </a:r>
            <a:endParaRPr lang="en-US" b="1" dirty="0">
              <a:solidFill>
                <a:srgbClr val="FF0000"/>
              </a:solidFill>
              <a:latin typeface="Calibri" panose="020F0502020204030204" pitchFamily="34" charset="0"/>
              <a:cs typeface="Calibri" panose="020F0502020204030204" pitchFamily="34" charset="0"/>
            </a:endParaRPr>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820234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ounded Rectangle 2"/>
          <p:cNvSpPr/>
          <p:nvPr/>
        </p:nvSpPr>
        <p:spPr>
          <a:xfrm>
            <a:off x="4603304" y="3336539"/>
            <a:ext cx="3848557" cy="74168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Controlled Unclassified Information (CUI)</a:t>
            </a:r>
            <a:endParaRPr lang="en-US" sz="2400" dirty="0">
              <a:latin typeface="Calibri"/>
              <a:cs typeface="Calibri"/>
            </a:endParaRPr>
          </a:p>
        </p:txBody>
      </p:sp>
      <p:sp>
        <p:nvSpPr>
          <p:cNvPr id="8" name="Footer Placeholder 5"/>
          <p:cNvSpPr>
            <a:spLocks noGrp="1"/>
          </p:cNvSpPr>
          <p:nvPr>
            <p:ph type="ftr" sz="quarter" idx="11"/>
          </p:nvPr>
        </p:nvSpPr>
        <p:spPr/>
        <p:txBody>
          <a:bodyPr/>
          <a:lstStyle/>
          <a:p>
            <a:r>
              <a:rPr lang="en-US" smtClean="0"/>
              <a:t>UNCLASSIFIED</a:t>
            </a:r>
            <a:endParaRPr lang="en-US" dirty="0"/>
          </a:p>
        </p:txBody>
      </p:sp>
      <p:sp>
        <p:nvSpPr>
          <p:cNvPr id="4" name="Content Placeholder 3"/>
          <p:cNvSpPr txBox="1">
            <a:spLocks/>
          </p:cNvSpPr>
          <p:nvPr/>
        </p:nvSpPr>
        <p:spPr bwMode="auto">
          <a:xfrm>
            <a:off x="1004399" y="3002359"/>
            <a:ext cx="7629518" cy="28102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endParaRPr lang="en-US" sz="1600" dirty="0" smtClean="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Investigation documents</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Inspection reports</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Agency budgetary information</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Procurement bids/proposals</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Personally Identifiable Information (PII)</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Information protected under Privacy Act of 1974</a:t>
            </a:r>
            <a:endParaRPr lang="en-US" sz="1800" dirty="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r>
              <a:rPr lang="en-US" sz="1800" i="1" dirty="0" smtClean="0">
                <a:solidFill>
                  <a:srgbClr val="FF0000"/>
                </a:solidFill>
                <a:latin typeface="Calibri"/>
                <a:cs typeface="Calibri"/>
              </a:rPr>
              <a:t>[Add additional guidance as required]</a:t>
            </a:r>
            <a:endParaRPr lang="en-US" sz="1800" i="1" dirty="0">
              <a:solidFill>
                <a:srgbClr val="FF0000"/>
              </a:solidFill>
              <a:latin typeface="Calibri"/>
              <a:cs typeface="Calibri"/>
            </a:endParaRPr>
          </a:p>
        </p:txBody>
      </p:sp>
      <p:sp>
        <p:nvSpPr>
          <p:cNvPr id="5" name="TextBox 2"/>
          <p:cNvSpPr txBox="1">
            <a:spLocks noChangeArrowheads="1"/>
          </p:cNvSpPr>
          <p:nvPr/>
        </p:nvSpPr>
        <p:spPr bwMode="auto">
          <a:xfrm>
            <a:off x="967740" y="3049877"/>
            <a:ext cx="65913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Calibri"/>
                <a:cs typeface="Calibri"/>
              </a:rPr>
              <a:t>Examples of CUI	</a:t>
            </a:r>
            <a:endParaRPr lang="en-US" b="1" dirty="0">
              <a:solidFill>
                <a:srgbClr val="000090"/>
              </a:solidFill>
              <a:latin typeface="Calibri"/>
              <a:cs typeface="Calibri"/>
            </a:endParaRPr>
          </a:p>
        </p:txBody>
      </p:sp>
      <p:sp>
        <p:nvSpPr>
          <p:cNvPr id="6" name="Content Placeholder 3"/>
          <p:cNvSpPr txBox="1">
            <a:spLocks/>
          </p:cNvSpPr>
          <p:nvPr/>
        </p:nvSpPr>
        <p:spPr bwMode="auto">
          <a:xfrm>
            <a:off x="913371" y="1626278"/>
            <a:ext cx="7538490" cy="562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CUI: </a:t>
            </a:r>
            <a:r>
              <a:rPr lang="en-US" sz="2000" dirty="0" smtClean="0">
                <a:solidFill>
                  <a:srgbClr val="000090"/>
                </a:solidFill>
                <a:latin typeface="Calibri"/>
                <a:cs typeface="Calibri"/>
              </a:rPr>
              <a:t>Unclassified information associated with a law, regulation, or government-wide policy and identified as needing safeguarding.  Unauthorized disclosure of CUI could cause foreseeable harm.</a:t>
            </a:r>
            <a:endParaRPr lang="en-US" sz="2000" dirty="0">
              <a:solidFill>
                <a:srgbClr val="000090"/>
              </a:solidFill>
              <a:latin typeface="Calibri"/>
              <a:cs typeface="Calibri"/>
            </a:endParaRPr>
          </a:p>
        </p:txBody>
      </p:sp>
      <p:sp>
        <p:nvSpPr>
          <p:cNvPr id="10" name="TextBox 9"/>
          <p:cNvSpPr txBox="1"/>
          <p:nvPr/>
        </p:nvSpPr>
        <p:spPr>
          <a:xfrm>
            <a:off x="4448357" y="3350013"/>
            <a:ext cx="4185560" cy="707886"/>
          </a:xfrm>
          <a:prstGeom prst="rect">
            <a:avLst/>
          </a:prstGeom>
          <a:noFill/>
        </p:spPr>
        <p:txBody>
          <a:bodyPr wrap="square" rtlCol="0">
            <a:spAutoFit/>
          </a:bodyPr>
          <a:lstStyle/>
          <a:p>
            <a:pPr algn="ctr"/>
            <a:r>
              <a:rPr lang="en-US" sz="2000" b="1" dirty="0" smtClean="0">
                <a:solidFill>
                  <a:srgbClr val="FF0000"/>
                </a:solidFill>
                <a:latin typeface="Calibri" panose="020F0502020204030204" pitchFamily="34" charset="0"/>
                <a:cs typeface="Calibri" panose="020F0502020204030204" pitchFamily="34" charset="0"/>
              </a:rPr>
              <a:t>CUI DOES NOT INCLUDE</a:t>
            </a:r>
          </a:p>
          <a:p>
            <a:pPr algn="ctr"/>
            <a:r>
              <a:rPr lang="en-US" sz="2000" b="1" dirty="0" smtClean="0">
                <a:solidFill>
                  <a:srgbClr val="FF0000"/>
                </a:solidFill>
                <a:latin typeface="Calibri" panose="020F0502020204030204" pitchFamily="34" charset="0"/>
                <a:cs typeface="Calibri" panose="020F0502020204030204" pitchFamily="34" charset="0"/>
              </a:rPr>
              <a:t>CLASSIFIED INFORMATION</a:t>
            </a:r>
            <a:endParaRPr lang="en-US" sz="2000" b="1" dirty="0">
              <a:solidFill>
                <a:srgbClr val="FF0000"/>
              </a:solidFill>
              <a:latin typeface="Calibri" panose="020F0502020204030204" pitchFamily="34" charset="0"/>
              <a:cs typeface="Calibri" panose="020F0502020204030204" pitchFamily="34" charset="0"/>
            </a:endParaRPr>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10205122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Information Not Designated CUI</a:t>
            </a:r>
            <a:endParaRPr lang="en-US" dirty="0"/>
          </a:p>
        </p:txBody>
      </p:sp>
      <p:sp>
        <p:nvSpPr>
          <p:cNvPr id="3" name="Content Placeholder 2"/>
          <p:cNvSpPr>
            <a:spLocks noGrp="1"/>
          </p:cNvSpPr>
          <p:nvPr>
            <p:ph idx="1"/>
          </p:nvPr>
        </p:nvSpPr>
        <p:spPr/>
        <p:txBody>
          <a:bodyPr>
            <a:normAutofit fontScale="92500"/>
          </a:bodyPr>
          <a:lstStyle/>
          <a:p>
            <a:pPr marL="0" indent="0">
              <a:buNone/>
            </a:pPr>
            <a:endParaRPr lang="en-US" dirty="0"/>
          </a:p>
          <a:p>
            <a:pPr marL="0" indent="0">
              <a:buNone/>
            </a:pPr>
            <a:r>
              <a:rPr lang="en-US" dirty="0"/>
              <a:t>Information will not be designated CUI in order to:</a:t>
            </a:r>
          </a:p>
          <a:p>
            <a:pPr marL="0" indent="0">
              <a:buNone/>
            </a:pPr>
            <a:r>
              <a:rPr lang="en-US" dirty="0"/>
              <a:t> </a:t>
            </a:r>
            <a:endParaRPr lang="en-US" dirty="0" smtClean="0"/>
          </a:p>
          <a:p>
            <a:pPr lvl="0"/>
            <a:r>
              <a:rPr lang="en-US" sz="2400" dirty="0" smtClean="0"/>
              <a:t>Conceal violations of law, inefficiency, or administrative error</a:t>
            </a:r>
          </a:p>
          <a:p>
            <a:pPr lvl="0"/>
            <a:r>
              <a:rPr lang="en-US" sz="2400" dirty="0" smtClean="0"/>
              <a:t>Prevent </a:t>
            </a:r>
            <a:r>
              <a:rPr lang="en-US" sz="2400" dirty="0"/>
              <a:t>embarrassment to a person, organization, or agency</a:t>
            </a:r>
          </a:p>
          <a:p>
            <a:pPr lvl="0"/>
            <a:r>
              <a:rPr lang="en-US" sz="2400" dirty="0"/>
              <a:t>Prevent open competition</a:t>
            </a:r>
          </a:p>
          <a:p>
            <a:pPr lvl="0"/>
            <a:r>
              <a:rPr lang="en-US" sz="2400" dirty="0"/>
              <a:t>Control information not requiring protection under a law, regulation, or government-wide policy, unless approved by the CUI EA at the National Archives and Records Administration (NARA), through the Under Secretary of Defense for Intelligence and Security (USD(I&amp;S))</a:t>
            </a:r>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5496530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Safeguarding</a:t>
            </a:r>
            <a:endParaRPr lang="en-US" sz="2400" dirty="0">
              <a:latin typeface="Calibri"/>
              <a:cs typeface="Calibri"/>
            </a:endParaRPr>
          </a:p>
        </p:txBody>
      </p:sp>
      <p:sp>
        <p:nvSpPr>
          <p:cNvPr id="3" name="Text Placeholder 2"/>
          <p:cNvSpPr>
            <a:spLocks noGrp="1"/>
          </p:cNvSpPr>
          <p:nvPr>
            <p:ph type="body" idx="1"/>
          </p:nvPr>
        </p:nvSpPr>
        <p:spPr/>
        <p:txBody>
          <a:bodyPr>
            <a:normAutofit fontScale="92500" lnSpcReduction="20000"/>
          </a:bodyPr>
          <a:lstStyle/>
          <a:p>
            <a:r>
              <a:rPr lang="en-US" dirty="0">
                <a:cs typeface="Calibri"/>
              </a:rPr>
              <a:t>Safeguard Classified Information (During/After working hours</a:t>
            </a:r>
            <a:r>
              <a:rPr lang="en-US" dirty="0" smtClean="0">
                <a:cs typeface="Calibri"/>
              </a:rPr>
              <a:t>)</a:t>
            </a:r>
            <a:endParaRPr lang="en-US" dirty="0">
              <a:cs typeface="Calibri"/>
            </a:endParaRPr>
          </a:p>
        </p:txBody>
      </p:sp>
      <p:sp>
        <p:nvSpPr>
          <p:cNvPr id="6" name="Content Placeholder 5"/>
          <p:cNvSpPr>
            <a:spLocks noGrp="1"/>
          </p:cNvSpPr>
          <p:nvPr>
            <p:ph sz="half" idx="2"/>
          </p:nvPr>
        </p:nvSpPr>
        <p:spPr/>
        <p:txBody>
          <a:bodyPr>
            <a:normAutofit fontScale="85000" lnSpcReduction="10000"/>
          </a:bodyPr>
          <a:lstStyle/>
          <a:p>
            <a:r>
              <a:rPr lang="en-US" dirty="0"/>
              <a:t>General Services Administration (GSA)  approved </a:t>
            </a:r>
            <a:r>
              <a:rPr lang="en-US" dirty="0" smtClean="0"/>
              <a:t>container vaults</a:t>
            </a:r>
            <a:endParaRPr lang="en-US" dirty="0"/>
          </a:p>
          <a:p>
            <a:r>
              <a:rPr lang="en-US" dirty="0"/>
              <a:t>Secure rooms</a:t>
            </a:r>
          </a:p>
          <a:p>
            <a:r>
              <a:rPr lang="en-US" dirty="0"/>
              <a:t>Secure telephone</a:t>
            </a:r>
          </a:p>
          <a:p>
            <a:r>
              <a:rPr lang="en-US" dirty="0"/>
              <a:t>Maintain control, never leave unattended</a:t>
            </a:r>
          </a:p>
          <a:p>
            <a:r>
              <a:rPr lang="en-US" dirty="0"/>
              <a:t>Do not talk around using codes or hints</a:t>
            </a:r>
          </a:p>
          <a:p>
            <a:r>
              <a:rPr lang="en-US" dirty="0"/>
              <a:t>Do not divulge to unauthorized persons</a:t>
            </a:r>
          </a:p>
          <a:p>
            <a:r>
              <a:rPr lang="en-US" dirty="0">
                <a:solidFill>
                  <a:srgbClr val="FF0000"/>
                </a:solidFill>
              </a:rPr>
              <a:t>[Add additional guidance as required]</a:t>
            </a:r>
          </a:p>
          <a:p>
            <a:pPr marL="0" indent="0">
              <a:buNone/>
            </a:pPr>
            <a:endParaRPr lang="en-US" dirty="0"/>
          </a:p>
        </p:txBody>
      </p:sp>
      <p:sp>
        <p:nvSpPr>
          <p:cNvPr id="12" name="Text Placeholder 11"/>
          <p:cNvSpPr>
            <a:spLocks noGrp="1"/>
          </p:cNvSpPr>
          <p:nvPr>
            <p:ph type="body" sz="quarter" idx="3"/>
          </p:nvPr>
        </p:nvSpPr>
        <p:spPr/>
        <p:txBody>
          <a:bodyPr/>
          <a:lstStyle/>
          <a:p>
            <a:r>
              <a:rPr lang="en-US" dirty="0">
                <a:cs typeface="Calibri"/>
              </a:rPr>
              <a:t>Safeguard </a:t>
            </a:r>
            <a:r>
              <a:rPr lang="en-US" dirty="0" smtClean="0">
                <a:cs typeface="Calibri"/>
              </a:rPr>
              <a:t>CUI</a:t>
            </a:r>
            <a:endParaRPr lang="en-US" dirty="0">
              <a:cs typeface="Calibri"/>
            </a:endParaRPr>
          </a:p>
        </p:txBody>
      </p:sp>
      <p:sp>
        <p:nvSpPr>
          <p:cNvPr id="13" name="Content Placeholder 12"/>
          <p:cNvSpPr>
            <a:spLocks noGrp="1"/>
          </p:cNvSpPr>
          <p:nvPr>
            <p:ph sz="quarter" idx="4"/>
          </p:nvPr>
        </p:nvSpPr>
        <p:spPr/>
        <p:txBody>
          <a:bodyPr/>
          <a:lstStyle/>
          <a:p>
            <a:r>
              <a:rPr lang="en-US" dirty="0"/>
              <a:t>Locked cabinets, file cabinets, bookcases </a:t>
            </a:r>
          </a:p>
          <a:p>
            <a:r>
              <a:rPr lang="en-US" dirty="0"/>
              <a:t>Rooms with locked outer office doors</a:t>
            </a:r>
          </a:p>
          <a:p>
            <a:r>
              <a:rPr lang="en-US" dirty="0"/>
              <a:t>Key or cipher locked rooms</a:t>
            </a:r>
          </a:p>
          <a:p>
            <a:r>
              <a:rPr lang="en-US" dirty="0"/>
              <a:t>Similarly secured areas</a:t>
            </a:r>
          </a:p>
          <a:p>
            <a:r>
              <a:rPr lang="en-US" dirty="0"/>
              <a:t>[Add additional guidance as required]</a:t>
            </a:r>
          </a:p>
          <a:p>
            <a:endParaRPr lang="en-US" dirty="0"/>
          </a:p>
        </p:txBody>
      </p:sp>
      <p:sp>
        <p:nvSpPr>
          <p:cNvPr id="10" name="Footer Placeholder 5"/>
          <p:cNvSpPr>
            <a:spLocks noGrp="1"/>
          </p:cNvSpPr>
          <p:nvPr>
            <p:ph type="ftr" sz="quarter" idx="11"/>
          </p:nvPr>
        </p:nvSpPr>
        <p:spPr/>
        <p:txBody>
          <a:bodyPr/>
          <a:lstStyle/>
          <a:p>
            <a:r>
              <a:rPr lang="en-US" smtClean="0"/>
              <a:t>UNCLASSIFIED</a:t>
            </a:r>
            <a:endParaRPr lang="en-US" dirty="0"/>
          </a:p>
        </p:txBody>
      </p:sp>
      <p:sp>
        <p:nvSpPr>
          <p:cNvPr id="14"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03774848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Storage Containers</a:t>
            </a:r>
            <a:endParaRPr lang="en-US" dirty="0"/>
          </a:p>
        </p:txBody>
      </p:sp>
      <p:sp>
        <p:nvSpPr>
          <p:cNvPr id="3" name="Content Placeholder 2"/>
          <p:cNvSpPr>
            <a:spLocks noGrp="1"/>
          </p:cNvSpPr>
          <p:nvPr>
            <p:ph idx="1"/>
          </p:nvPr>
        </p:nvSpPr>
        <p:spPr/>
        <p:txBody>
          <a:bodyPr>
            <a:noAutofit/>
          </a:bodyPr>
          <a:lstStyle/>
          <a:p>
            <a:pPr marL="0" indent="0">
              <a:buNone/>
            </a:pPr>
            <a:r>
              <a:rPr lang="en-US" sz="2000" b="1" i="1" dirty="0" smtClean="0">
                <a:latin typeface="Calibri"/>
                <a:cs typeface="Calibri"/>
              </a:rPr>
              <a:t>GSA Approved Containers:</a:t>
            </a:r>
            <a:r>
              <a:rPr lang="en-US" sz="2000" i="1" dirty="0">
                <a:latin typeface="Calibri"/>
                <a:cs typeface="Calibri"/>
              </a:rPr>
              <a:t> </a:t>
            </a:r>
            <a:r>
              <a:rPr lang="en-US" sz="2000" i="1" dirty="0" smtClean="0">
                <a:latin typeface="Calibri"/>
                <a:cs typeface="Calibri"/>
              </a:rPr>
              <a:t>Required for storing all classified materials</a:t>
            </a:r>
            <a:endParaRPr lang="en-US" sz="2000" b="1" i="1" dirty="0">
              <a:latin typeface="Calibri"/>
              <a:cs typeface="Calibri"/>
            </a:endParaRPr>
          </a:p>
        </p:txBody>
      </p:sp>
      <p:sp>
        <p:nvSpPr>
          <p:cNvPr id="7" name="Footer Placeholder 5"/>
          <p:cNvSpPr>
            <a:spLocks noGrp="1"/>
          </p:cNvSpPr>
          <p:nvPr>
            <p:ph type="ftr" sz="quarter" idx="11"/>
          </p:nvPr>
        </p:nvSpPr>
        <p:spPr/>
        <p:txBody>
          <a:bodyPr/>
          <a:lstStyle/>
          <a:p>
            <a:r>
              <a:rPr lang="en-US" smtClean="0"/>
              <a:t>UNCLASSIFIED</a:t>
            </a:r>
            <a:endParaRPr lang="en-US" dirty="0"/>
          </a:p>
        </p:txBody>
      </p:sp>
      <p:sp>
        <p:nvSpPr>
          <p:cNvPr id="4" name="Content Placeholder 3"/>
          <p:cNvSpPr txBox="1">
            <a:spLocks/>
          </p:cNvSpPr>
          <p:nvPr/>
        </p:nvSpPr>
        <p:spPr bwMode="auto">
          <a:xfrm>
            <a:off x="853029" y="2066368"/>
            <a:ext cx="6816327" cy="4620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spcBef>
                <a:spcPts val="100"/>
              </a:spcBef>
              <a:spcAft>
                <a:spcPts val="25"/>
              </a:spcAft>
              <a:buSzPct val="80000"/>
            </a:pPr>
            <a:r>
              <a:rPr lang="en-US" sz="2000" b="1" dirty="0" smtClean="0">
                <a:solidFill>
                  <a:srgbClr val="000090"/>
                </a:solidFill>
                <a:latin typeface="Calibri"/>
                <a:cs typeface="Calibri"/>
              </a:rPr>
              <a:t>Standard forms to be completed:</a:t>
            </a:r>
            <a:endParaRPr lang="en-US" sz="2000" b="1" dirty="0">
              <a:solidFill>
                <a:srgbClr val="FF0000"/>
              </a:solidFill>
              <a:latin typeface="Calibri"/>
              <a:cs typeface="Calibri"/>
            </a:endParaRPr>
          </a:p>
        </p:txBody>
      </p:sp>
      <p:sp>
        <p:nvSpPr>
          <p:cNvPr id="5" name="Content Placeholder 3"/>
          <p:cNvSpPr txBox="1">
            <a:spLocks/>
          </p:cNvSpPr>
          <p:nvPr/>
        </p:nvSpPr>
        <p:spPr bwMode="auto">
          <a:xfrm>
            <a:off x="853029" y="2528456"/>
            <a:ext cx="8006491" cy="43065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lnSpc>
                <a:spcPct val="120000"/>
              </a:lnSpc>
              <a:spcBef>
                <a:spcPts val="100"/>
              </a:spcBef>
              <a:spcAft>
                <a:spcPts val="25"/>
              </a:spcAft>
              <a:buSzPct val="80000"/>
            </a:pPr>
            <a:r>
              <a:rPr lang="en-US" sz="1800" b="1" dirty="0" smtClean="0">
                <a:solidFill>
                  <a:srgbClr val="000090"/>
                </a:solidFill>
                <a:latin typeface="Calibri"/>
                <a:cs typeface="Calibri"/>
              </a:rPr>
              <a:t>SF700: </a:t>
            </a:r>
            <a:r>
              <a:rPr lang="en-US" sz="1800" dirty="0" smtClean="0">
                <a:solidFill>
                  <a:srgbClr val="000090"/>
                </a:solidFill>
                <a:latin typeface="Calibri"/>
                <a:cs typeface="Calibri"/>
              </a:rPr>
              <a:t>Security Container Information</a:t>
            </a:r>
          </a:p>
          <a:p>
            <a:pPr marL="852678" lvl="1" indent="-192024" eaLnBrk="1" hangingPunct="1">
              <a:lnSpc>
                <a:spcPct val="120000"/>
              </a:lnSpc>
              <a:spcBef>
                <a:spcPts val="100"/>
              </a:spcBef>
              <a:spcAft>
                <a:spcPts val="25"/>
              </a:spcAft>
              <a:buSzPct val="76000"/>
              <a:buFont typeface="Wingdings" charset="2"/>
              <a:buChar char="ü"/>
            </a:pPr>
            <a:r>
              <a:rPr lang="en-US" sz="1800" dirty="0" smtClean="0">
                <a:solidFill>
                  <a:srgbClr val="000090"/>
                </a:solidFill>
                <a:latin typeface="Calibri"/>
                <a:cs typeface="Calibri"/>
              </a:rPr>
              <a:t>Record combinations to security containers, secure rooms, and controlled area doors and to identify personnel to be contacted in an emergency</a:t>
            </a:r>
          </a:p>
          <a:p>
            <a:pPr marL="667512" lvl="1" indent="-100584" eaLnBrk="1" hangingPunct="1">
              <a:lnSpc>
                <a:spcPct val="120000"/>
              </a:lnSpc>
              <a:spcBef>
                <a:spcPts val="100"/>
              </a:spcBef>
              <a:spcAft>
                <a:spcPts val="25"/>
              </a:spcAft>
              <a:buSzPct val="80000"/>
              <a:buFont typeface="Arial"/>
              <a:buChar char="•"/>
            </a:pPr>
            <a:endParaRPr lang="en-US" sz="1800" dirty="0" smtClean="0">
              <a:solidFill>
                <a:srgbClr val="000090"/>
              </a:solidFill>
              <a:latin typeface="Calibri"/>
              <a:cs typeface="Calibri"/>
            </a:endParaRPr>
          </a:p>
          <a:p>
            <a:pPr eaLnBrk="1" hangingPunct="1">
              <a:lnSpc>
                <a:spcPct val="120000"/>
              </a:lnSpc>
              <a:spcBef>
                <a:spcPts val="100"/>
              </a:spcBef>
              <a:spcAft>
                <a:spcPts val="25"/>
              </a:spcAft>
              <a:buSzPct val="80000"/>
            </a:pPr>
            <a:r>
              <a:rPr lang="en-US" sz="1800" b="1" dirty="0" smtClean="0">
                <a:solidFill>
                  <a:srgbClr val="000090"/>
                </a:solidFill>
                <a:latin typeface="Calibri"/>
                <a:cs typeface="Calibri"/>
              </a:rPr>
              <a:t>SF701: </a:t>
            </a:r>
            <a:r>
              <a:rPr lang="en-US" sz="1800" dirty="0" smtClean="0">
                <a:solidFill>
                  <a:srgbClr val="000090"/>
                </a:solidFill>
                <a:latin typeface="Calibri"/>
                <a:cs typeface="Calibri"/>
              </a:rPr>
              <a:t>Activity Security Checklist</a:t>
            </a:r>
            <a:endParaRPr lang="en-US" sz="1800" dirty="0">
              <a:solidFill>
                <a:srgbClr val="000090"/>
              </a:solidFill>
              <a:latin typeface="Calibri"/>
              <a:cs typeface="Calibri"/>
            </a:endParaRPr>
          </a:p>
          <a:p>
            <a:pPr marL="850392" lvl="1" indent="-192024" eaLnBrk="1" hangingPunct="1">
              <a:lnSpc>
                <a:spcPct val="120000"/>
              </a:lnSpc>
              <a:spcBef>
                <a:spcPts val="100"/>
              </a:spcBef>
              <a:spcAft>
                <a:spcPts val="25"/>
              </a:spcAft>
              <a:buSzPct val="76000"/>
              <a:buFont typeface="Wingdings" charset="2"/>
              <a:buChar char="ü"/>
            </a:pPr>
            <a:r>
              <a:rPr lang="en-US" sz="1800" dirty="0">
                <a:solidFill>
                  <a:srgbClr val="000090"/>
                </a:solidFill>
                <a:latin typeface="Calibri"/>
                <a:cs typeface="Calibri"/>
              </a:rPr>
              <a:t>Must be completed after all areas have been </a:t>
            </a:r>
            <a:r>
              <a:rPr lang="en-US" sz="1800" dirty="0" smtClean="0">
                <a:solidFill>
                  <a:srgbClr val="000090"/>
                </a:solidFill>
                <a:latin typeface="Calibri"/>
                <a:cs typeface="Calibri"/>
              </a:rPr>
              <a:t>secured</a:t>
            </a:r>
          </a:p>
          <a:p>
            <a:pPr marL="667512" lvl="1" indent="-100584" eaLnBrk="1" hangingPunct="1">
              <a:lnSpc>
                <a:spcPct val="120000"/>
              </a:lnSpc>
              <a:spcBef>
                <a:spcPts val="100"/>
              </a:spcBef>
              <a:spcAft>
                <a:spcPts val="25"/>
              </a:spcAft>
              <a:buSzPct val="80000"/>
              <a:buFont typeface="Arial"/>
              <a:buChar char="•"/>
            </a:pPr>
            <a:endParaRPr lang="en-US" sz="1800" dirty="0" smtClean="0">
              <a:solidFill>
                <a:srgbClr val="000090"/>
              </a:solidFill>
              <a:latin typeface="Calibri"/>
              <a:cs typeface="Calibri"/>
            </a:endParaRPr>
          </a:p>
          <a:p>
            <a:pPr eaLnBrk="1" hangingPunct="1">
              <a:lnSpc>
                <a:spcPct val="120000"/>
              </a:lnSpc>
              <a:spcBef>
                <a:spcPts val="100"/>
              </a:spcBef>
              <a:spcAft>
                <a:spcPts val="25"/>
              </a:spcAft>
              <a:buSzPct val="80000"/>
            </a:pPr>
            <a:r>
              <a:rPr lang="en-US" sz="1800" b="1" dirty="0" smtClean="0">
                <a:solidFill>
                  <a:srgbClr val="000090"/>
                </a:solidFill>
                <a:latin typeface="Calibri"/>
                <a:cs typeface="Calibri"/>
              </a:rPr>
              <a:t>SF702: </a:t>
            </a:r>
            <a:r>
              <a:rPr lang="en-US" sz="1800" dirty="0" smtClean="0">
                <a:solidFill>
                  <a:srgbClr val="000090"/>
                </a:solidFill>
                <a:latin typeface="Calibri"/>
                <a:cs typeface="Calibri"/>
              </a:rPr>
              <a:t>Security Container Checklist</a:t>
            </a:r>
            <a:endParaRPr lang="en-US" sz="1800" dirty="0">
              <a:solidFill>
                <a:srgbClr val="000090"/>
              </a:solidFill>
              <a:latin typeface="Calibri"/>
              <a:cs typeface="Calibri"/>
            </a:endParaRPr>
          </a:p>
          <a:p>
            <a:pPr marL="852678" lvl="1" indent="-192024" eaLnBrk="1" hangingPunct="1">
              <a:lnSpc>
                <a:spcPct val="120000"/>
              </a:lnSpc>
              <a:spcBef>
                <a:spcPts val="100"/>
              </a:spcBef>
              <a:spcAft>
                <a:spcPts val="25"/>
              </a:spcAft>
              <a:buSzPct val="76000"/>
              <a:buFont typeface="Wingdings" charset="2"/>
              <a:buChar char="ü"/>
            </a:pPr>
            <a:r>
              <a:rPr lang="en-US" sz="1800" dirty="0">
                <a:solidFill>
                  <a:srgbClr val="000090"/>
                </a:solidFill>
                <a:latin typeface="Calibri"/>
                <a:cs typeface="Calibri"/>
              </a:rPr>
              <a:t>Record date and time when opening or closing security </a:t>
            </a:r>
            <a:r>
              <a:rPr lang="en-US" sz="1800" dirty="0" smtClean="0">
                <a:solidFill>
                  <a:srgbClr val="000090"/>
                </a:solidFill>
                <a:latin typeface="Calibri"/>
                <a:cs typeface="Calibri"/>
              </a:rPr>
              <a:t>container</a:t>
            </a:r>
          </a:p>
          <a:p>
            <a:pPr indent="-176022" eaLnBrk="1" hangingPunct="1">
              <a:lnSpc>
                <a:spcPct val="120000"/>
              </a:lnSpc>
              <a:spcBef>
                <a:spcPts val="100"/>
              </a:spcBef>
              <a:spcAft>
                <a:spcPts val="25"/>
              </a:spcAft>
              <a:buSzPct val="80000"/>
            </a:pPr>
            <a:endParaRPr lang="en-US" sz="1800" i="1" dirty="0" smtClean="0">
              <a:solidFill>
                <a:srgbClr val="FF0000"/>
              </a:solidFill>
              <a:latin typeface="Calibri"/>
              <a:cs typeface="Calibri"/>
            </a:endParaRPr>
          </a:p>
          <a:p>
            <a:pPr indent="-176022" eaLnBrk="1" hangingPunct="1">
              <a:lnSpc>
                <a:spcPct val="120000"/>
              </a:lnSpc>
              <a:spcBef>
                <a:spcPts val="100"/>
              </a:spcBef>
              <a:spcAft>
                <a:spcPts val="25"/>
              </a:spcAft>
              <a:buSzPct val="80000"/>
            </a:pPr>
            <a:r>
              <a:rPr lang="en-US" sz="1800" i="1" dirty="0" smtClean="0">
                <a:solidFill>
                  <a:srgbClr val="FF0000"/>
                </a:solidFill>
                <a:latin typeface="Calibri"/>
                <a:cs typeface="Calibri"/>
              </a:rPr>
              <a:t>[</a:t>
            </a:r>
            <a:r>
              <a:rPr lang="en-US" sz="1800" i="1" dirty="0">
                <a:solidFill>
                  <a:srgbClr val="FF0000"/>
                </a:solidFill>
                <a:latin typeface="Calibri"/>
                <a:cs typeface="Calibri"/>
              </a:rPr>
              <a:t>Add additional guidance as required]</a:t>
            </a:r>
          </a:p>
          <a:p>
            <a:pPr marL="667512" lvl="1" indent="-100584" eaLnBrk="1" hangingPunct="1">
              <a:lnSpc>
                <a:spcPct val="120000"/>
              </a:lnSpc>
              <a:spcBef>
                <a:spcPts val="100"/>
              </a:spcBef>
              <a:spcAft>
                <a:spcPts val="25"/>
              </a:spcAft>
              <a:buSzPct val="80000"/>
              <a:buFont typeface="Arial"/>
              <a:buChar char="•"/>
            </a:pPr>
            <a:endParaRPr lang="en-US" sz="1600" dirty="0">
              <a:solidFill>
                <a:srgbClr val="000090"/>
              </a:solidFill>
              <a:latin typeface="Calibri"/>
              <a:cs typeface="Calibri"/>
            </a:endParaRPr>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8570299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Preparing Classified </a:t>
            </a:r>
            <a:br>
              <a:rPr lang="en-US" sz="2400" dirty="0" smtClean="0">
                <a:latin typeface="Calibri"/>
                <a:cs typeface="Calibri"/>
              </a:rPr>
            </a:br>
            <a:r>
              <a:rPr lang="en-US" sz="2400" dirty="0" smtClean="0">
                <a:latin typeface="Calibri"/>
                <a:cs typeface="Calibri"/>
              </a:rPr>
              <a:t>Documents for Mailing</a:t>
            </a:r>
            <a:endParaRPr lang="en-US" sz="2400" dirty="0">
              <a:latin typeface="Calibri"/>
              <a:cs typeface="Calibri"/>
            </a:endParaRPr>
          </a:p>
        </p:txBody>
      </p:sp>
      <p:sp>
        <p:nvSpPr>
          <p:cNvPr id="7" name="Footer Placeholder 5"/>
          <p:cNvSpPr>
            <a:spLocks noGrp="1"/>
          </p:cNvSpPr>
          <p:nvPr>
            <p:ph type="ftr" sz="quarter" idx="11"/>
          </p:nvPr>
        </p:nvSpPr>
        <p:spPr/>
        <p:txBody>
          <a:bodyPr/>
          <a:lstStyle/>
          <a:p>
            <a:r>
              <a:rPr lang="en-US" smtClean="0"/>
              <a:t>UNCLASSIFIED</a:t>
            </a:r>
            <a:endParaRPr lang="en-US" dirty="0"/>
          </a:p>
        </p:txBody>
      </p:sp>
      <p:sp>
        <p:nvSpPr>
          <p:cNvPr id="4" name="Content Placeholder 3"/>
          <p:cNvSpPr txBox="1">
            <a:spLocks/>
          </p:cNvSpPr>
          <p:nvPr/>
        </p:nvSpPr>
        <p:spPr bwMode="auto">
          <a:xfrm>
            <a:off x="753298" y="2291995"/>
            <a:ext cx="8108124" cy="39157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Cover sheet required; opaque envelopes</a:t>
            </a:r>
          </a:p>
          <a:p>
            <a:pPr marL="285750" indent="-285750" algn="just" eaLnBrk="1" hangingPunct="1">
              <a:lnSpc>
                <a:spcPct val="120000"/>
              </a:lnSpc>
              <a:spcBef>
                <a:spcPts val="100"/>
              </a:spcBef>
              <a:spcAft>
                <a:spcPts val="25"/>
              </a:spcAft>
              <a:buSzPct val="80000"/>
              <a:buFont typeface="Arial"/>
              <a:buChar char="•"/>
            </a:pPr>
            <a:r>
              <a:rPr lang="en-US" sz="1800" dirty="0" smtClean="0">
                <a:latin typeface="Calibri"/>
                <a:cs typeface="Calibri"/>
              </a:rPr>
              <a:t>Mark </a:t>
            </a:r>
            <a:r>
              <a:rPr lang="en-US" sz="1800" dirty="0">
                <a:latin typeface="Calibri"/>
                <a:cs typeface="Calibri"/>
              </a:rPr>
              <a:t>(</a:t>
            </a:r>
            <a:r>
              <a:rPr lang="en-US" sz="1800" dirty="0" smtClean="0">
                <a:latin typeface="Calibri"/>
                <a:cs typeface="Calibri"/>
              </a:rPr>
              <a:t>INNER envelope only) with highest classification level of documents</a:t>
            </a:r>
          </a:p>
          <a:p>
            <a:pPr marL="285750" indent="-285750" algn="just" eaLnBrk="1" hangingPunct="1">
              <a:lnSpc>
                <a:spcPct val="120000"/>
              </a:lnSpc>
              <a:spcBef>
                <a:spcPts val="100"/>
              </a:spcBef>
              <a:spcAft>
                <a:spcPts val="25"/>
              </a:spcAft>
              <a:buSzPct val="80000"/>
              <a:buFont typeface="Arial"/>
              <a:buChar char="•"/>
            </a:pPr>
            <a:r>
              <a:rPr lang="en-US" sz="1800" dirty="0" smtClean="0">
                <a:latin typeface="Calibri"/>
                <a:cs typeface="Calibri"/>
              </a:rPr>
              <a:t>Mark INNER envelope with recipient and return address in case outer envelope is damaged</a:t>
            </a:r>
          </a:p>
          <a:p>
            <a:pPr marL="285750" indent="-285750" algn="just" eaLnBrk="1" hangingPunct="1">
              <a:lnSpc>
                <a:spcPct val="120000"/>
              </a:lnSpc>
              <a:spcBef>
                <a:spcPts val="100"/>
              </a:spcBef>
              <a:spcAft>
                <a:spcPts val="25"/>
              </a:spcAft>
              <a:buSzPct val="80000"/>
              <a:buFont typeface="Arial"/>
              <a:buChar char="•"/>
            </a:pPr>
            <a:r>
              <a:rPr lang="en-US" sz="1800" dirty="0" smtClean="0">
                <a:latin typeface="Calibri"/>
                <a:cs typeface="Calibri"/>
              </a:rPr>
              <a:t>Wrap and tape inner and outer envelope to mitigate tampering</a:t>
            </a:r>
          </a:p>
          <a:p>
            <a:pPr marL="285750" indent="-285750" algn="just" eaLnBrk="1" hangingPunct="1">
              <a:lnSpc>
                <a:spcPct val="120000"/>
              </a:lnSpc>
              <a:spcBef>
                <a:spcPts val="100"/>
              </a:spcBef>
              <a:spcAft>
                <a:spcPts val="25"/>
              </a:spcAft>
              <a:buSzPct val="80000"/>
              <a:buFont typeface="Arial"/>
              <a:buChar char="•"/>
            </a:pPr>
            <a:r>
              <a:rPr lang="en-US" sz="1800" dirty="0">
                <a:latin typeface="Calibri"/>
                <a:cs typeface="Calibri"/>
              </a:rPr>
              <a:t> O</a:t>
            </a:r>
            <a:r>
              <a:rPr lang="en-US" sz="1800" dirty="0" smtClean="0">
                <a:latin typeface="Calibri"/>
                <a:cs typeface="Calibri"/>
              </a:rPr>
              <a:t>btain address for an official US Government activity or cleared DOD contractor facility</a:t>
            </a:r>
          </a:p>
          <a:p>
            <a:pPr marL="285750" indent="-285750" algn="just" eaLnBrk="1" hangingPunct="1">
              <a:lnSpc>
                <a:spcPct val="120000"/>
              </a:lnSpc>
              <a:spcBef>
                <a:spcPts val="100"/>
              </a:spcBef>
              <a:spcAft>
                <a:spcPts val="25"/>
              </a:spcAft>
              <a:buSzPct val="80000"/>
              <a:buFont typeface="Arial"/>
              <a:buChar char="•"/>
            </a:pPr>
            <a:r>
              <a:rPr lang="en-US" sz="1800" dirty="0" smtClean="0">
                <a:latin typeface="Calibri"/>
                <a:cs typeface="Calibri"/>
              </a:rPr>
              <a:t>Mark OUTER envelope with return and mailing  address. NO PERSONAL NAMES should be annotated on the outer envelope.</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Complete </a:t>
            </a:r>
            <a:r>
              <a:rPr lang="en-US" sz="1800" dirty="0">
                <a:solidFill>
                  <a:srgbClr val="000090"/>
                </a:solidFill>
              </a:rPr>
              <a:t>a document </a:t>
            </a:r>
            <a:r>
              <a:rPr lang="en-US" sz="1800" dirty="0" smtClean="0">
                <a:solidFill>
                  <a:srgbClr val="000090"/>
                </a:solidFill>
              </a:rPr>
              <a:t>receipt and destruction certificate (if needed)</a:t>
            </a:r>
          </a:p>
          <a:p>
            <a:pPr algn="just" eaLnBrk="1" hangingPunct="1">
              <a:lnSpc>
                <a:spcPct val="120000"/>
              </a:lnSpc>
              <a:spcBef>
                <a:spcPts val="100"/>
              </a:spcBef>
              <a:spcAft>
                <a:spcPts val="25"/>
              </a:spcAft>
              <a:buSzPct val="80000"/>
            </a:pPr>
            <a:endParaRPr lang="en-US" sz="1600" i="1" dirty="0" smtClean="0">
              <a:solidFill>
                <a:srgbClr val="FF0000"/>
              </a:solidFill>
              <a:latin typeface="Calibri"/>
              <a:cs typeface="Calibri"/>
            </a:endParaRP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687727" y="1557186"/>
            <a:ext cx="823926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Checklist for Mailing Classified Information</a:t>
            </a:r>
            <a:endParaRPr lang="en-US" sz="3200" b="1" dirty="0">
              <a:solidFill>
                <a:srgbClr val="000090"/>
              </a:solidFill>
              <a:latin typeface="Calibri"/>
              <a:cs typeface="Calibri"/>
            </a:endParaRPr>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92223226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Position Designations</a:t>
            </a:r>
            <a:endParaRPr lang="en-US" dirty="0"/>
          </a:p>
        </p:txBody>
      </p:sp>
      <p:sp>
        <p:nvSpPr>
          <p:cNvPr id="3" name="Content Placeholder 2"/>
          <p:cNvSpPr>
            <a:spLocks noGrp="1"/>
          </p:cNvSpPr>
          <p:nvPr>
            <p:ph idx="1"/>
          </p:nvPr>
        </p:nvSpPr>
        <p:spPr>
          <a:xfrm>
            <a:off x="457200" y="2164081"/>
            <a:ext cx="8229600" cy="2997200"/>
          </a:xfrm>
        </p:spPr>
        <p:txBody>
          <a:bodyPr>
            <a:normAutofit/>
          </a:bodyPr>
          <a:lstStyle/>
          <a:p>
            <a:pPr marL="0" indent="0">
              <a:buNone/>
            </a:pPr>
            <a:r>
              <a:rPr lang="en-US" sz="2000" dirty="0">
                <a:latin typeface="Calibri Light" panose="020F0302020204030204" pitchFamily="34" charset="0"/>
                <a:cs typeface="Calibri Light" panose="020F0302020204030204" pitchFamily="34" charset="0"/>
              </a:rPr>
              <a:t>Whenever a DOD employee or contractor requires access to classified national security information in the performance of their duties, the individual must be granted national security eligibility at the proper level to access that information. National security eligibility is a favorable determination that affords an individual eligibility for access to classified information or assignment to a national security sensitive position. The National Security Eligibility Process is a four-phased approach that ensures the DOD does not grant access to national security information to people who cannot be </a:t>
            </a:r>
            <a:r>
              <a:rPr lang="en-US" sz="2000" dirty="0" smtClean="0">
                <a:latin typeface="Calibri Light" panose="020F0302020204030204" pitchFamily="34" charset="0"/>
                <a:cs typeface="Calibri Light" panose="020F0302020204030204" pitchFamily="34" charset="0"/>
              </a:rPr>
              <a:t>trusted.</a:t>
            </a:r>
            <a:endParaRPr lang="en-US" sz="2000" dirty="0">
              <a:latin typeface="Calibri Light" panose="020F0302020204030204" pitchFamily="34" charset="0"/>
              <a:cs typeface="Calibri Light" panose="020F0302020204030204" pitchFamily="34" charset="0"/>
            </a:endParaRPr>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201295475"/>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Top Secret Transmission</a:t>
            </a:r>
            <a:endParaRPr lang="en-US" sz="2400" dirty="0">
              <a:latin typeface="Calibri"/>
              <a:cs typeface="Calibri"/>
            </a:endParaRPr>
          </a:p>
        </p:txBody>
      </p:sp>
      <p:sp>
        <p:nvSpPr>
          <p:cNvPr id="10" name="Footer Placeholder 5"/>
          <p:cNvSpPr>
            <a:spLocks noGrp="1"/>
          </p:cNvSpPr>
          <p:nvPr>
            <p:ph type="ftr" sz="quarter" idx="11"/>
          </p:nvPr>
        </p:nvSpPr>
        <p:spPr/>
        <p:txBody>
          <a:bodyPr/>
          <a:lstStyle/>
          <a:p>
            <a:r>
              <a:rPr lang="en-US" smtClean="0"/>
              <a:t>UNCLASSIFIED</a:t>
            </a:r>
            <a:endParaRPr lang="en-US" dirty="0"/>
          </a:p>
        </p:txBody>
      </p:sp>
      <p:sp>
        <p:nvSpPr>
          <p:cNvPr id="4" name="Content Placeholder 3"/>
          <p:cNvSpPr txBox="1">
            <a:spLocks/>
          </p:cNvSpPr>
          <p:nvPr/>
        </p:nvSpPr>
        <p:spPr bwMode="auto">
          <a:xfrm>
            <a:off x="1024381" y="2141621"/>
            <a:ext cx="7675205" cy="15362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Direct contact between cleared U.S. personnel</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Protected secure communication system (facsimile, data, e-mail voice)</a:t>
            </a:r>
          </a:p>
          <a:p>
            <a:pPr marL="285750" indent="-285750" algn="just" eaLnBrk="1" hangingPunct="1">
              <a:lnSpc>
                <a:spcPct val="120000"/>
              </a:lnSpc>
              <a:spcBef>
                <a:spcPts val="100"/>
              </a:spcBef>
              <a:spcAft>
                <a:spcPts val="25"/>
              </a:spcAft>
              <a:buSzPct val="80000"/>
              <a:buFont typeface="Arial"/>
              <a:buChar char="•"/>
            </a:pPr>
            <a:r>
              <a:rPr lang="en-US" sz="1800" dirty="0">
                <a:solidFill>
                  <a:srgbClr val="000090"/>
                </a:solidFill>
                <a:latin typeface="Calibri"/>
                <a:cs typeface="Calibri"/>
              </a:rPr>
              <a:t>U.S. Transportation Command, </a:t>
            </a:r>
            <a:r>
              <a:rPr lang="en-US" sz="1800" dirty="0" smtClean="0">
                <a:solidFill>
                  <a:srgbClr val="000090"/>
                </a:solidFill>
                <a:latin typeface="Calibri"/>
                <a:cs typeface="Calibri"/>
              </a:rPr>
              <a:t>Defense </a:t>
            </a:r>
            <a:r>
              <a:rPr lang="en-US" sz="1800" dirty="0">
                <a:solidFill>
                  <a:srgbClr val="000090"/>
                </a:solidFill>
                <a:latin typeface="Calibri"/>
                <a:cs typeface="Calibri"/>
              </a:rPr>
              <a:t>Courier Division</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Appropriately cleared U.S.  Military, Government and DOD contractor</a:t>
            </a:r>
          </a:p>
          <a:p>
            <a:pPr algn="just" eaLnBrk="1" hangingPunct="1">
              <a:lnSpc>
                <a:spcPct val="120000"/>
              </a:lnSpc>
              <a:spcBef>
                <a:spcPts val="100"/>
              </a:spcBef>
              <a:spcAft>
                <a:spcPts val="25"/>
              </a:spcAft>
              <a:buSzPct val="80000"/>
            </a:pPr>
            <a:endParaRPr lang="en-US" sz="1600" dirty="0" smtClean="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endParaRPr lang="en-US" sz="1600" i="1" dirty="0" smtClean="0">
              <a:solidFill>
                <a:srgbClr val="FF0000"/>
              </a:solidFill>
              <a:latin typeface="Calibri"/>
              <a:cs typeface="Calibri"/>
            </a:endParaRP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09899" y="1675823"/>
            <a:ext cx="7440310"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Top Secret/SCI</a:t>
            </a:r>
            <a:endParaRPr lang="en-US" sz="3200" b="1" dirty="0">
              <a:solidFill>
                <a:srgbClr val="000090"/>
              </a:solidFill>
              <a:latin typeface="Calibri"/>
              <a:cs typeface="Calibri"/>
            </a:endParaRPr>
          </a:p>
        </p:txBody>
      </p:sp>
      <p:sp>
        <p:nvSpPr>
          <p:cNvPr id="7" name="Content Placeholder 3"/>
          <p:cNvSpPr txBox="1">
            <a:spLocks/>
          </p:cNvSpPr>
          <p:nvPr/>
        </p:nvSpPr>
        <p:spPr bwMode="auto">
          <a:xfrm>
            <a:off x="1044701" y="4636827"/>
            <a:ext cx="6615295" cy="13319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U.S. Postal Service</a:t>
            </a:r>
          </a:p>
          <a:p>
            <a:pPr marL="285750" indent="-285750" algn="just" eaLnBrk="1" hangingPunct="1">
              <a:lnSpc>
                <a:spcPct val="120000"/>
              </a:lnSpc>
              <a:spcBef>
                <a:spcPts val="100"/>
              </a:spcBef>
              <a:spcAft>
                <a:spcPts val="25"/>
              </a:spcAft>
              <a:buSzPct val="80000"/>
              <a:buFont typeface="Arial"/>
              <a:buChar char="•"/>
            </a:pPr>
            <a:r>
              <a:rPr lang="en-US" sz="1800" i="1" dirty="0" smtClean="0">
                <a:solidFill>
                  <a:srgbClr val="000090"/>
                </a:solidFill>
                <a:latin typeface="Calibri"/>
                <a:cs typeface="Calibri"/>
              </a:rPr>
              <a:t>Overnight Express (FedEx)</a:t>
            </a:r>
          </a:p>
          <a:p>
            <a:pPr marL="285750" indent="-285750" algn="just" eaLnBrk="1" hangingPunct="1">
              <a:lnSpc>
                <a:spcPct val="120000"/>
              </a:lnSpc>
              <a:spcBef>
                <a:spcPts val="100"/>
              </a:spcBef>
              <a:spcAft>
                <a:spcPts val="25"/>
              </a:spcAft>
              <a:buSzPct val="80000"/>
              <a:buFont typeface="Arial"/>
              <a:buChar char="•"/>
            </a:pPr>
            <a:r>
              <a:rPr lang="en-US" sz="1800" i="1" dirty="0" smtClean="0">
                <a:solidFill>
                  <a:srgbClr val="FF0000"/>
                </a:solidFill>
                <a:latin typeface="Calibri"/>
                <a:cs typeface="Calibri"/>
              </a:rPr>
              <a:t>[Add additional guidance as required]</a:t>
            </a:r>
          </a:p>
        </p:txBody>
      </p:sp>
      <p:sp>
        <p:nvSpPr>
          <p:cNvPr id="8" name="TextBox 2"/>
          <p:cNvSpPr txBox="1">
            <a:spLocks noChangeArrowheads="1"/>
          </p:cNvSpPr>
          <p:nvPr/>
        </p:nvSpPr>
        <p:spPr bwMode="auto">
          <a:xfrm>
            <a:off x="930219" y="3927778"/>
            <a:ext cx="408430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FF0000"/>
                </a:solidFill>
                <a:latin typeface="Calibri"/>
                <a:cs typeface="Calibri"/>
              </a:rPr>
              <a:t>Do Not Send Via</a:t>
            </a:r>
            <a:endParaRPr lang="en-US" sz="3200" b="1" dirty="0">
              <a:solidFill>
                <a:srgbClr val="FF0000"/>
              </a:solidFill>
              <a:latin typeface="Calibri"/>
              <a:cs typeface="Calibri"/>
            </a:endParaRPr>
          </a:p>
        </p:txBody>
      </p:sp>
      <p:sp>
        <p:nvSpPr>
          <p:cNvPr id="12"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43587400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74841"/>
            <a:ext cx="7682056" cy="947727"/>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Secret Transmission</a:t>
            </a:r>
            <a:endParaRPr lang="en-US" sz="2400" dirty="0">
              <a:latin typeface="Calibri"/>
              <a:cs typeface="Calibri"/>
            </a:endParaRPr>
          </a:p>
        </p:txBody>
      </p:sp>
      <p:sp>
        <p:nvSpPr>
          <p:cNvPr id="4" name="Content Placeholder 3"/>
          <p:cNvSpPr txBox="1">
            <a:spLocks/>
          </p:cNvSpPr>
          <p:nvPr/>
        </p:nvSpPr>
        <p:spPr bwMode="auto">
          <a:xfrm>
            <a:off x="1099460" y="2374689"/>
            <a:ext cx="7688940" cy="367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Any of the means approved for the transmission of Top Secret information</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Appropriately cleared contractor employees if applicable</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U.S. Postal Service registered mail or express within U.S. and Puerto Rico</a:t>
            </a:r>
          </a:p>
          <a:p>
            <a:pPr marL="1028700" lvl="1"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Check “Signature is Required” box</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U.S. Postal Service registered mail through Army, Navy, or Air Force Postal Service outside the U.S. and territories</a:t>
            </a:r>
          </a:p>
          <a:p>
            <a:pPr marL="1028700" lvl="1"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Information may not pass out of U.S. citizen control</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Commercial delivery for urgent, overnight delivery only</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Open incoming packages immediately and secure</a:t>
            </a:r>
          </a:p>
          <a:p>
            <a:pPr marL="285750" indent="-285750" algn="just" eaLnBrk="1" hangingPunct="1">
              <a:lnSpc>
                <a:spcPct val="120000"/>
              </a:lnSpc>
              <a:spcBef>
                <a:spcPts val="100"/>
              </a:spcBef>
              <a:spcAft>
                <a:spcPts val="25"/>
              </a:spcAft>
              <a:buSzPct val="80000"/>
              <a:buFont typeface="Arial"/>
              <a:buChar char="•"/>
            </a:pPr>
            <a:r>
              <a:rPr lang="en-US" sz="1800" i="1" dirty="0" smtClean="0">
                <a:solidFill>
                  <a:srgbClr val="FF0000"/>
                </a:solidFill>
                <a:latin typeface="Calibri"/>
                <a:cs typeface="Calibri"/>
              </a:rPr>
              <a:t>[Add additional guidance as required]</a:t>
            </a: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8" y="1675823"/>
            <a:ext cx="638749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Secret</a:t>
            </a:r>
            <a:endParaRPr lang="en-US" sz="3200" b="1" dirty="0">
              <a:solidFill>
                <a:srgbClr val="000090"/>
              </a:solidFill>
              <a:latin typeface="Calibri"/>
              <a:cs typeface="Calibri"/>
            </a:endParaRPr>
          </a:p>
        </p:txBody>
      </p:sp>
      <p:sp>
        <p:nvSpPr>
          <p:cNvPr id="7"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427458081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12750"/>
            <a:ext cx="7682056" cy="909819"/>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Confidential Transmission</a:t>
            </a:r>
            <a:endParaRPr lang="en-US" sz="2400" dirty="0">
              <a:latin typeface="Calibri"/>
              <a:cs typeface="Calibri"/>
            </a:endParaRPr>
          </a:p>
        </p:txBody>
      </p:sp>
      <p:sp>
        <p:nvSpPr>
          <p:cNvPr id="4" name="Content Placeholder 3"/>
          <p:cNvSpPr txBox="1">
            <a:spLocks/>
          </p:cNvSpPr>
          <p:nvPr/>
        </p:nvSpPr>
        <p:spPr bwMode="auto">
          <a:xfrm>
            <a:off x="1080504" y="2462113"/>
            <a:ext cx="6435632" cy="20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panose="020B0604020202020204" pitchFamily="34" charset="0"/>
              <a:buChar char="•"/>
            </a:pPr>
            <a:r>
              <a:rPr lang="en-US" sz="1800" dirty="0">
                <a:solidFill>
                  <a:srgbClr val="000090"/>
                </a:solidFill>
                <a:latin typeface="Calibri"/>
                <a:cs typeface="Calibri"/>
              </a:rPr>
              <a:t>Any of the means approved for the transmission of Secret </a:t>
            </a:r>
            <a:r>
              <a:rPr lang="en-US" sz="1800" dirty="0" smtClean="0">
                <a:solidFill>
                  <a:srgbClr val="000090"/>
                </a:solidFill>
                <a:latin typeface="Calibri"/>
                <a:cs typeface="Calibri"/>
              </a:rPr>
              <a:t>information</a:t>
            </a:r>
          </a:p>
          <a:p>
            <a:pPr marL="285750" indent="-285750" algn="just" eaLnBrk="1" hangingPunct="1">
              <a:lnSpc>
                <a:spcPct val="120000"/>
              </a:lnSpc>
              <a:spcBef>
                <a:spcPts val="100"/>
              </a:spcBef>
              <a:spcAft>
                <a:spcPts val="25"/>
              </a:spcAft>
              <a:buSzPct val="80000"/>
              <a:buFont typeface="Arial" panose="020B0604020202020204" pitchFamily="34" charset="0"/>
              <a:buChar char="•"/>
            </a:pPr>
            <a:r>
              <a:rPr lang="en-US" sz="1800" dirty="0" smtClean="0">
                <a:solidFill>
                  <a:srgbClr val="000090"/>
                </a:solidFill>
                <a:latin typeface="Calibri"/>
                <a:cs typeface="Calibri"/>
              </a:rPr>
              <a:t>U.S. Postal Service certified mail to DOD contracting companies or non-DOD agencies</a:t>
            </a:r>
          </a:p>
          <a:p>
            <a:pPr marL="285750" indent="-285750" algn="just" eaLnBrk="1" hangingPunct="1">
              <a:lnSpc>
                <a:spcPct val="120000"/>
              </a:lnSpc>
              <a:spcBef>
                <a:spcPts val="100"/>
              </a:spcBef>
              <a:spcAft>
                <a:spcPts val="25"/>
              </a:spcAft>
              <a:buSzPct val="80000"/>
              <a:buFont typeface="Arial" panose="020B0604020202020204" pitchFamily="34" charset="0"/>
              <a:buChar char="•"/>
            </a:pPr>
            <a:r>
              <a:rPr lang="en-US" sz="1800" dirty="0" smtClean="0">
                <a:solidFill>
                  <a:srgbClr val="000090"/>
                </a:solidFill>
                <a:latin typeface="Calibri"/>
                <a:cs typeface="Calibri"/>
              </a:rPr>
              <a:t>U.S. Postal Service first class mail between DOD components in the U.S. and its territories</a:t>
            </a:r>
          </a:p>
          <a:p>
            <a:pPr marL="285750" indent="-285750" algn="just" eaLnBrk="1" hangingPunct="1">
              <a:lnSpc>
                <a:spcPct val="120000"/>
              </a:lnSpc>
              <a:spcBef>
                <a:spcPts val="100"/>
              </a:spcBef>
              <a:spcAft>
                <a:spcPts val="25"/>
              </a:spcAft>
              <a:buSzPct val="80000"/>
              <a:buFont typeface="Arial" panose="020B0604020202020204" pitchFamily="34" charset="0"/>
              <a:buChar char="•"/>
            </a:pPr>
            <a:r>
              <a:rPr lang="en-US" sz="1800" dirty="0" smtClean="0">
                <a:solidFill>
                  <a:srgbClr val="000090"/>
                </a:solidFill>
                <a:latin typeface="Calibri"/>
                <a:cs typeface="Calibri"/>
              </a:rPr>
              <a:t>Outer envelope marked “Return Service Requested”</a:t>
            </a:r>
          </a:p>
          <a:p>
            <a:pPr marL="285750" indent="-285750" algn="just" eaLnBrk="1" hangingPunct="1">
              <a:lnSpc>
                <a:spcPct val="120000"/>
              </a:lnSpc>
              <a:spcBef>
                <a:spcPts val="100"/>
              </a:spcBef>
              <a:spcAft>
                <a:spcPts val="25"/>
              </a:spcAft>
              <a:buSzPct val="80000"/>
              <a:buFont typeface="Arial"/>
              <a:buChar char="•"/>
            </a:pPr>
            <a:endParaRPr lang="en-US" sz="1600" i="1" dirty="0" smtClean="0">
              <a:solidFill>
                <a:srgbClr val="FF0000"/>
              </a:solidFill>
              <a:latin typeface="Calibri"/>
              <a:cs typeface="Calibri"/>
            </a:endParaRP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8" y="1675823"/>
            <a:ext cx="6330626"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Confidential</a:t>
            </a:r>
            <a:endParaRPr lang="en-US" sz="3200" b="1" dirty="0">
              <a:solidFill>
                <a:srgbClr val="000090"/>
              </a:solidFill>
              <a:latin typeface="Calibri"/>
              <a:cs typeface="Calibri"/>
            </a:endParaRPr>
          </a:p>
        </p:txBody>
      </p:sp>
      <p:sp>
        <p:nvSpPr>
          <p:cNvPr id="6" name="TextBox 2"/>
          <p:cNvSpPr txBox="1">
            <a:spLocks noChangeArrowheads="1"/>
          </p:cNvSpPr>
          <p:nvPr/>
        </p:nvSpPr>
        <p:spPr bwMode="auto">
          <a:xfrm>
            <a:off x="0" y="5219173"/>
            <a:ext cx="91440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b="1" dirty="0" smtClean="0">
                <a:solidFill>
                  <a:srgbClr val="FF0000"/>
                </a:solidFill>
                <a:latin typeface="Calibri"/>
                <a:cs typeface="Calibri"/>
              </a:rPr>
              <a:t>DO NOT use external or street side mail collection boxes</a:t>
            </a:r>
            <a:endParaRPr lang="en-US" b="1" dirty="0">
              <a:solidFill>
                <a:srgbClr val="FF0000"/>
              </a:solidFill>
              <a:latin typeface="Calibri"/>
              <a:cs typeface="Calibri"/>
            </a:endParaRPr>
          </a:p>
        </p:txBody>
      </p:sp>
      <p:sp>
        <p:nvSpPr>
          <p:cNvPr id="8"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532948992"/>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492818"/>
            <a:ext cx="7682056" cy="734867"/>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CUI Transmission</a:t>
            </a:r>
            <a:endParaRPr lang="en-US" sz="2400" dirty="0">
              <a:latin typeface="Calibri"/>
              <a:cs typeface="Calibri"/>
            </a:endParaRPr>
          </a:p>
        </p:txBody>
      </p:sp>
      <p:sp>
        <p:nvSpPr>
          <p:cNvPr id="4" name="Content Placeholder 3"/>
          <p:cNvSpPr txBox="1">
            <a:spLocks/>
          </p:cNvSpPr>
          <p:nvPr/>
        </p:nvSpPr>
        <p:spPr bwMode="auto">
          <a:xfrm>
            <a:off x="995948" y="2575839"/>
            <a:ext cx="6984616" cy="17647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U.S. Postal Service certified mail, parcel post, or fourth class mail</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Approved secure communications systems</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Avoid wireless telephone transmission of CUI when other options are available. </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Facsimile if appropriate protection is available at receiving location</a:t>
            </a:r>
          </a:p>
          <a:p>
            <a:pPr algn="just" eaLnBrk="1" hangingPunct="1">
              <a:lnSpc>
                <a:spcPct val="120000"/>
              </a:lnSpc>
              <a:spcBef>
                <a:spcPts val="100"/>
              </a:spcBef>
              <a:spcAft>
                <a:spcPts val="25"/>
              </a:spcAft>
              <a:buSzPct val="80000"/>
            </a:pPr>
            <a:endParaRPr lang="en-US" sz="1600" i="1" dirty="0" smtClean="0">
              <a:solidFill>
                <a:srgbClr val="FF0000"/>
              </a:solidFill>
              <a:latin typeface="Calibri"/>
              <a:cs typeface="Calibri"/>
            </a:endParaRP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8" y="1675823"/>
            <a:ext cx="4248774"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Transmit/Transport CUI</a:t>
            </a:r>
            <a:endParaRPr lang="en-US" sz="3200" b="1" dirty="0">
              <a:solidFill>
                <a:srgbClr val="000090"/>
              </a:solidFill>
              <a:latin typeface="Calibri"/>
              <a:cs typeface="Calibri"/>
            </a:endParaRPr>
          </a:p>
        </p:txBody>
      </p:sp>
      <p:sp>
        <p:nvSpPr>
          <p:cNvPr id="7"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133643700"/>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606543"/>
            <a:ext cx="7682056" cy="602185"/>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Hand Carry</a:t>
            </a:r>
            <a:endParaRPr lang="en-US" sz="2400" dirty="0">
              <a:latin typeface="Calibri"/>
              <a:cs typeface="Calibri"/>
            </a:endParaRPr>
          </a:p>
        </p:txBody>
      </p:sp>
      <p:sp>
        <p:nvSpPr>
          <p:cNvPr id="4" name="Content Placeholder 3"/>
          <p:cNvSpPr txBox="1">
            <a:spLocks/>
          </p:cNvSpPr>
          <p:nvPr/>
        </p:nvSpPr>
        <p:spPr bwMode="auto">
          <a:xfrm>
            <a:off x="995947" y="2077787"/>
            <a:ext cx="7690853" cy="41604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Prepare inventory of material (one copy for your office and another with a responsible person)</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Double wrap material (lockable briefcase or zippered pouch may serve as outer wrapping and approved for carrying classified material)</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Keep under constant control</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Deliver to authorized person ONLY</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Receive courier briefing</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Carry courier card</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Carry courier letter (if transporting via commercial air)</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Trips that involve overnight stopovers are NOT permitted unless arrangements for storage in a U.S. Government office or a cleared contractor facility have been previously made.</a:t>
            </a:r>
          </a:p>
          <a:p>
            <a:pPr algn="just" eaLnBrk="1" hangingPunct="1">
              <a:lnSpc>
                <a:spcPct val="120000"/>
              </a:lnSpc>
              <a:spcBef>
                <a:spcPts val="100"/>
              </a:spcBef>
              <a:spcAft>
                <a:spcPts val="25"/>
              </a:spcAft>
              <a:buSzPct val="80000"/>
            </a:pPr>
            <a:endParaRPr lang="en-US" sz="1600" i="1" dirty="0" smtClean="0">
              <a:solidFill>
                <a:srgbClr val="FF0000"/>
              </a:solidFill>
              <a:latin typeface="Calibri"/>
              <a:cs typeface="Calibri"/>
            </a:endParaRPr>
          </a:p>
          <a:p>
            <a:pPr algn="just" eaLnBrk="1" hangingPunct="1">
              <a:lnSpc>
                <a:spcPct val="120000"/>
              </a:lnSpc>
              <a:spcBef>
                <a:spcPts val="100"/>
              </a:spcBef>
              <a:spcAft>
                <a:spcPts val="25"/>
              </a:spcAft>
              <a:buSzPct val="80000"/>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995947" y="1493011"/>
            <a:ext cx="6861399"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Hand-Carry Requirements</a:t>
            </a:r>
            <a:endParaRPr lang="en-US" sz="3200" b="1" dirty="0">
              <a:solidFill>
                <a:srgbClr val="000090"/>
              </a:solidFill>
              <a:latin typeface="Calibri"/>
              <a:cs typeface="Calibri"/>
            </a:endParaRPr>
          </a:p>
        </p:txBody>
      </p:sp>
      <p:sp>
        <p:nvSpPr>
          <p:cNvPr id="7"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69307755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 Destruction</a:t>
            </a:r>
            <a:endParaRPr lang="en-US" sz="2400" dirty="0">
              <a:latin typeface="Calibri"/>
              <a:cs typeface="Calibri"/>
            </a:endParaRPr>
          </a:p>
        </p:txBody>
      </p:sp>
      <p:sp>
        <p:nvSpPr>
          <p:cNvPr id="11" name="Text Placeholder 10"/>
          <p:cNvSpPr>
            <a:spLocks noGrp="1"/>
          </p:cNvSpPr>
          <p:nvPr>
            <p:ph type="body" idx="1"/>
          </p:nvPr>
        </p:nvSpPr>
        <p:spPr>
          <a:xfrm>
            <a:off x="457200" y="2479993"/>
            <a:ext cx="4040188" cy="639762"/>
          </a:xfrm>
        </p:spPr>
        <p:txBody>
          <a:bodyPr>
            <a:normAutofit fontScale="92500" lnSpcReduction="10000"/>
          </a:bodyPr>
          <a:lstStyle/>
          <a:p>
            <a:r>
              <a:rPr lang="en-US" sz="2000" dirty="0">
                <a:cs typeface="Calibri"/>
              </a:rPr>
              <a:t>Other Means of Destroying Classified </a:t>
            </a:r>
            <a:r>
              <a:rPr lang="en-US" sz="2000" dirty="0" smtClean="0">
                <a:cs typeface="Calibri"/>
              </a:rPr>
              <a:t>Material</a:t>
            </a:r>
            <a:endParaRPr lang="en-US" sz="2000" dirty="0">
              <a:cs typeface="Calibri"/>
            </a:endParaRPr>
          </a:p>
        </p:txBody>
      </p:sp>
      <p:sp>
        <p:nvSpPr>
          <p:cNvPr id="12" name="Content Placeholder 11"/>
          <p:cNvSpPr>
            <a:spLocks noGrp="1"/>
          </p:cNvSpPr>
          <p:nvPr>
            <p:ph sz="half" idx="2"/>
          </p:nvPr>
        </p:nvSpPr>
        <p:spPr>
          <a:xfrm>
            <a:off x="457200" y="3119755"/>
            <a:ext cx="4040188" cy="2519045"/>
          </a:xfrm>
        </p:spPr>
        <p:txBody>
          <a:bodyPr/>
          <a:lstStyle/>
          <a:p>
            <a:pPr marL="285750" indent="-285750" algn="just">
              <a:lnSpc>
                <a:spcPct val="120000"/>
              </a:lnSpc>
              <a:spcBef>
                <a:spcPts val="100"/>
              </a:spcBef>
              <a:spcAft>
                <a:spcPts val="25"/>
              </a:spcAft>
              <a:buSzPct val="80000"/>
            </a:pPr>
            <a:r>
              <a:rPr lang="en-US" sz="1800" dirty="0">
                <a:solidFill>
                  <a:srgbClr val="000090"/>
                </a:solidFill>
                <a:cs typeface="Calibri"/>
              </a:rPr>
              <a:t>Burning</a:t>
            </a:r>
          </a:p>
          <a:p>
            <a:pPr marL="285750" indent="-285750" algn="just">
              <a:lnSpc>
                <a:spcPct val="120000"/>
              </a:lnSpc>
              <a:spcBef>
                <a:spcPts val="100"/>
              </a:spcBef>
              <a:spcAft>
                <a:spcPts val="25"/>
              </a:spcAft>
              <a:buSzPct val="80000"/>
            </a:pPr>
            <a:r>
              <a:rPr lang="en-US" sz="1800" dirty="0">
                <a:solidFill>
                  <a:srgbClr val="000090"/>
                </a:solidFill>
                <a:cs typeface="Calibri"/>
              </a:rPr>
              <a:t>Wet pulping</a:t>
            </a:r>
          </a:p>
          <a:p>
            <a:pPr marL="285750" indent="-285750" algn="just">
              <a:lnSpc>
                <a:spcPct val="120000"/>
              </a:lnSpc>
              <a:spcBef>
                <a:spcPts val="100"/>
              </a:spcBef>
              <a:spcAft>
                <a:spcPts val="25"/>
              </a:spcAft>
              <a:buSzPct val="80000"/>
            </a:pPr>
            <a:r>
              <a:rPr lang="en-US" sz="1800" dirty="0">
                <a:solidFill>
                  <a:srgbClr val="000090"/>
                </a:solidFill>
                <a:cs typeface="Calibri"/>
              </a:rPr>
              <a:t>Mutilation</a:t>
            </a:r>
          </a:p>
          <a:p>
            <a:pPr marL="285750" indent="-285750" algn="just">
              <a:lnSpc>
                <a:spcPct val="120000"/>
              </a:lnSpc>
              <a:spcBef>
                <a:spcPts val="100"/>
              </a:spcBef>
              <a:spcAft>
                <a:spcPts val="25"/>
              </a:spcAft>
              <a:buSzPct val="80000"/>
            </a:pPr>
            <a:r>
              <a:rPr lang="en-US" sz="1800" dirty="0">
                <a:solidFill>
                  <a:srgbClr val="000090"/>
                </a:solidFill>
                <a:cs typeface="Calibri"/>
              </a:rPr>
              <a:t>Chemical decomposition</a:t>
            </a:r>
          </a:p>
          <a:p>
            <a:pPr marL="285750" indent="-285750" algn="just">
              <a:lnSpc>
                <a:spcPct val="120000"/>
              </a:lnSpc>
              <a:spcBef>
                <a:spcPts val="100"/>
              </a:spcBef>
              <a:spcAft>
                <a:spcPts val="25"/>
              </a:spcAft>
              <a:buSzPct val="80000"/>
            </a:pPr>
            <a:r>
              <a:rPr lang="en-US" sz="1800" dirty="0">
                <a:solidFill>
                  <a:srgbClr val="000090"/>
                </a:solidFill>
                <a:cs typeface="Calibri"/>
              </a:rPr>
              <a:t>Pulverizing</a:t>
            </a:r>
            <a:endParaRPr lang="en-US" sz="1800" i="1" dirty="0">
              <a:solidFill>
                <a:srgbClr val="FF0000"/>
              </a:solidFill>
              <a:cs typeface="Calibri"/>
            </a:endParaRPr>
          </a:p>
          <a:p>
            <a:endParaRPr lang="en-US" sz="1800" dirty="0"/>
          </a:p>
        </p:txBody>
      </p:sp>
      <p:sp>
        <p:nvSpPr>
          <p:cNvPr id="13" name="Text Placeholder 12"/>
          <p:cNvSpPr>
            <a:spLocks noGrp="1"/>
          </p:cNvSpPr>
          <p:nvPr>
            <p:ph type="body" sz="quarter" idx="3"/>
          </p:nvPr>
        </p:nvSpPr>
        <p:spPr>
          <a:xfrm>
            <a:off x="4645025" y="2479993"/>
            <a:ext cx="4041775" cy="639762"/>
          </a:xfrm>
        </p:spPr>
        <p:txBody>
          <a:bodyPr>
            <a:noAutofit/>
          </a:bodyPr>
          <a:lstStyle/>
          <a:p>
            <a:r>
              <a:rPr lang="en-US" sz="2000" dirty="0">
                <a:cs typeface="Calibri"/>
              </a:rPr>
              <a:t>Destruction of Record and non-record </a:t>
            </a:r>
            <a:r>
              <a:rPr lang="en-US" sz="2000" dirty="0" smtClean="0">
                <a:cs typeface="Calibri"/>
              </a:rPr>
              <a:t>CUI</a:t>
            </a:r>
            <a:endParaRPr lang="en-US" sz="2000" dirty="0">
              <a:cs typeface="Calibri"/>
            </a:endParaRPr>
          </a:p>
        </p:txBody>
      </p:sp>
      <p:sp>
        <p:nvSpPr>
          <p:cNvPr id="14" name="Content Placeholder 13"/>
          <p:cNvSpPr>
            <a:spLocks noGrp="1"/>
          </p:cNvSpPr>
          <p:nvPr>
            <p:ph sz="quarter" idx="4"/>
          </p:nvPr>
        </p:nvSpPr>
        <p:spPr>
          <a:xfrm>
            <a:off x="4645025" y="3119755"/>
            <a:ext cx="4041775" cy="2519045"/>
          </a:xfrm>
        </p:spPr>
        <p:txBody>
          <a:bodyPr>
            <a:normAutofit/>
          </a:bodyPr>
          <a:lstStyle/>
          <a:p>
            <a:pPr marL="285750" indent="-285750">
              <a:lnSpc>
                <a:spcPct val="120000"/>
              </a:lnSpc>
              <a:spcBef>
                <a:spcPts val="100"/>
              </a:spcBef>
              <a:spcAft>
                <a:spcPts val="25"/>
              </a:spcAft>
              <a:buSzPct val="80000"/>
            </a:pPr>
            <a:r>
              <a:rPr lang="en-US" sz="1800" dirty="0">
                <a:solidFill>
                  <a:srgbClr val="000090"/>
                </a:solidFill>
                <a:cs typeface="Calibri"/>
              </a:rPr>
              <a:t>Same methods as classified</a:t>
            </a:r>
          </a:p>
          <a:p>
            <a:pPr marL="285750" indent="-285750">
              <a:lnSpc>
                <a:spcPct val="120000"/>
              </a:lnSpc>
              <a:spcBef>
                <a:spcPts val="100"/>
              </a:spcBef>
              <a:spcAft>
                <a:spcPts val="25"/>
              </a:spcAft>
              <a:buSzPct val="80000"/>
            </a:pPr>
            <a:r>
              <a:rPr lang="en-US" sz="1800" dirty="0">
                <a:solidFill>
                  <a:srgbClr val="000090"/>
                </a:solidFill>
                <a:cs typeface="Calibri"/>
              </a:rPr>
              <a:t>Other methods that would not allow recognition or reconstruction</a:t>
            </a:r>
          </a:p>
          <a:p>
            <a:pPr marL="285750" indent="-285750">
              <a:lnSpc>
                <a:spcPct val="120000"/>
              </a:lnSpc>
              <a:spcBef>
                <a:spcPts val="100"/>
              </a:spcBef>
              <a:spcAft>
                <a:spcPts val="25"/>
              </a:spcAft>
              <a:buSzPct val="80000"/>
            </a:pPr>
            <a:r>
              <a:rPr lang="en-US" sz="1800" dirty="0">
                <a:solidFill>
                  <a:srgbClr val="000090"/>
                </a:solidFill>
                <a:cs typeface="Calibri"/>
              </a:rPr>
              <a:t>Ensure law, regulation, or government-wide policy doesn’t specify a specific method of destruction</a:t>
            </a:r>
          </a:p>
          <a:p>
            <a:endParaRPr lang="en-US" sz="1800" dirty="0"/>
          </a:p>
        </p:txBody>
      </p:sp>
      <p:sp>
        <p:nvSpPr>
          <p:cNvPr id="9" name="Footer Placeholder 5"/>
          <p:cNvSpPr>
            <a:spLocks noGrp="1"/>
          </p:cNvSpPr>
          <p:nvPr>
            <p:ph type="ftr" sz="quarter" idx="11"/>
          </p:nvPr>
        </p:nvSpPr>
        <p:spPr/>
        <p:txBody>
          <a:bodyPr/>
          <a:lstStyle/>
          <a:p>
            <a:r>
              <a:rPr lang="en-US" smtClean="0"/>
              <a:t>UNCLASSIFIED</a:t>
            </a:r>
            <a:endParaRPr lang="en-US" dirty="0"/>
          </a:p>
        </p:txBody>
      </p:sp>
      <p:sp>
        <p:nvSpPr>
          <p:cNvPr id="15" name="Rectangle 14"/>
          <p:cNvSpPr/>
          <p:nvPr/>
        </p:nvSpPr>
        <p:spPr>
          <a:xfrm>
            <a:off x="457200" y="1388155"/>
            <a:ext cx="8503920" cy="923330"/>
          </a:xfrm>
          <a:prstGeom prst="rect">
            <a:avLst/>
          </a:prstGeom>
        </p:spPr>
        <p:txBody>
          <a:bodyPr wrap="square">
            <a:spAutoFit/>
          </a:bodyPr>
          <a:lstStyle/>
          <a:p>
            <a:r>
              <a:rPr lang="en-US" dirty="0"/>
              <a:t>Classified material shall be destroyed completely  to prevent anyone from reconstructing the information. The preferred method of destruction is shredding by using a National Security Agency (NSA) approved shredder.</a:t>
            </a:r>
          </a:p>
        </p:txBody>
      </p:sp>
      <p:sp>
        <p:nvSpPr>
          <p:cNvPr id="16"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59617224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164455"/>
            <a:ext cx="7504342" cy="96845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Security Incidents</a:t>
            </a:r>
            <a:endParaRPr lang="en-US" sz="2400" dirty="0">
              <a:latin typeface="Calibri"/>
              <a:cs typeface="Calibri"/>
            </a:endParaRPr>
          </a:p>
        </p:txBody>
      </p:sp>
      <p:sp>
        <p:nvSpPr>
          <p:cNvPr id="4" name="Content Placeholder 3"/>
          <p:cNvSpPr txBox="1">
            <a:spLocks/>
          </p:cNvSpPr>
          <p:nvPr/>
        </p:nvSpPr>
        <p:spPr bwMode="auto">
          <a:xfrm>
            <a:off x="568960" y="1772992"/>
            <a:ext cx="7995920" cy="42160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just" eaLnBrk="1" hangingPunct="1">
              <a:lnSpc>
                <a:spcPct val="120000"/>
              </a:lnSpc>
              <a:spcBef>
                <a:spcPts val="100"/>
              </a:spcBef>
              <a:spcAft>
                <a:spcPts val="25"/>
              </a:spcAft>
              <a:buSzPct val="80000"/>
            </a:pPr>
            <a:r>
              <a:rPr lang="en-US" sz="2000" b="1" dirty="0" smtClean="0">
                <a:solidFill>
                  <a:srgbClr val="000090"/>
                </a:solidFill>
                <a:latin typeface="Calibri"/>
                <a:cs typeface="Calibri"/>
              </a:rPr>
              <a:t>Infraction</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No loss or compromise of classified information</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Requires an inquiry to prevent a future violation but does not require an in-depth investigation</a:t>
            </a:r>
          </a:p>
          <a:p>
            <a:pPr algn="just" eaLnBrk="1" hangingPunct="1">
              <a:lnSpc>
                <a:spcPct val="120000"/>
              </a:lnSpc>
              <a:spcBef>
                <a:spcPts val="100"/>
              </a:spcBef>
              <a:spcAft>
                <a:spcPts val="25"/>
              </a:spcAft>
              <a:buSzPct val="80000"/>
            </a:pPr>
            <a:endParaRPr lang="en-US" sz="1000" dirty="0">
              <a:solidFill>
                <a:srgbClr val="000090"/>
              </a:solidFill>
              <a:latin typeface="Calibri"/>
              <a:cs typeface="Calibri"/>
            </a:endParaRPr>
          </a:p>
          <a:p>
            <a:pPr algn="just" eaLnBrk="1" hangingPunct="1">
              <a:lnSpc>
                <a:spcPct val="120000"/>
              </a:lnSpc>
              <a:spcBef>
                <a:spcPts val="100"/>
              </a:spcBef>
              <a:spcAft>
                <a:spcPts val="25"/>
              </a:spcAft>
              <a:buSzPct val="80000"/>
            </a:pPr>
            <a:r>
              <a:rPr lang="en-US" sz="2000" b="1" dirty="0" smtClean="0">
                <a:solidFill>
                  <a:srgbClr val="000090"/>
                </a:solidFill>
                <a:latin typeface="Calibri"/>
                <a:cs typeface="Calibri"/>
              </a:rPr>
              <a:t>Violation</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Loss – information cannot be accounted for or physically located</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Compromise – Unauthorized disclosure of classified information to person(s) without valid clearance, authorized access or need to know.</a:t>
            </a:r>
          </a:p>
          <a:p>
            <a:pPr marL="285750" indent="-285750" algn="just" eaLnBrk="1" hangingPunct="1">
              <a:lnSpc>
                <a:spcPct val="120000"/>
              </a:lnSpc>
              <a:spcBef>
                <a:spcPts val="100"/>
              </a:spcBef>
              <a:spcAft>
                <a:spcPts val="25"/>
              </a:spcAft>
              <a:buSzPct val="80000"/>
              <a:buFont typeface="Arial"/>
              <a:buChar char="•"/>
            </a:pPr>
            <a:r>
              <a:rPr lang="en-US" sz="1800" dirty="0" smtClean="0">
                <a:solidFill>
                  <a:srgbClr val="000090"/>
                </a:solidFill>
              </a:rPr>
              <a:t>Negligent Discharge of Classified Information (NDCI) – the unauthorized disclosure of classified data on an information system not authorized for the appropriate security level access controls. </a:t>
            </a:r>
            <a:endParaRPr lang="en-US" sz="1800" dirty="0" smtClean="0">
              <a:solidFill>
                <a:srgbClr val="00009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endParaRPr lang="en-US" sz="1600" dirty="0" smtClean="0">
              <a:solidFill>
                <a:srgbClr val="000090"/>
              </a:solidFill>
              <a:latin typeface="Calibri"/>
              <a:cs typeface="Calibri"/>
            </a:endParaRPr>
          </a:p>
          <a:p>
            <a:pPr algn="just" eaLnBrk="1" hangingPunct="1">
              <a:lnSpc>
                <a:spcPct val="120000"/>
              </a:lnSpc>
              <a:spcBef>
                <a:spcPts val="100"/>
              </a:spcBef>
              <a:spcAft>
                <a:spcPts val="25"/>
              </a:spcAft>
              <a:buSzPct val="80000"/>
            </a:pPr>
            <a:endParaRPr lang="en-US" sz="1600" i="1" dirty="0" smtClean="0">
              <a:solidFill>
                <a:srgbClr val="FF0000"/>
              </a:solidFill>
              <a:latin typeface="Calibri"/>
              <a:cs typeface="Calibri"/>
            </a:endParaRPr>
          </a:p>
          <a:p>
            <a:pPr algn="just" eaLnBrk="1" hangingPunct="1">
              <a:lnSpc>
                <a:spcPct val="120000"/>
              </a:lnSpc>
              <a:spcBef>
                <a:spcPts val="100"/>
              </a:spcBef>
              <a:spcAft>
                <a:spcPts val="25"/>
              </a:spcAft>
              <a:buSzPct val="80000"/>
            </a:pPr>
            <a:endParaRPr lang="en-US" sz="1600" dirty="0">
              <a:solidFill>
                <a:srgbClr val="000090"/>
              </a:solidFill>
              <a:latin typeface="Calibri"/>
              <a:cs typeface="Calibri"/>
            </a:endParaRPr>
          </a:p>
        </p:txBody>
      </p:sp>
      <p:sp>
        <p:nvSpPr>
          <p:cNvPr id="5" name="TextBox 2"/>
          <p:cNvSpPr txBox="1">
            <a:spLocks noChangeArrowheads="1"/>
          </p:cNvSpPr>
          <p:nvPr/>
        </p:nvSpPr>
        <p:spPr bwMode="auto">
          <a:xfrm>
            <a:off x="339409" y="1248687"/>
            <a:ext cx="8686800"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i="1" dirty="0" smtClean="0">
                <a:solidFill>
                  <a:srgbClr val="000090"/>
                </a:solidFill>
                <a:latin typeface="Calibri"/>
                <a:cs typeface="Calibri"/>
              </a:rPr>
              <a:t>A Security Incident can be categorized as an infraction or violation.</a:t>
            </a:r>
            <a:endParaRPr lang="en-US" i="1" dirty="0">
              <a:solidFill>
                <a:srgbClr val="000090"/>
              </a:solidFill>
              <a:latin typeface="Calibri"/>
              <a:cs typeface="Calibri"/>
            </a:endParaRPr>
          </a:p>
        </p:txBody>
      </p:sp>
      <p:sp>
        <p:nvSpPr>
          <p:cNvPr id="6" name="TextBox 2"/>
          <p:cNvSpPr txBox="1">
            <a:spLocks noChangeArrowheads="1"/>
          </p:cNvSpPr>
          <p:nvPr/>
        </p:nvSpPr>
        <p:spPr bwMode="auto">
          <a:xfrm>
            <a:off x="-177714" y="6009743"/>
            <a:ext cx="91440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b="1" dirty="0" smtClean="0">
                <a:solidFill>
                  <a:srgbClr val="FF0000"/>
                </a:solidFill>
                <a:latin typeface="Calibri"/>
                <a:cs typeface="Calibri"/>
              </a:rPr>
              <a:t>Report ALL infractions and violations immediately to your Security Officer</a:t>
            </a:r>
            <a:endParaRPr lang="en-US" sz="1800" b="1" dirty="0">
              <a:solidFill>
                <a:srgbClr val="FF0000"/>
              </a:solidFill>
              <a:latin typeface="Calibri"/>
              <a:cs typeface="Calibri"/>
            </a:endParaRPr>
          </a:p>
        </p:txBody>
      </p:sp>
      <p:sp>
        <p:nvSpPr>
          <p:cNvPr id="8"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8638418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Examples of Incidents</a:t>
            </a:r>
            <a:endParaRPr lang="en-US" dirty="0"/>
          </a:p>
        </p:txBody>
      </p:sp>
      <p:sp>
        <p:nvSpPr>
          <p:cNvPr id="3" name="Content Placeholder 2"/>
          <p:cNvSpPr>
            <a:spLocks noGrp="1"/>
          </p:cNvSpPr>
          <p:nvPr>
            <p:ph idx="1"/>
          </p:nvPr>
        </p:nvSpPr>
        <p:spPr>
          <a:xfrm>
            <a:off x="883920" y="2132410"/>
            <a:ext cx="7502388" cy="2295870"/>
          </a:xfrm>
        </p:spPr>
        <p:txBody>
          <a:bodyPr>
            <a:normAutofit/>
          </a:bodyPr>
          <a:lstStyle/>
          <a:p>
            <a:r>
              <a:rPr lang="en-US" sz="2000" dirty="0" smtClean="0"/>
              <a:t>Classified material not properly stored</a:t>
            </a:r>
          </a:p>
          <a:p>
            <a:pPr lvl="0"/>
            <a:r>
              <a:rPr lang="en-US" sz="2000" dirty="0" smtClean="0"/>
              <a:t>Classified </a:t>
            </a:r>
            <a:r>
              <a:rPr lang="en-US" sz="2000" dirty="0"/>
              <a:t>container not properly secured</a:t>
            </a:r>
          </a:p>
          <a:p>
            <a:pPr lvl="0"/>
            <a:r>
              <a:rPr lang="en-US" sz="2000" dirty="0"/>
              <a:t>Permitting personnel access to classified information without verifying need-to-know</a:t>
            </a:r>
          </a:p>
          <a:p>
            <a:pPr lvl="0"/>
            <a:r>
              <a:rPr lang="en-US" sz="2000" dirty="0"/>
              <a:t>Failing to mark classified information </a:t>
            </a:r>
          </a:p>
          <a:p>
            <a:pPr lvl="0"/>
            <a:r>
              <a:rPr lang="en-US" sz="2000" dirty="0"/>
              <a:t>Discussing classified information in unauthorized areas </a:t>
            </a:r>
            <a:endParaRPr lang="en-US" sz="2000" dirty="0" smtClean="0"/>
          </a:p>
        </p:txBody>
      </p:sp>
      <p:sp>
        <p:nvSpPr>
          <p:cNvPr id="4" name="TextBox 3"/>
          <p:cNvSpPr txBox="1"/>
          <p:nvPr/>
        </p:nvSpPr>
        <p:spPr>
          <a:xfrm>
            <a:off x="883920" y="4886960"/>
            <a:ext cx="7650480" cy="646331"/>
          </a:xfrm>
          <a:prstGeom prst="rect">
            <a:avLst/>
          </a:prstGeom>
          <a:noFill/>
          <a:ln w="12700">
            <a:solidFill>
              <a:schemeClr val="tx1"/>
            </a:solidFill>
          </a:ln>
        </p:spPr>
        <p:txBody>
          <a:bodyPr wrap="square" rtlCol="0">
            <a:spAutoFit/>
          </a:bodyPr>
          <a:lstStyle/>
          <a:p>
            <a:pPr lvl="0" algn="ctr"/>
            <a:r>
              <a:rPr lang="en-US" b="1" dirty="0">
                <a:solidFill>
                  <a:srgbClr val="FF0000"/>
                </a:solidFill>
              </a:rPr>
              <a:t>For more information on security incidents refer to DODM 5200.01 Vol. 3 available in the </a:t>
            </a:r>
            <a:r>
              <a:rPr lang="en-US" b="1" dirty="0" smtClean="0">
                <a:solidFill>
                  <a:srgbClr val="FF0000"/>
                </a:solidFill>
              </a:rPr>
              <a:t>resources.</a:t>
            </a:r>
            <a:endParaRPr lang="en-US" b="1" dirty="0">
              <a:solidFill>
                <a:srgbClr val="FF0000"/>
              </a:solidFill>
            </a:endParaRPr>
          </a:p>
        </p:txBody>
      </p:sp>
      <p:sp>
        <p:nvSpPr>
          <p:cNvPr id="5" name="TextBox 2"/>
          <p:cNvSpPr txBox="1">
            <a:spLocks noChangeArrowheads="1"/>
          </p:cNvSpPr>
          <p:nvPr/>
        </p:nvSpPr>
        <p:spPr bwMode="auto">
          <a:xfrm>
            <a:off x="802640" y="1466802"/>
            <a:ext cx="5791200" cy="5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Examples of Incidents</a:t>
            </a:r>
            <a:endParaRPr lang="en-US" sz="3200" b="1" dirty="0">
              <a:solidFill>
                <a:srgbClr val="000090"/>
              </a:solidFill>
              <a:latin typeface="Calibri"/>
              <a:cs typeface="Calibri"/>
            </a:endParaRPr>
          </a:p>
        </p:txBody>
      </p:sp>
      <p:sp>
        <p:nvSpPr>
          <p:cNvPr id="6" name="Footer Placeholder 5"/>
          <p:cNvSpPr>
            <a:spLocks noGrp="1"/>
          </p:cNvSpPr>
          <p:nvPr>
            <p:ph type="ftr" sz="quarter" idx="11"/>
          </p:nvPr>
        </p:nvSpPr>
        <p:spPr/>
        <p:txBody>
          <a:bodyPr/>
          <a:lstStyle/>
          <a:p>
            <a:r>
              <a:rPr lang="en-US" smtClean="0"/>
              <a:t>UNCLASSIFIED</a:t>
            </a:r>
            <a:endParaRPr lang="en-US" dirty="0"/>
          </a:p>
        </p:txBody>
      </p:sp>
      <p:sp>
        <p:nvSpPr>
          <p:cNvPr id="7"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598890874"/>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164455"/>
            <a:ext cx="7561210" cy="96845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Sanctions</a:t>
            </a:r>
            <a:endParaRPr lang="en-US" sz="2400" dirty="0">
              <a:latin typeface="Calibri"/>
              <a:cs typeface="Calibri"/>
            </a:endParaRPr>
          </a:p>
        </p:txBody>
      </p:sp>
      <p:sp>
        <p:nvSpPr>
          <p:cNvPr id="4" name="Content Placeholder 3"/>
          <p:cNvSpPr txBox="1">
            <a:spLocks/>
          </p:cNvSpPr>
          <p:nvPr/>
        </p:nvSpPr>
        <p:spPr bwMode="auto">
          <a:xfrm>
            <a:off x="795342" y="2268553"/>
            <a:ext cx="7581170" cy="12949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Disclose classified or CUI to unauthorized persons</a:t>
            </a:r>
          </a:p>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Classify information or continuing the classification of information in violation of DOD regulations</a:t>
            </a:r>
          </a:p>
        </p:txBody>
      </p:sp>
      <p:sp>
        <p:nvSpPr>
          <p:cNvPr id="5" name="TextBox 2"/>
          <p:cNvSpPr txBox="1">
            <a:spLocks noChangeArrowheads="1"/>
          </p:cNvSpPr>
          <p:nvPr/>
        </p:nvSpPr>
        <p:spPr bwMode="auto">
          <a:xfrm>
            <a:off x="305067" y="1608641"/>
            <a:ext cx="9428213"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i="1" dirty="0" smtClean="0">
                <a:solidFill>
                  <a:srgbClr val="000090"/>
                </a:solidFill>
                <a:latin typeface="Calibri"/>
                <a:cs typeface="Calibri"/>
              </a:rPr>
              <a:t>You are subject to sanctions if you knowingly, willfully, negligently:</a:t>
            </a:r>
            <a:endParaRPr lang="en-US" b="1" i="1" dirty="0">
              <a:solidFill>
                <a:srgbClr val="000090"/>
              </a:solidFill>
              <a:latin typeface="Calibri"/>
              <a:cs typeface="Calibri"/>
            </a:endParaRPr>
          </a:p>
        </p:txBody>
      </p:sp>
      <p:sp>
        <p:nvSpPr>
          <p:cNvPr id="6" name="Content Placeholder 3"/>
          <p:cNvSpPr txBox="1">
            <a:spLocks/>
          </p:cNvSpPr>
          <p:nvPr/>
        </p:nvSpPr>
        <p:spPr bwMode="auto">
          <a:xfrm>
            <a:off x="795342" y="3997897"/>
            <a:ext cx="3359810" cy="2011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Warning</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Reprimand</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Loss/denial of classified access</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Suspension without pay</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Termination of employment</a:t>
            </a:r>
          </a:p>
        </p:txBody>
      </p:sp>
      <p:sp>
        <p:nvSpPr>
          <p:cNvPr id="7" name="TextBox 2"/>
          <p:cNvSpPr txBox="1">
            <a:spLocks noChangeArrowheads="1"/>
          </p:cNvSpPr>
          <p:nvPr/>
        </p:nvSpPr>
        <p:spPr bwMode="auto">
          <a:xfrm>
            <a:off x="419338" y="3638759"/>
            <a:ext cx="830532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i="1" dirty="0" smtClean="0">
                <a:solidFill>
                  <a:srgbClr val="000090"/>
                </a:solidFill>
                <a:latin typeface="Calibri"/>
                <a:cs typeface="Calibri"/>
              </a:rPr>
              <a:t>Sanctions include:</a:t>
            </a:r>
            <a:endParaRPr lang="en-US" b="1" i="1" dirty="0">
              <a:solidFill>
                <a:srgbClr val="000090"/>
              </a:solidFill>
              <a:latin typeface="Calibri"/>
              <a:cs typeface="Calibri"/>
            </a:endParaRPr>
          </a:p>
        </p:txBody>
      </p:sp>
      <p:sp>
        <p:nvSpPr>
          <p:cNvPr id="8" name="Content Placeholder 3"/>
          <p:cNvSpPr txBox="1">
            <a:spLocks/>
          </p:cNvSpPr>
          <p:nvPr/>
        </p:nvSpPr>
        <p:spPr bwMode="auto">
          <a:xfrm>
            <a:off x="4620692" y="4009807"/>
            <a:ext cx="3865015" cy="15124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Discharge from military service</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Criminal Prosecution</a:t>
            </a:r>
          </a:p>
        </p:txBody>
      </p:sp>
      <p:sp>
        <p:nvSpPr>
          <p:cNvPr id="10"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2"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09696213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74091"/>
            <a:ext cx="7682056" cy="939001"/>
          </a:xfrm>
        </p:spPr>
        <p:txBody>
          <a:bodyPr wrap="square" numCol="1" anchorCtr="0" compatLnSpc="1">
            <a:prstTxWarp prst="textNoShape">
              <a:avLst/>
            </a:prstTxWarp>
            <a:normAutofit/>
          </a:bodyPr>
          <a:lstStyle/>
          <a:p>
            <a:pPr eaLnBrk="1" hangingPunct="1">
              <a:defRPr/>
            </a:pPr>
            <a:r>
              <a:rPr lang="en-US" sz="2400" dirty="0">
                <a:latin typeface="Calibri"/>
                <a:cs typeface="Calibri"/>
              </a:rPr>
              <a:t>Information </a:t>
            </a:r>
            <a:r>
              <a:rPr lang="en-US" sz="2400" dirty="0" smtClean="0">
                <a:latin typeface="Calibri"/>
                <a:cs typeface="Calibri"/>
              </a:rPr>
              <a:t>Security</a:t>
            </a:r>
            <a:br>
              <a:rPr lang="en-US" sz="2400" dirty="0" smtClean="0">
                <a:latin typeface="Calibri"/>
                <a:cs typeface="Calibri"/>
              </a:rPr>
            </a:br>
            <a:r>
              <a:rPr lang="en-US" sz="2400" dirty="0" smtClean="0">
                <a:latin typeface="Calibri"/>
                <a:cs typeface="Calibri"/>
              </a:rPr>
              <a:t>Classified Information/Public Media</a:t>
            </a:r>
            <a:endParaRPr lang="en-US" sz="2400" dirty="0">
              <a:latin typeface="Calibri"/>
              <a:cs typeface="Calibri"/>
            </a:endParaRPr>
          </a:p>
        </p:txBody>
      </p:sp>
      <p:sp>
        <p:nvSpPr>
          <p:cNvPr id="4" name="Content Placeholder 3"/>
          <p:cNvSpPr txBox="1">
            <a:spLocks/>
          </p:cNvSpPr>
          <p:nvPr/>
        </p:nvSpPr>
        <p:spPr bwMode="auto">
          <a:xfrm>
            <a:off x="862317" y="1934872"/>
            <a:ext cx="7675205" cy="36194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342900" indent="-342900" algn="just" eaLnBrk="1" hangingPunct="1">
              <a:lnSpc>
                <a:spcPct val="120000"/>
              </a:lnSpc>
              <a:spcBef>
                <a:spcPts val="100"/>
              </a:spcBef>
              <a:spcAft>
                <a:spcPts val="25"/>
              </a:spcAft>
              <a:buSzPct val="80000"/>
              <a:buFont typeface="Arial" panose="020B0604020202020204" pitchFamily="34" charset="0"/>
              <a:buChar char="•"/>
            </a:pPr>
            <a:r>
              <a:rPr lang="en-US" sz="2000" dirty="0" smtClean="0">
                <a:solidFill>
                  <a:srgbClr val="000090"/>
                </a:solidFill>
                <a:latin typeface="Calibri"/>
                <a:cs typeface="Calibri"/>
              </a:rPr>
              <a:t>Do not confirm or deny</a:t>
            </a:r>
            <a:endParaRPr lang="en-US" sz="2000" dirty="0" smtClean="0"/>
          </a:p>
          <a:p>
            <a:pPr marL="342900" indent="-342900">
              <a:buFont typeface="Arial" panose="020B0604020202020204" pitchFamily="34" charset="0"/>
              <a:buChar char="•"/>
            </a:pPr>
            <a:r>
              <a:rPr lang="en-US" sz="2000" dirty="0" smtClean="0"/>
              <a:t>Do </a:t>
            </a:r>
            <a:r>
              <a:rPr lang="en-US" sz="2000" dirty="0"/>
              <a:t>not respond to questions about programs or projects including those released </a:t>
            </a:r>
            <a:r>
              <a:rPr lang="en-US" sz="2000" dirty="0" smtClean="0"/>
              <a:t>through</a:t>
            </a:r>
            <a:r>
              <a:rPr lang="en-US" sz="2000" dirty="0"/>
              <a:t>:  </a:t>
            </a:r>
            <a:endParaRPr lang="en-US" sz="2000" dirty="0" smtClean="0"/>
          </a:p>
          <a:p>
            <a:pPr marL="1085850" lvl="1" indent="-342900">
              <a:buFont typeface="Arial" panose="020B0604020202020204" pitchFamily="34" charset="0"/>
              <a:buChar char="•"/>
            </a:pPr>
            <a:r>
              <a:rPr lang="en-US" sz="2000" dirty="0" smtClean="0"/>
              <a:t>	Radio </a:t>
            </a:r>
            <a:r>
              <a:rPr lang="en-US" sz="2000" dirty="0"/>
              <a:t>or TV</a:t>
            </a:r>
          </a:p>
          <a:p>
            <a:pPr marL="1085850" lvl="1" indent="-342900">
              <a:buFont typeface="Arial" panose="020B0604020202020204" pitchFamily="34" charset="0"/>
              <a:buChar char="•"/>
            </a:pPr>
            <a:r>
              <a:rPr lang="en-US" sz="2000" dirty="0" smtClean="0"/>
              <a:t>	Newspapers</a:t>
            </a:r>
            <a:endParaRPr lang="en-US" sz="2000" dirty="0"/>
          </a:p>
          <a:p>
            <a:pPr marL="1085850" lvl="1" indent="-342900">
              <a:buFont typeface="Arial" panose="020B0604020202020204" pitchFamily="34" charset="0"/>
              <a:buChar char="•"/>
            </a:pPr>
            <a:r>
              <a:rPr lang="en-US" sz="2000" dirty="0" smtClean="0"/>
              <a:t>	Magazines</a:t>
            </a:r>
            <a:endParaRPr lang="en-US" sz="2000" dirty="0"/>
          </a:p>
          <a:p>
            <a:pPr marL="1085850" lvl="1" indent="-342900">
              <a:buFont typeface="Arial" panose="020B0604020202020204" pitchFamily="34" charset="0"/>
              <a:buChar char="•"/>
            </a:pPr>
            <a:r>
              <a:rPr lang="en-US" sz="2000" dirty="0" smtClean="0"/>
              <a:t>	Trade </a:t>
            </a:r>
            <a:r>
              <a:rPr lang="en-US" sz="2000" dirty="0"/>
              <a:t>journals</a:t>
            </a:r>
          </a:p>
          <a:p>
            <a:pPr marL="1085850" lvl="1" indent="-342900">
              <a:buFont typeface="Arial" panose="020B0604020202020204" pitchFamily="34" charset="0"/>
              <a:buChar char="•"/>
            </a:pPr>
            <a:r>
              <a:rPr lang="en-US" sz="2000" dirty="0" smtClean="0"/>
              <a:t>	Social </a:t>
            </a:r>
            <a:r>
              <a:rPr lang="en-US" sz="2000" dirty="0"/>
              <a:t>media sites, such as Facebook, Twitter, Pinterest, or </a:t>
            </a:r>
            <a:r>
              <a:rPr lang="en-US" sz="2000" dirty="0" smtClean="0"/>
              <a:t>LinkedIn</a:t>
            </a:r>
          </a:p>
          <a:p>
            <a:pPr marL="342900" indent="-342900" algn="just" eaLnBrk="1" hangingPunct="1">
              <a:lnSpc>
                <a:spcPct val="120000"/>
              </a:lnSpc>
              <a:spcBef>
                <a:spcPts val="100"/>
              </a:spcBef>
              <a:spcAft>
                <a:spcPts val="25"/>
              </a:spcAft>
              <a:buSzPct val="80000"/>
              <a:buFont typeface="Arial" panose="020B0604020202020204" pitchFamily="34" charset="0"/>
              <a:buChar char="•"/>
            </a:pPr>
            <a:r>
              <a:rPr lang="en-US" sz="2000" dirty="0" smtClean="0">
                <a:solidFill>
                  <a:srgbClr val="000090"/>
                </a:solidFill>
                <a:latin typeface="Calibri"/>
                <a:cs typeface="Calibri"/>
              </a:rPr>
              <a:t>Do not view or download from unclassified IT systems.  Make a note of the URL and other significant details.</a:t>
            </a:r>
            <a:endParaRPr lang="en-US" sz="2000" i="1" dirty="0" smtClean="0">
              <a:solidFill>
                <a:srgbClr val="FF000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endParaRPr lang="en-US" sz="2000" dirty="0">
              <a:solidFill>
                <a:srgbClr val="FF0000"/>
              </a:solidFill>
              <a:latin typeface="Calibri"/>
              <a:cs typeface="Calibri"/>
            </a:endParaRPr>
          </a:p>
        </p:txBody>
      </p:sp>
      <p:sp>
        <p:nvSpPr>
          <p:cNvPr id="5" name="TextBox 2"/>
          <p:cNvSpPr txBox="1">
            <a:spLocks noChangeArrowheads="1"/>
          </p:cNvSpPr>
          <p:nvPr/>
        </p:nvSpPr>
        <p:spPr bwMode="auto">
          <a:xfrm>
            <a:off x="862317" y="1389321"/>
            <a:ext cx="7419365"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Classified Information in the Public Media</a:t>
            </a:r>
            <a:endParaRPr lang="en-US" sz="3200" b="1" dirty="0">
              <a:solidFill>
                <a:srgbClr val="000090"/>
              </a:solidFill>
              <a:latin typeface="Calibri"/>
              <a:cs typeface="Calibri"/>
            </a:endParaRPr>
          </a:p>
        </p:txBody>
      </p:sp>
      <p:sp>
        <p:nvSpPr>
          <p:cNvPr id="6" name="TextBox 2"/>
          <p:cNvSpPr txBox="1">
            <a:spLocks noChangeArrowheads="1"/>
          </p:cNvSpPr>
          <p:nvPr/>
        </p:nvSpPr>
        <p:spPr bwMode="auto">
          <a:xfrm>
            <a:off x="-162560" y="5542606"/>
            <a:ext cx="914400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endParaRPr lang="en-US" sz="1600" b="1" dirty="0" smtClean="0">
              <a:solidFill>
                <a:srgbClr val="FF0000"/>
              </a:solidFill>
              <a:latin typeface="Calibri"/>
              <a:cs typeface="Calibri"/>
            </a:endParaRPr>
          </a:p>
          <a:p>
            <a:pPr algn="ctr" eaLnBrk="1" hangingPunct="1"/>
            <a:endParaRPr lang="en-US" sz="1600" b="1" dirty="0">
              <a:solidFill>
                <a:srgbClr val="FF0000"/>
              </a:solidFill>
              <a:latin typeface="Calibri"/>
              <a:cs typeface="Calibri"/>
            </a:endParaRPr>
          </a:p>
          <a:p>
            <a:pPr algn="ctr" eaLnBrk="1" hangingPunct="1"/>
            <a:r>
              <a:rPr lang="en-US" sz="1600" b="1" dirty="0" smtClean="0">
                <a:solidFill>
                  <a:srgbClr val="FF0000"/>
                </a:solidFill>
                <a:latin typeface="Calibri"/>
                <a:cs typeface="Calibri"/>
              </a:rPr>
              <a:t>Refer all questions to the Public Affairs Office (PAO) and your Security Officer</a:t>
            </a:r>
            <a:endParaRPr lang="en-US" sz="1600" b="1" dirty="0">
              <a:solidFill>
                <a:srgbClr val="FF0000"/>
              </a:solidFill>
              <a:latin typeface="Calibri"/>
              <a:cs typeface="Calibri"/>
            </a:endParaRPr>
          </a:p>
        </p:txBody>
      </p:sp>
      <p:sp>
        <p:nvSpPr>
          <p:cNvPr id="8"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80498178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Personnel Security</a:t>
            </a:r>
            <a:endParaRPr lang="en-US" dirty="0"/>
          </a:p>
        </p:txBody>
      </p:sp>
      <p:sp>
        <p:nvSpPr>
          <p:cNvPr id="3" name="Content Placeholder 2"/>
          <p:cNvSpPr>
            <a:spLocks noGrp="1"/>
          </p:cNvSpPr>
          <p:nvPr>
            <p:ph idx="1"/>
          </p:nvPr>
        </p:nvSpPr>
        <p:spPr/>
        <p:txBody>
          <a:bodyPr>
            <a:normAutofit/>
          </a:bodyPr>
          <a:lstStyle/>
          <a:p>
            <a:pPr marL="0" indent="0">
              <a:buNone/>
            </a:pPr>
            <a:r>
              <a:rPr lang="en-US" sz="1800" b="1" dirty="0" smtClean="0"/>
              <a:t>The Personnel Security Program: </a:t>
            </a:r>
            <a:r>
              <a:rPr lang="en-US" sz="1800" dirty="0" smtClean="0"/>
              <a:t>This program provides </a:t>
            </a:r>
            <a:r>
              <a:rPr lang="en-US" sz="1800" dirty="0"/>
              <a:t>security policies and procedures; </a:t>
            </a:r>
            <a:r>
              <a:rPr lang="en-US" sz="1800" dirty="0" smtClean="0"/>
              <a:t>establishes the </a:t>
            </a:r>
            <a:r>
              <a:rPr lang="en-US" sz="1800" dirty="0"/>
              <a:t>standards, criteria, and </a:t>
            </a:r>
            <a:r>
              <a:rPr lang="en-US" sz="1800" dirty="0" smtClean="0"/>
              <a:t>guidelines personnel </a:t>
            </a:r>
            <a:r>
              <a:rPr lang="en-US" sz="1800" dirty="0"/>
              <a:t>security determinations </a:t>
            </a:r>
            <a:r>
              <a:rPr lang="en-US" sz="1800" dirty="0" smtClean="0"/>
              <a:t>are based upon.</a:t>
            </a:r>
            <a:endParaRPr lang="en-US" sz="1800" dirty="0"/>
          </a:p>
        </p:txBody>
      </p:sp>
      <p:sp>
        <p:nvSpPr>
          <p:cNvPr id="5" name="Footer Placeholder 4"/>
          <p:cNvSpPr>
            <a:spLocks noGrp="1"/>
          </p:cNvSpPr>
          <p:nvPr>
            <p:ph type="ftr" sz="quarter" idx="11"/>
          </p:nvPr>
        </p:nvSpPr>
        <p:spPr/>
        <p:txBody>
          <a:bodyPr/>
          <a:lstStyle/>
          <a:p>
            <a:r>
              <a:rPr lang="en-US" smtClean="0"/>
              <a:t>UNCLASSIFIED</a:t>
            </a:r>
            <a:endParaRPr lang="en-US" dirty="0"/>
          </a:p>
        </p:txBody>
      </p:sp>
      <p:sp>
        <p:nvSpPr>
          <p:cNvPr id="7" name="Content Placeholder 2"/>
          <p:cNvSpPr txBox="1">
            <a:spLocks/>
          </p:cNvSpPr>
          <p:nvPr/>
        </p:nvSpPr>
        <p:spPr>
          <a:xfrm>
            <a:off x="827152" y="2648322"/>
            <a:ext cx="7489695" cy="3463540"/>
          </a:xfrm>
          <a:prstGeom prst="rect">
            <a:avLst/>
          </a:prstGeom>
        </p:spPr>
        <p:txBody>
          <a:bodyPr vert="horz" lIns="91440" tIns="45720" rIns="91440" bIns="45720" rtlCol="0">
            <a:no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t>Position Designations:</a:t>
            </a:r>
          </a:p>
          <a:p>
            <a:pPr marL="685800" lvl="1">
              <a:lnSpc>
                <a:spcPct val="130000"/>
              </a:lnSpc>
              <a:buFont typeface="Arial" panose="020B0604020202020204" pitchFamily="34" charset="0"/>
              <a:buChar char="•"/>
            </a:pPr>
            <a:r>
              <a:rPr lang="en-US" sz="1600" b="1" dirty="0" smtClean="0"/>
              <a:t>Special-Sensitive: </a:t>
            </a:r>
            <a:r>
              <a:rPr lang="en-US" sz="1600" dirty="0" smtClean="0"/>
              <a:t>Access to Sensitive Compartmented Information (SCI)/Top Secret (TS) or Special Access Program (SAP). Potential for inestimable damage to National Security.</a:t>
            </a:r>
          </a:p>
          <a:p>
            <a:pPr marL="685800" lvl="1">
              <a:lnSpc>
                <a:spcPct val="130000"/>
              </a:lnSpc>
              <a:buFont typeface="Arial" panose="020B0604020202020204" pitchFamily="34" charset="0"/>
              <a:buChar char="•"/>
            </a:pPr>
            <a:r>
              <a:rPr lang="en-US" sz="1600" b="1" dirty="0" smtClean="0"/>
              <a:t>Critical-Sensitive</a:t>
            </a:r>
            <a:r>
              <a:rPr lang="en-US" sz="1600" b="1" dirty="0"/>
              <a:t>: </a:t>
            </a:r>
            <a:r>
              <a:rPr lang="en-US" sz="1600" dirty="0" smtClean="0"/>
              <a:t>Access to Top Secret (TS). Potential for exceptionally grave damage to National Security. </a:t>
            </a:r>
          </a:p>
          <a:p>
            <a:pPr marL="685800" lvl="1">
              <a:lnSpc>
                <a:spcPct val="130000"/>
              </a:lnSpc>
              <a:buFont typeface="Arial" panose="020B0604020202020204" pitchFamily="34" charset="0"/>
              <a:buChar char="•"/>
            </a:pPr>
            <a:r>
              <a:rPr lang="en-US" sz="1600" b="1" dirty="0" smtClean="0"/>
              <a:t>Noncritical-Sensitive: </a:t>
            </a:r>
            <a:r>
              <a:rPr lang="en-US" sz="1600" dirty="0" smtClean="0"/>
              <a:t>Access to Secret or Confidential. Potential for significant or serious damage to National Security.</a:t>
            </a:r>
          </a:p>
          <a:p>
            <a:pPr marL="685800" lvl="1">
              <a:lnSpc>
                <a:spcPct val="130000"/>
              </a:lnSpc>
              <a:buFont typeface="Arial" panose="020B0604020202020204" pitchFamily="34" charset="0"/>
              <a:buChar char="•"/>
            </a:pPr>
            <a:r>
              <a:rPr lang="en-US" sz="1600" b="1" dirty="0" smtClean="0"/>
              <a:t>Non-Sensitive: </a:t>
            </a:r>
            <a:r>
              <a:rPr lang="en-US" sz="1600" dirty="0" smtClean="0"/>
              <a:t>No eligibility required.  Does not pose damage to National Security. </a:t>
            </a:r>
            <a:endParaRPr lang="en-US" sz="1600" dirty="0"/>
          </a:p>
        </p:txBody>
      </p:sp>
      <p:sp>
        <p:nvSpPr>
          <p:cNvPr id="8"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7112674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74091"/>
            <a:ext cx="7428500" cy="858821"/>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Pre-Publication Process</a:t>
            </a:r>
            <a:endParaRPr lang="en-US" sz="2400" dirty="0">
              <a:latin typeface="Calibri"/>
              <a:cs typeface="Calibri"/>
            </a:endParaRPr>
          </a:p>
        </p:txBody>
      </p:sp>
      <p:sp>
        <p:nvSpPr>
          <p:cNvPr id="4" name="Content Placeholder 3"/>
          <p:cNvSpPr txBox="1">
            <a:spLocks/>
          </p:cNvSpPr>
          <p:nvPr/>
        </p:nvSpPr>
        <p:spPr bwMode="auto">
          <a:xfrm>
            <a:off x="853440" y="2857646"/>
            <a:ext cx="7924800" cy="24077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Books, manuscript, or articles sent to the publisher, editor, movie producer, or game purveyor, or their respective support staffs</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Speech, briefing, article, or content that will be publically disseminated</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Information being released to the public, even through Congress or the courts</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Official government products as well as materials submitted by cleared or formerly cleared personnel.</a:t>
            </a:r>
          </a:p>
          <a:p>
            <a:pPr marL="285750" indent="-285750" eaLnBrk="1" hangingPunct="1">
              <a:lnSpc>
                <a:spcPct val="120000"/>
              </a:lnSpc>
              <a:spcBef>
                <a:spcPts val="100"/>
              </a:spcBef>
              <a:spcAft>
                <a:spcPts val="25"/>
              </a:spcAft>
              <a:buSzPct val="80000"/>
              <a:buFont typeface="Arial"/>
              <a:buChar char="•"/>
            </a:pPr>
            <a:r>
              <a:rPr lang="en-US" sz="1800" dirty="0" smtClean="0">
                <a:solidFill>
                  <a:srgbClr val="000090"/>
                </a:solidFill>
                <a:latin typeface="Calibri"/>
                <a:cs typeface="Calibri"/>
              </a:rPr>
              <a:t>See DODI 5230.29 “Security and policy review of DOD Information for Public Release for more information.</a:t>
            </a:r>
          </a:p>
          <a:p>
            <a:pPr algn="just" eaLnBrk="1" hangingPunct="1">
              <a:lnSpc>
                <a:spcPct val="120000"/>
              </a:lnSpc>
              <a:spcBef>
                <a:spcPts val="100"/>
              </a:spcBef>
              <a:spcAft>
                <a:spcPts val="25"/>
              </a:spcAft>
              <a:buSzPct val="80000"/>
            </a:pPr>
            <a:endParaRPr lang="en-US" sz="1600" i="1" dirty="0" smtClean="0">
              <a:solidFill>
                <a:srgbClr val="FF000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TextBox 2"/>
          <p:cNvSpPr txBox="1">
            <a:spLocks noChangeArrowheads="1"/>
          </p:cNvSpPr>
          <p:nvPr/>
        </p:nvSpPr>
        <p:spPr bwMode="auto">
          <a:xfrm>
            <a:off x="512544" y="1875134"/>
            <a:ext cx="8174256"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Materials subject to pre-publication review include:</a:t>
            </a:r>
            <a:endParaRPr lang="en-US" sz="3200" b="1" dirty="0">
              <a:solidFill>
                <a:srgbClr val="000090"/>
              </a:solidFill>
              <a:latin typeface="Calibri"/>
              <a:cs typeface="Calibri"/>
            </a:endParaRPr>
          </a:p>
        </p:txBody>
      </p:sp>
      <p:sp>
        <p:nvSpPr>
          <p:cNvPr id="6" name="TextBox 2"/>
          <p:cNvSpPr txBox="1">
            <a:spLocks noChangeArrowheads="1"/>
          </p:cNvSpPr>
          <p:nvPr/>
        </p:nvSpPr>
        <p:spPr bwMode="auto">
          <a:xfrm>
            <a:off x="0" y="1287379"/>
            <a:ext cx="9022080"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smtClean="0">
                <a:solidFill>
                  <a:srgbClr val="FF0000"/>
                </a:solidFill>
                <a:latin typeface="Calibri"/>
                <a:cs typeface="Calibri"/>
              </a:rPr>
              <a:t>You are responsible for protecting official information  and complying with the pre-publication process</a:t>
            </a:r>
            <a:endParaRPr lang="en-US" sz="2000" b="1" dirty="0">
              <a:solidFill>
                <a:srgbClr val="FF0000"/>
              </a:solidFill>
              <a:latin typeface="Calibri"/>
              <a:cs typeface="Calibri"/>
            </a:endParaRPr>
          </a:p>
        </p:txBody>
      </p:sp>
      <p:sp>
        <p:nvSpPr>
          <p:cNvPr id="7" name="TextBox 2"/>
          <p:cNvSpPr txBox="1">
            <a:spLocks noChangeArrowheads="1"/>
          </p:cNvSpPr>
          <p:nvPr/>
        </p:nvSpPr>
        <p:spPr bwMode="auto">
          <a:xfrm>
            <a:off x="512544" y="5588564"/>
            <a:ext cx="8377900" cy="707886"/>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dirty="0" smtClean="0">
                <a:solidFill>
                  <a:srgbClr val="FF0000"/>
                </a:solidFill>
                <a:latin typeface="Calibri"/>
                <a:cs typeface="Calibri"/>
              </a:rPr>
              <a:t>The Defense Office of Prepublication and Security Review (</a:t>
            </a:r>
            <a:r>
              <a:rPr lang="en-US" sz="2000" b="1" dirty="0" smtClean="0">
                <a:solidFill>
                  <a:srgbClr val="FF0000"/>
                </a:solidFill>
                <a:latin typeface="Calibri"/>
                <a:cs typeface="Calibri"/>
              </a:rPr>
              <a:t>DOPSR</a:t>
            </a:r>
            <a:r>
              <a:rPr lang="en-US" sz="2000" b="1" dirty="0" smtClean="0">
                <a:solidFill>
                  <a:srgbClr val="FF0000"/>
                </a:solidFill>
                <a:latin typeface="Calibri"/>
                <a:cs typeface="Calibri"/>
              </a:rPr>
              <a:t>) is responsible for reviewing materials for public and controlled release.</a:t>
            </a:r>
            <a:endParaRPr lang="en-US" sz="2000" b="1" dirty="0">
              <a:solidFill>
                <a:srgbClr val="FF0000"/>
              </a:solidFill>
              <a:latin typeface="Calibri"/>
              <a:cs typeface="Calibri"/>
            </a:endParaRPr>
          </a:p>
        </p:txBody>
      </p:sp>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121729301"/>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Industrial Security Program</a:t>
            </a:r>
            <a:endParaRPr lang="en-US" dirty="0"/>
          </a:p>
        </p:txBody>
      </p:sp>
      <p:sp>
        <p:nvSpPr>
          <p:cNvPr id="4" name="TextBox 2"/>
          <p:cNvSpPr txBox="1">
            <a:spLocks noChangeArrowheads="1"/>
          </p:cNvSpPr>
          <p:nvPr/>
        </p:nvSpPr>
        <p:spPr bwMode="auto">
          <a:xfrm>
            <a:off x="968536" y="1551656"/>
            <a:ext cx="711784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Working with Contractors</a:t>
            </a:r>
            <a:endParaRPr lang="en-US" sz="3200" b="1" dirty="0">
              <a:solidFill>
                <a:srgbClr val="000090"/>
              </a:solidFill>
              <a:latin typeface="Calibri"/>
              <a:cs typeface="Calibri"/>
            </a:endParaRPr>
          </a:p>
        </p:txBody>
      </p:sp>
      <p:sp>
        <p:nvSpPr>
          <p:cNvPr id="6" name="Content Placeholder 3"/>
          <p:cNvSpPr>
            <a:spLocks noGrp="1"/>
          </p:cNvSpPr>
          <p:nvPr>
            <p:ph idx="1"/>
          </p:nvPr>
        </p:nvSpPr>
        <p:spPr>
          <a:xfrm>
            <a:off x="1105595" y="2325467"/>
            <a:ext cx="7245758" cy="3318322"/>
          </a:xfrm>
        </p:spPr>
        <p:txBody>
          <a:bodyPr>
            <a:normAutofit/>
          </a:bodyPr>
          <a:lstStyle/>
          <a:p>
            <a:r>
              <a:rPr lang="en-US" sz="2400" dirty="0" smtClean="0"/>
              <a:t>Contractors may or may not be cleared</a:t>
            </a:r>
          </a:p>
          <a:p>
            <a:pPr lvl="1"/>
            <a:r>
              <a:rPr lang="en-US" sz="2000" dirty="0"/>
              <a:t>Verify </a:t>
            </a:r>
            <a:r>
              <a:rPr lang="en-US" sz="2000" dirty="0" smtClean="0"/>
              <a:t>eligibility through </a:t>
            </a:r>
            <a:r>
              <a:rPr lang="en-US" sz="2000" dirty="0"/>
              <a:t>a valid visit authorization </a:t>
            </a:r>
            <a:r>
              <a:rPr lang="en-US" sz="2000" dirty="0" smtClean="0"/>
              <a:t>request or system of record </a:t>
            </a:r>
          </a:p>
          <a:p>
            <a:pPr lvl="1"/>
            <a:r>
              <a:rPr lang="en-US" sz="2000" dirty="0" smtClean="0"/>
              <a:t>Cleared </a:t>
            </a:r>
            <a:r>
              <a:rPr lang="en-US" sz="2000" dirty="0"/>
              <a:t>under National Industrial Security Program (NISP)</a:t>
            </a:r>
          </a:p>
          <a:p>
            <a:pPr lvl="1"/>
            <a:r>
              <a:rPr lang="en-US" sz="2000" dirty="0"/>
              <a:t>Follow requirements of </a:t>
            </a:r>
            <a:r>
              <a:rPr lang="en-US" sz="2000" dirty="0" smtClean="0"/>
              <a:t>the National </a:t>
            </a:r>
            <a:r>
              <a:rPr lang="en-US" sz="2000" dirty="0"/>
              <a:t>Industrial Security Program Operating Manual (NISPOM)</a:t>
            </a:r>
          </a:p>
          <a:p>
            <a:pPr lvl="1"/>
            <a:r>
              <a:rPr lang="en-US" sz="2000" dirty="0"/>
              <a:t>Required to comply with your organization’s security program </a:t>
            </a:r>
          </a:p>
        </p:txBody>
      </p:sp>
      <p:sp>
        <p:nvSpPr>
          <p:cNvPr id="7" name="TextBox 6"/>
          <p:cNvSpPr txBox="1"/>
          <p:nvPr/>
        </p:nvSpPr>
        <p:spPr>
          <a:xfrm>
            <a:off x="968537" y="5438261"/>
            <a:ext cx="7519874" cy="707886"/>
          </a:xfrm>
          <a:prstGeom prst="rect">
            <a:avLst/>
          </a:prstGeom>
          <a:noFill/>
          <a:ln w="12700">
            <a:solidFill>
              <a:schemeClr val="tx1"/>
            </a:solidFill>
          </a:ln>
        </p:spPr>
        <p:txBody>
          <a:bodyPr wrap="square" rtlCol="0">
            <a:spAutoFit/>
          </a:bodyPr>
          <a:lstStyle/>
          <a:p>
            <a:pPr marL="0" lvl="1" algn="ctr"/>
            <a:r>
              <a:rPr lang="en-US" sz="2000" b="1" i="1" dirty="0">
                <a:solidFill>
                  <a:srgbClr val="FF0000"/>
                </a:solidFill>
              </a:rPr>
              <a:t>Check with your security office for information on verifying contractor employee clearance eligibility and need to know. </a:t>
            </a:r>
          </a:p>
        </p:txBody>
      </p:sp>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370902621"/>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46408"/>
            <a:ext cx="7428500" cy="973239"/>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Physical Security Program</a:t>
            </a:r>
            <a:endParaRPr lang="en-US" sz="2400" dirty="0">
              <a:latin typeface="Calibri"/>
              <a:cs typeface="Calibri"/>
            </a:endParaRPr>
          </a:p>
        </p:txBody>
      </p:sp>
      <p:sp>
        <p:nvSpPr>
          <p:cNvPr id="13314" name="Content Placeholder 3"/>
          <p:cNvSpPr txBox="1">
            <a:spLocks/>
          </p:cNvSpPr>
          <p:nvPr/>
        </p:nvSpPr>
        <p:spPr bwMode="auto">
          <a:xfrm>
            <a:off x="804067" y="1626278"/>
            <a:ext cx="7271277" cy="1726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r>
              <a:rPr lang="en-US" b="1" dirty="0" smtClean="0">
                <a:solidFill>
                  <a:srgbClr val="000090"/>
                </a:solidFill>
                <a:latin typeface="Calibri"/>
                <a:cs typeface="Calibri"/>
              </a:rPr>
              <a:t>Physical Security</a:t>
            </a:r>
            <a:r>
              <a:rPr lang="en-US" dirty="0" smtClean="0">
                <a:solidFill>
                  <a:srgbClr val="000090"/>
                </a:solidFill>
                <a:latin typeface="Calibri"/>
                <a:cs typeface="Calibri"/>
              </a:rPr>
              <a:t>: </a:t>
            </a:r>
          </a:p>
          <a:p>
            <a:pPr eaLnBrk="1" hangingPunct="1">
              <a:spcBef>
                <a:spcPts val="100"/>
              </a:spcBef>
              <a:spcAft>
                <a:spcPts val="25"/>
              </a:spcAft>
              <a:buSzPct val="80000"/>
              <a:buFont typeface="Arial" charset="0"/>
              <a:buNone/>
            </a:pPr>
            <a:r>
              <a:rPr lang="en-US" sz="2000" dirty="0" smtClean="0">
                <a:solidFill>
                  <a:srgbClr val="000090"/>
                </a:solidFill>
                <a:latin typeface="Calibri"/>
                <a:cs typeface="Calibri"/>
              </a:rPr>
              <a:t>Active and passive measures to prevent unauthorized access to personnel, equipment, installations, and information, and to safeguard them against espionage, sabotage, terrorism, damage, and criminal activity.</a:t>
            </a:r>
            <a:endParaRPr lang="en-US" sz="2000" dirty="0">
              <a:solidFill>
                <a:srgbClr val="000090"/>
              </a:solidFill>
              <a:latin typeface="Calibri"/>
              <a:cs typeface="Calibri"/>
            </a:endParaRPr>
          </a:p>
        </p:txBody>
      </p:sp>
      <p:sp>
        <p:nvSpPr>
          <p:cNvPr id="8" name="Content Placeholder 3"/>
          <p:cNvSpPr txBox="1">
            <a:spLocks/>
          </p:cNvSpPr>
          <p:nvPr/>
        </p:nvSpPr>
        <p:spPr bwMode="auto">
          <a:xfrm>
            <a:off x="804068" y="3745413"/>
            <a:ext cx="7882732" cy="18107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Barriers/Fencing establish boundaries and deter individuals</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Intrusion Detection System (IDS)</a:t>
            </a:r>
            <a:r>
              <a:rPr lang="en-US" sz="2000" dirty="0">
                <a:solidFill>
                  <a:srgbClr val="000090"/>
                </a:solidFill>
                <a:latin typeface="Calibri"/>
                <a:cs typeface="Calibri"/>
              </a:rPr>
              <a:t> </a:t>
            </a:r>
            <a:r>
              <a:rPr lang="en-US" sz="2000" dirty="0" smtClean="0">
                <a:solidFill>
                  <a:srgbClr val="000090"/>
                </a:solidFill>
                <a:latin typeface="Calibri"/>
                <a:cs typeface="Calibri"/>
              </a:rPr>
              <a:t>is used to deter, detect, document, deny, or delay intrusion by detecting a change in the environment.</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Security forces are made up of DOD, military, contract personnel, and trained dogs</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Lighting is used to deter intruders for fear of being seen</a:t>
            </a:r>
          </a:p>
          <a:p>
            <a:pPr algn="just" eaLnBrk="1" hangingPunct="1">
              <a:lnSpc>
                <a:spcPct val="120000"/>
              </a:lnSpc>
              <a:spcBef>
                <a:spcPts val="100"/>
              </a:spcBef>
              <a:spcAft>
                <a:spcPts val="25"/>
              </a:spcAft>
              <a:buSzPct val="80000"/>
            </a:pPr>
            <a:endParaRPr lang="en-US" sz="1600" i="1" dirty="0" smtClean="0">
              <a:solidFill>
                <a:srgbClr val="FF0000"/>
              </a:solidFill>
              <a:latin typeface="Calibri"/>
              <a:cs typeface="Calibri"/>
            </a:endParaRPr>
          </a:p>
          <a:p>
            <a:pPr marL="285750" indent="-285750" algn="just" eaLnBrk="1" hangingPunct="1">
              <a:lnSpc>
                <a:spcPct val="120000"/>
              </a:lnSpc>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9" name="TextBox 2"/>
          <p:cNvSpPr txBox="1">
            <a:spLocks noChangeArrowheads="1"/>
          </p:cNvSpPr>
          <p:nvPr/>
        </p:nvSpPr>
        <p:spPr bwMode="auto">
          <a:xfrm>
            <a:off x="804068" y="3383536"/>
            <a:ext cx="741936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Calibri"/>
                <a:cs typeface="Calibri"/>
              </a:rPr>
              <a:t>Physical Security Countermeasures:</a:t>
            </a:r>
            <a:endParaRPr lang="en-US" b="1" dirty="0">
              <a:solidFill>
                <a:srgbClr val="000090"/>
              </a:solidFill>
              <a:latin typeface="Calibri"/>
              <a:cs typeface="Calibri"/>
            </a:endParaRPr>
          </a:p>
        </p:txBody>
      </p:sp>
      <p:sp>
        <p:nvSpPr>
          <p:cNvPr id="7"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946968580"/>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27454"/>
            <a:ext cx="7682056" cy="992193"/>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Physical Security</a:t>
            </a:r>
            <a:br>
              <a:rPr lang="en-US" sz="2400" dirty="0" smtClean="0">
                <a:latin typeface="Calibri"/>
                <a:cs typeface="Calibri"/>
              </a:rPr>
            </a:br>
            <a:r>
              <a:rPr lang="en-US" sz="2400" dirty="0" smtClean="0">
                <a:latin typeface="Calibri"/>
                <a:cs typeface="Calibri"/>
              </a:rPr>
              <a:t>Employee Identification</a:t>
            </a:r>
            <a:endParaRPr lang="en-US" sz="2400" dirty="0">
              <a:latin typeface="Calibri"/>
              <a:cs typeface="Calibri"/>
            </a:endParaRPr>
          </a:p>
        </p:txBody>
      </p:sp>
      <p:sp>
        <p:nvSpPr>
          <p:cNvPr id="6" name="Content Placeholder 3"/>
          <p:cNvSpPr txBox="1">
            <a:spLocks/>
          </p:cNvSpPr>
          <p:nvPr/>
        </p:nvSpPr>
        <p:spPr bwMode="auto">
          <a:xfrm>
            <a:off x="1156329" y="2705235"/>
            <a:ext cx="6577803" cy="14161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spcBef>
                <a:spcPts val="100"/>
              </a:spcBef>
              <a:spcAft>
                <a:spcPts val="25"/>
              </a:spcAft>
              <a:buSzPct val="80000"/>
              <a:buFont typeface="Arial"/>
              <a:buChar char="•"/>
            </a:pPr>
            <a:r>
              <a:rPr lang="en-US" sz="2000" dirty="0" smtClean="0">
                <a:solidFill>
                  <a:srgbClr val="000090"/>
                </a:solidFill>
                <a:latin typeface="Calibri"/>
                <a:cs typeface="Calibri"/>
              </a:rPr>
              <a:t>DOD wide form of identification</a:t>
            </a:r>
          </a:p>
          <a:p>
            <a:pPr marL="285750" indent="-285750" algn="just" eaLnBrk="1" hangingPunct="1">
              <a:spcBef>
                <a:spcPts val="100"/>
              </a:spcBef>
              <a:spcAft>
                <a:spcPts val="25"/>
              </a:spcAft>
              <a:buSzPct val="80000"/>
              <a:buFont typeface="Arial"/>
              <a:buChar char="•"/>
            </a:pPr>
            <a:r>
              <a:rPr lang="en-US" sz="2000" dirty="0" smtClean="0">
                <a:solidFill>
                  <a:srgbClr val="000090"/>
                </a:solidFill>
                <a:latin typeface="Calibri"/>
                <a:cs typeface="Calibri"/>
              </a:rPr>
              <a:t>Used by civilians, contractors, and military personnel</a:t>
            </a:r>
          </a:p>
          <a:p>
            <a:pPr marL="285750" indent="-285750" algn="just" eaLnBrk="1" hangingPunct="1">
              <a:spcBef>
                <a:spcPts val="100"/>
              </a:spcBef>
              <a:spcAft>
                <a:spcPts val="25"/>
              </a:spcAft>
              <a:buSzPct val="80000"/>
              <a:buFont typeface="Arial"/>
              <a:buChar char="•"/>
            </a:pPr>
            <a:r>
              <a:rPr lang="en-US" sz="2000" dirty="0" smtClean="0">
                <a:solidFill>
                  <a:srgbClr val="000090"/>
                </a:solidFill>
                <a:latin typeface="Calibri"/>
                <a:cs typeface="Calibri"/>
              </a:rPr>
              <a:t>Contains personal identifying data and Public Key Infrastructure (PKI) certificate</a:t>
            </a:r>
          </a:p>
          <a:p>
            <a:pPr marL="285750" indent="-285750" algn="just" eaLnBrk="1" hangingPunct="1">
              <a:spcBef>
                <a:spcPts val="100"/>
              </a:spcBef>
              <a:spcAft>
                <a:spcPts val="25"/>
              </a:spcAft>
              <a:buSzPct val="80000"/>
              <a:buFont typeface="Arial"/>
              <a:buChar char="•"/>
            </a:pPr>
            <a:r>
              <a:rPr lang="en-US" sz="2000" dirty="0" smtClean="0">
                <a:solidFill>
                  <a:srgbClr val="000090"/>
                </a:solidFill>
                <a:latin typeface="Calibri"/>
                <a:cs typeface="Calibri"/>
              </a:rPr>
              <a:t>Used for email encryption, digital signing, and network access</a:t>
            </a:r>
            <a:endParaRPr lang="en-US" sz="2000" dirty="0">
              <a:solidFill>
                <a:srgbClr val="FF0000"/>
              </a:solidFill>
              <a:latin typeface="Calibri"/>
              <a:cs typeface="Calibri"/>
            </a:endParaRPr>
          </a:p>
        </p:txBody>
      </p:sp>
      <p:sp>
        <p:nvSpPr>
          <p:cNvPr id="7" name="TextBox 2"/>
          <p:cNvSpPr txBox="1">
            <a:spLocks noChangeArrowheads="1"/>
          </p:cNvSpPr>
          <p:nvPr/>
        </p:nvSpPr>
        <p:spPr bwMode="auto">
          <a:xfrm>
            <a:off x="894297" y="1677486"/>
            <a:ext cx="735540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Calibri"/>
                <a:cs typeface="Calibri"/>
              </a:rPr>
              <a:t>Homeland Security Presidential Directive 12 (HSPD-12) Common Access Card (CAC)</a:t>
            </a:r>
            <a:endParaRPr lang="en-US" b="1" dirty="0">
              <a:solidFill>
                <a:srgbClr val="000090"/>
              </a:solidFill>
              <a:latin typeface="Calibri"/>
              <a:cs typeface="Calibri"/>
            </a:endParaRPr>
          </a:p>
        </p:txBody>
      </p:sp>
      <p:sp>
        <p:nvSpPr>
          <p:cNvPr id="10" name="TextBox 2"/>
          <p:cNvSpPr txBox="1">
            <a:spLocks noChangeArrowheads="1"/>
          </p:cNvSpPr>
          <p:nvPr/>
        </p:nvSpPr>
        <p:spPr bwMode="auto">
          <a:xfrm>
            <a:off x="894080" y="5252180"/>
            <a:ext cx="7265392" cy="646331"/>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1800" dirty="0" smtClean="0">
                <a:solidFill>
                  <a:srgbClr val="FF0000"/>
                </a:solidFill>
              </a:rPr>
              <a:t>If </a:t>
            </a:r>
            <a:r>
              <a:rPr lang="en-US" sz="1800" dirty="0">
                <a:solidFill>
                  <a:srgbClr val="FF0000"/>
                </a:solidFill>
              </a:rPr>
              <a:t>your CAC card is either lost or stolen, report it to your </a:t>
            </a:r>
            <a:endParaRPr lang="en-US" sz="1800" dirty="0" smtClean="0">
              <a:solidFill>
                <a:srgbClr val="FF0000"/>
              </a:solidFill>
            </a:endParaRPr>
          </a:p>
          <a:p>
            <a:pPr algn="ctr" eaLnBrk="1" hangingPunct="1"/>
            <a:r>
              <a:rPr lang="en-US" sz="1800" dirty="0" smtClean="0">
                <a:solidFill>
                  <a:srgbClr val="FF0000"/>
                </a:solidFill>
              </a:rPr>
              <a:t>security </a:t>
            </a:r>
            <a:r>
              <a:rPr lang="en-US" sz="1800" dirty="0">
                <a:solidFill>
                  <a:srgbClr val="FF0000"/>
                </a:solidFill>
              </a:rPr>
              <a:t>office immediately.</a:t>
            </a:r>
            <a:endParaRPr lang="en-US" sz="1800" dirty="0">
              <a:solidFill>
                <a:srgbClr val="FF0000"/>
              </a:solidFill>
              <a:latin typeface="Calibri"/>
              <a:cs typeface="Calibri"/>
            </a:endParaRPr>
          </a:p>
        </p:txBody>
      </p:sp>
      <p:sp>
        <p:nvSpPr>
          <p:cNvPr id="12"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72366753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65364"/>
            <a:ext cx="7682056" cy="954284"/>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Physical Security</a:t>
            </a:r>
            <a:br>
              <a:rPr lang="en-US" sz="2400" dirty="0" smtClean="0">
                <a:latin typeface="Calibri"/>
                <a:cs typeface="Calibri"/>
              </a:rPr>
            </a:br>
            <a:r>
              <a:rPr lang="en-US" sz="2400" dirty="0" smtClean="0">
                <a:latin typeface="Calibri"/>
                <a:cs typeface="Calibri"/>
              </a:rPr>
              <a:t>Escort Requirements</a:t>
            </a:r>
            <a:endParaRPr lang="en-US" sz="2400" dirty="0">
              <a:latin typeface="Calibri"/>
              <a:cs typeface="Calibri"/>
            </a:endParaRPr>
          </a:p>
        </p:txBody>
      </p:sp>
      <p:sp>
        <p:nvSpPr>
          <p:cNvPr id="7" name="TextBox 2"/>
          <p:cNvSpPr txBox="1">
            <a:spLocks noChangeArrowheads="1"/>
          </p:cNvSpPr>
          <p:nvPr/>
        </p:nvSpPr>
        <p:spPr bwMode="auto">
          <a:xfrm>
            <a:off x="968536" y="1744436"/>
            <a:ext cx="7117841" cy="5847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3200" b="1" dirty="0" smtClean="0">
                <a:solidFill>
                  <a:srgbClr val="000090"/>
                </a:solidFill>
                <a:latin typeface="Calibri"/>
                <a:cs typeface="Calibri"/>
              </a:rPr>
              <a:t>Escort Requirements</a:t>
            </a:r>
            <a:endParaRPr lang="en-US" sz="3200" b="1" dirty="0">
              <a:solidFill>
                <a:srgbClr val="000090"/>
              </a:solidFill>
              <a:latin typeface="Calibri"/>
              <a:cs typeface="Calibri"/>
            </a:endParaRPr>
          </a:p>
        </p:txBody>
      </p:sp>
      <p:sp>
        <p:nvSpPr>
          <p:cNvPr id="8" name="Content Placeholder 3"/>
          <p:cNvSpPr txBox="1">
            <a:spLocks/>
          </p:cNvSpPr>
          <p:nvPr/>
        </p:nvSpPr>
        <p:spPr bwMode="auto">
          <a:xfrm>
            <a:off x="1034884" y="2623039"/>
            <a:ext cx="6708727" cy="24094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Ensure access to controlled areas by non-cleared personnel is minimal</a:t>
            </a:r>
          </a:p>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Only cleared personnel who are familiar with the security procedures of the facility are authorized to escort non-cleared personnel</a:t>
            </a:r>
          </a:p>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Ensure all visitors sign the Visitor Log upon entry</a:t>
            </a:r>
          </a:p>
          <a:p>
            <a:pPr marL="285750" indent="-285750" algn="just" eaLnBrk="1" hangingPunct="1">
              <a:lnSpc>
                <a:spcPct val="120000"/>
              </a:lnSpc>
              <a:spcBef>
                <a:spcPts val="100"/>
              </a:spcBef>
              <a:spcAft>
                <a:spcPts val="25"/>
              </a:spcAft>
              <a:buSzPct val="80000"/>
              <a:buFont typeface="Arial"/>
              <a:buChar char="•"/>
            </a:pPr>
            <a:r>
              <a:rPr lang="en-US" sz="2000" i="1" dirty="0" smtClean="0">
                <a:solidFill>
                  <a:srgbClr val="FF0000"/>
                </a:solidFill>
                <a:latin typeface="Calibri"/>
                <a:cs typeface="Calibri"/>
              </a:rPr>
              <a:t>[Add additional guidance as required]</a:t>
            </a:r>
          </a:p>
          <a:p>
            <a:pPr marL="285750" indent="-285750" algn="just" eaLnBrk="1" hangingPunct="1">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6"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424130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12750"/>
            <a:ext cx="7682056" cy="906897"/>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Operations Security (OPSEC)</a:t>
            </a:r>
            <a:endParaRPr lang="en-US" sz="2400" dirty="0">
              <a:latin typeface="Calibri"/>
              <a:cs typeface="Calibri"/>
            </a:endParaRPr>
          </a:p>
        </p:txBody>
      </p:sp>
      <p:sp>
        <p:nvSpPr>
          <p:cNvPr id="7" name="TextBox 2"/>
          <p:cNvSpPr txBox="1">
            <a:spLocks noChangeArrowheads="1"/>
          </p:cNvSpPr>
          <p:nvPr/>
        </p:nvSpPr>
        <p:spPr bwMode="auto">
          <a:xfrm>
            <a:off x="753762" y="1509115"/>
            <a:ext cx="8126078" cy="10156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2000" b="1" i="1" dirty="0" smtClean="0">
                <a:solidFill>
                  <a:srgbClr val="000090"/>
                </a:solidFill>
                <a:latin typeface="Calibri"/>
                <a:cs typeface="Calibri"/>
              </a:rPr>
              <a:t>OPSEC: </a:t>
            </a:r>
            <a:r>
              <a:rPr lang="en-US" sz="2000" i="1" dirty="0">
                <a:solidFill>
                  <a:srgbClr val="000090"/>
                </a:solidFill>
              </a:rPr>
              <a:t>Process </a:t>
            </a:r>
            <a:r>
              <a:rPr lang="en-US" sz="2000" i="1" dirty="0" smtClean="0">
                <a:solidFill>
                  <a:srgbClr val="000090"/>
                </a:solidFill>
              </a:rPr>
              <a:t>of protecting critical information that can be used against us by preventing our adversaries access to information and actions that may compromise an operation. </a:t>
            </a:r>
          </a:p>
        </p:txBody>
      </p:sp>
      <p:sp>
        <p:nvSpPr>
          <p:cNvPr id="8" name="Content Placeholder 3"/>
          <p:cNvSpPr txBox="1">
            <a:spLocks/>
          </p:cNvSpPr>
          <p:nvPr/>
        </p:nvSpPr>
        <p:spPr bwMode="auto">
          <a:xfrm>
            <a:off x="753762" y="2607263"/>
            <a:ext cx="2370438" cy="5185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pPr>
            <a:r>
              <a:rPr lang="en-US" b="1" dirty="0" smtClean="0">
                <a:solidFill>
                  <a:srgbClr val="000090"/>
                </a:solidFill>
                <a:latin typeface="Calibri"/>
                <a:cs typeface="Calibri"/>
              </a:rPr>
              <a:t>OPSEC Practices:</a:t>
            </a:r>
          </a:p>
        </p:txBody>
      </p:sp>
      <p:sp>
        <p:nvSpPr>
          <p:cNvPr id="6"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3" name="Rectangle 2"/>
          <p:cNvSpPr/>
          <p:nvPr/>
        </p:nvSpPr>
        <p:spPr>
          <a:xfrm>
            <a:off x="993218" y="2900532"/>
            <a:ext cx="7693582" cy="3455818"/>
          </a:xfrm>
          <a:prstGeom prst="rect">
            <a:avLst/>
          </a:prstGeom>
        </p:spPr>
        <p:txBody>
          <a:bodyPr wrap="square">
            <a:spAutoFit/>
          </a:bodyPr>
          <a:lstStyle/>
          <a:p>
            <a:pPr marL="285750" indent="-285750">
              <a:lnSpc>
                <a:spcPct val="120000"/>
              </a:lnSpc>
              <a:spcBef>
                <a:spcPts val="100"/>
              </a:spcBef>
              <a:spcAft>
                <a:spcPts val="25"/>
              </a:spcAft>
              <a:buSzPct val="80000"/>
              <a:buFont typeface="Arial"/>
              <a:buChar char="•"/>
            </a:pPr>
            <a:r>
              <a:rPr lang="en-US" sz="2000" dirty="0" smtClean="0">
                <a:solidFill>
                  <a:srgbClr val="000090"/>
                </a:solidFill>
                <a:cs typeface="Calibri"/>
              </a:rPr>
              <a:t>Remove ID badge when leaving your facility and secure it in a safe place</a:t>
            </a:r>
          </a:p>
          <a:p>
            <a:pPr marL="285750" indent="-285750">
              <a:lnSpc>
                <a:spcPct val="120000"/>
              </a:lnSpc>
              <a:spcBef>
                <a:spcPts val="100"/>
              </a:spcBef>
              <a:spcAft>
                <a:spcPts val="25"/>
              </a:spcAft>
              <a:buSzPct val="80000"/>
              <a:buFont typeface="Arial"/>
              <a:buChar char="•"/>
            </a:pPr>
            <a:r>
              <a:rPr lang="en-US" sz="2000" dirty="0" smtClean="0">
                <a:solidFill>
                  <a:srgbClr val="000090"/>
                </a:solidFill>
                <a:cs typeface="Calibri"/>
              </a:rPr>
              <a:t>Loss of any form of ID should be reported </a:t>
            </a:r>
            <a:r>
              <a:rPr lang="en-US" sz="2000" dirty="0">
                <a:solidFill>
                  <a:srgbClr val="000090"/>
                </a:solidFill>
                <a:cs typeface="Calibri"/>
              </a:rPr>
              <a:t>I</a:t>
            </a:r>
            <a:r>
              <a:rPr lang="en-US" sz="2000" dirty="0" smtClean="0">
                <a:solidFill>
                  <a:srgbClr val="000090"/>
                </a:solidFill>
                <a:cs typeface="Calibri"/>
              </a:rPr>
              <a:t>MMEDIATELY to your security office</a:t>
            </a:r>
          </a:p>
          <a:p>
            <a:pPr marL="285750" indent="-285750">
              <a:lnSpc>
                <a:spcPct val="120000"/>
              </a:lnSpc>
              <a:spcBef>
                <a:spcPts val="100"/>
              </a:spcBef>
              <a:spcAft>
                <a:spcPts val="25"/>
              </a:spcAft>
              <a:buSzPct val="80000"/>
              <a:buFont typeface="Arial"/>
              <a:buChar char="•"/>
            </a:pPr>
            <a:r>
              <a:rPr lang="en-US" sz="2000" dirty="0" smtClean="0">
                <a:solidFill>
                  <a:srgbClr val="000090"/>
                </a:solidFill>
                <a:cs typeface="Calibri"/>
              </a:rPr>
              <a:t>Do not post or send sensitive information over the web</a:t>
            </a:r>
            <a:endParaRPr lang="en-US" sz="2000" dirty="0">
              <a:solidFill>
                <a:srgbClr val="000090"/>
              </a:solidFill>
              <a:cs typeface="Calibri"/>
            </a:endParaRPr>
          </a:p>
          <a:p>
            <a:pPr marL="285750" indent="-285750">
              <a:lnSpc>
                <a:spcPct val="120000"/>
              </a:lnSpc>
              <a:spcBef>
                <a:spcPts val="100"/>
              </a:spcBef>
              <a:spcAft>
                <a:spcPts val="25"/>
              </a:spcAft>
              <a:buSzPct val="80000"/>
              <a:buFont typeface="Arial"/>
              <a:buChar char="•"/>
            </a:pPr>
            <a:r>
              <a:rPr lang="en-US" sz="2000" dirty="0" smtClean="0">
                <a:solidFill>
                  <a:srgbClr val="000090"/>
                </a:solidFill>
                <a:cs typeface="Calibri"/>
              </a:rPr>
              <a:t>Guard against calls to obtain sensitive information</a:t>
            </a:r>
            <a:endParaRPr lang="en-US" sz="2000" dirty="0">
              <a:solidFill>
                <a:srgbClr val="000090"/>
              </a:solidFill>
              <a:cs typeface="Calibri"/>
            </a:endParaRPr>
          </a:p>
          <a:p>
            <a:pPr marL="285750" indent="-285750">
              <a:lnSpc>
                <a:spcPct val="120000"/>
              </a:lnSpc>
              <a:spcBef>
                <a:spcPts val="100"/>
              </a:spcBef>
              <a:spcAft>
                <a:spcPts val="25"/>
              </a:spcAft>
              <a:buSzPct val="80000"/>
              <a:buFont typeface="Arial"/>
              <a:buChar char="•"/>
            </a:pPr>
            <a:r>
              <a:rPr lang="en-US" sz="2000" dirty="0" smtClean="0">
                <a:solidFill>
                  <a:srgbClr val="000090"/>
                </a:solidFill>
                <a:cs typeface="Calibri"/>
              </a:rPr>
              <a:t>Do not discuss sensitive information in public, or over an UNCLASSIFIED phone line</a:t>
            </a:r>
            <a:endParaRPr lang="en-US" sz="2000" dirty="0">
              <a:solidFill>
                <a:srgbClr val="000090"/>
              </a:solidFill>
              <a:cs typeface="Calibri"/>
            </a:endParaRPr>
          </a:p>
          <a:p>
            <a:pPr marL="285750" indent="-285750">
              <a:lnSpc>
                <a:spcPct val="120000"/>
              </a:lnSpc>
              <a:spcBef>
                <a:spcPts val="100"/>
              </a:spcBef>
              <a:spcAft>
                <a:spcPts val="25"/>
              </a:spcAft>
              <a:buSzPct val="80000"/>
              <a:buFont typeface="Arial"/>
              <a:buChar char="•"/>
            </a:pPr>
            <a:r>
              <a:rPr lang="en-US" sz="2000" dirty="0" smtClean="0">
                <a:solidFill>
                  <a:srgbClr val="000090"/>
                </a:solidFill>
                <a:cs typeface="Calibri"/>
              </a:rPr>
              <a:t>Watch for and report suspicious activity</a:t>
            </a:r>
            <a:endParaRPr lang="en-US" sz="2000" dirty="0">
              <a:solidFill>
                <a:srgbClr val="000090"/>
              </a:solidFill>
              <a:cs typeface="Calibri"/>
            </a:endParaRPr>
          </a:p>
        </p:txBody>
      </p:sp>
      <p:sp>
        <p:nvSpPr>
          <p:cNvPr id="1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591389657"/>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28320"/>
            <a:ext cx="9144000" cy="691327"/>
          </a:xfrm>
        </p:spPr>
        <p:txBody>
          <a:bodyPr>
            <a:normAutofit fontScale="90000"/>
          </a:bodyPr>
          <a:lstStyle/>
          <a:p>
            <a:r>
              <a:rPr lang="en-US" dirty="0" smtClean="0"/>
              <a:t>Security Executive Agent Directive 3</a:t>
            </a:r>
            <a:br>
              <a:rPr lang="en-US" dirty="0" smtClean="0"/>
            </a:br>
            <a:r>
              <a:rPr lang="en-US" dirty="0" smtClean="0"/>
              <a:t>(SEAD 3) Reporting Requirements</a:t>
            </a:r>
            <a:endParaRPr lang="en-US" dirty="0"/>
          </a:p>
        </p:txBody>
      </p:sp>
      <p:sp>
        <p:nvSpPr>
          <p:cNvPr id="3" name="Content Placeholder 2"/>
          <p:cNvSpPr>
            <a:spLocks noGrp="1"/>
          </p:cNvSpPr>
          <p:nvPr>
            <p:ph idx="1"/>
          </p:nvPr>
        </p:nvSpPr>
        <p:spPr>
          <a:xfrm>
            <a:off x="870783" y="2011971"/>
            <a:ext cx="7617125" cy="3322029"/>
          </a:xfrm>
        </p:spPr>
        <p:txBody>
          <a:bodyPr>
            <a:normAutofit/>
          </a:bodyPr>
          <a:lstStyle/>
          <a:p>
            <a:pPr marL="0" indent="0">
              <a:buNone/>
            </a:pPr>
            <a:r>
              <a:rPr lang="en-US" sz="2000" dirty="0" smtClean="0"/>
              <a:t>Individuals in the federal government with access to classified information should be aware of established reporting requirements or hold sensitive positions.</a:t>
            </a:r>
          </a:p>
          <a:p>
            <a:pPr marL="0" indent="0">
              <a:buNone/>
            </a:pPr>
            <a:endParaRPr lang="en-US" sz="2000" dirty="0"/>
          </a:p>
          <a:p>
            <a:pPr marL="0" indent="0">
              <a:buNone/>
            </a:pPr>
            <a:r>
              <a:rPr lang="en-US" sz="2000" dirty="0" smtClean="0"/>
              <a:t>SEAD 3 implementations may vary for industry, DOD departments and agencies.</a:t>
            </a:r>
          </a:p>
          <a:p>
            <a:pPr marL="0" indent="0">
              <a:buNone/>
            </a:pPr>
            <a:endParaRPr lang="en-US" sz="2000" dirty="0"/>
          </a:p>
          <a:p>
            <a:pPr marL="0" indent="0">
              <a:buNone/>
            </a:pPr>
            <a:r>
              <a:rPr lang="en-US" sz="2000" dirty="0" smtClean="0"/>
              <a:t>Reporting requirements for ALL covered individuals include Foreign Travel, Foreign Contacts and Reportable Actions by Others.</a:t>
            </a:r>
            <a:endParaRPr lang="en-US" sz="2000" dirty="0"/>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4286044152"/>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293796"/>
            <a:ext cx="7580166" cy="925852"/>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Foreign Travel Official</a:t>
            </a:r>
            <a:endParaRPr lang="en-US" sz="2400" dirty="0">
              <a:latin typeface="Calibri"/>
              <a:cs typeface="Calibri"/>
            </a:endParaRPr>
          </a:p>
        </p:txBody>
      </p:sp>
      <p:sp>
        <p:nvSpPr>
          <p:cNvPr id="7" name="TextBox 2"/>
          <p:cNvSpPr txBox="1">
            <a:spLocks noChangeArrowheads="1"/>
          </p:cNvSpPr>
          <p:nvPr/>
        </p:nvSpPr>
        <p:spPr bwMode="auto">
          <a:xfrm>
            <a:off x="923805" y="2191488"/>
            <a:ext cx="7117841"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b="1" dirty="0" smtClean="0">
                <a:solidFill>
                  <a:srgbClr val="000090"/>
                </a:solidFill>
                <a:latin typeface="Calibri"/>
                <a:cs typeface="Calibri"/>
              </a:rPr>
              <a:t>Foreign Travel Requirements:</a:t>
            </a:r>
            <a:endParaRPr lang="en-US" b="1" dirty="0">
              <a:solidFill>
                <a:srgbClr val="000090"/>
              </a:solidFill>
              <a:latin typeface="Calibri"/>
              <a:cs typeface="Calibri"/>
            </a:endParaRPr>
          </a:p>
        </p:txBody>
      </p:sp>
      <p:sp>
        <p:nvSpPr>
          <p:cNvPr id="8" name="Content Placeholder 3"/>
          <p:cNvSpPr txBox="1">
            <a:spLocks/>
          </p:cNvSpPr>
          <p:nvPr/>
        </p:nvSpPr>
        <p:spPr bwMode="auto">
          <a:xfrm>
            <a:off x="923805" y="2634329"/>
            <a:ext cx="7762995" cy="3341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Obtain defensive foreign travel security briefing prior to travel or at least once a year</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Obtain country specific briefing from the Counterintelligence Office (if required)</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Antiterrorism/Force Protection Level 1 training completion must be current</a:t>
            </a:r>
          </a:p>
          <a:p>
            <a:pPr marL="285750" indent="-285750"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Contact nearest U.S. Consulate, Defense Attaché, Embassy Regional Security Officer, or Post Duty Officer if detained or subjected to harassment or provocation</a:t>
            </a:r>
          </a:p>
          <a:p>
            <a:pPr marL="285750" indent="-285750" eaLnBrk="1" hangingPunct="1">
              <a:lnSpc>
                <a:spcPct val="120000"/>
              </a:lnSpc>
              <a:spcBef>
                <a:spcPts val="100"/>
              </a:spcBef>
              <a:spcAft>
                <a:spcPts val="25"/>
              </a:spcAft>
              <a:buSzPct val="80000"/>
              <a:buFont typeface="Arial"/>
              <a:buChar char="•"/>
            </a:pPr>
            <a:r>
              <a:rPr lang="en-US" sz="2000" i="1" dirty="0" smtClean="0">
                <a:solidFill>
                  <a:srgbClr val="FF0000"/>
                </a:solidFill>
                <a:latin typeface="Calibri"/>
                <a:cs typeface="Calibri"/>
              </a:rPr>
              <a:t>[Add additional guidance as required]</a:t>
            </a:r>
          </a:p>
          <a:p>
            <a:pPr marL="285750" indent="-285750" algn="just" eaLnBrk="1" hangingPunct="1">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Content Placeholder 3"/>
          <p:cNvSpPr txBox="1">
            <a:spLocks/>
          </p:cNvSpPr>
          <p:nvPr/>
        </p:nvSpPr>
        <p:spPr bwMode="auto">
          <a:xfrm>
            <a:off x="457200" y="1388271"/>
            <a:ext cx="8473439" cy="8654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r>
              <a:rPr lang="en-US" sz="2000" b="1" i="1" dirty="0" smtClean="0">
                <a:solidFill>
                  <a:srgbClr val="000090"/>
                </a:solidFill>
                <a:latin typeface="Calibri"/>
                <a:cs typeface="Calibri"/>
              </a:rPr>
              <a:t>All DOD government personnel must provide advance notice of foreign travel plans to their Security Office and receive approval prior to foreign travel.</a:t>
            </a:r>
            <a:endParaRPr lang="en-US" sz="2000" i="1" dirty="0">
              <a:solidFill>
                <a:srgbClr val="000090"/>
              </a:solidFill>
              <a:latin typeface="Calibri"/>
              <a:cs typeface="Calibri"/>
            </a:endParaRPr>
          </a:p>
        </p:txBody>
      </p:sp>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690920873"/>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322228"/>
            <a:ext cx="7428500" cy="897420"/>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Foreign Travel SCI</a:t>
            </a:r>
            <a:endParaRPr lang="en-US" sz="2400" dirty="0">
              <a:latin typeface="Calibri"/>
              <a:cs typeface="Calibri"/>
            </a:endParaRPr>
          </a:p>
        </p:txBody>
      </p:sp>
      <p:sp>
        <p:nvSpPr>
          <p:cNvPr id="8" name="Content Placeholder 3"/>
          <p:cNvSpPr txBox="1">
            <a:spLocks/>
          </p:cNvSpPr>
          <p:nvPr/>
        </p:nvSpPr>
        <p:spPr bwMode="auto">
          <a:xfrm>
            <a:off x="1461944" y="2624268"/>
            <a:ext cx="6560187" cy="29628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Complete a foreign travel questionnaire prior to  travel</a:t>
            </a:r>
          </a:p>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Provide complete copy of itinerary</a:t>
            </a:r>
          </a:p>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Be aware of nearest U.S. Consulate, Defense Attaché, Embassy Regional Security Officer, or Post Duty Officer</a:t>
            </a:r>
          </a:p>
          <a:p>
            <a:pPr marL="285750" indent="-285750" algn="just" eaLnBrk="1" hangingPunct="1">
              <a:lnSpc>
                <a:spcPct val="120000"/>
              </a:lnSpc>
              <a:spcBef>
                <a:spcPts val="100"/>
              </a:spcBef>
              <a:spcAft>
                <a:spcPts val="25"/>
              </a:spcAft>
              <a:buSzPct val="80000"/>
              <a:buFont typeface="Arial"/>
              <a:buChar char="•"/>
            </a:pPr>
            <a:r>
              <a:rPr lang="en-US" sz="2000" dirty="0" smtClean="0">
                <a:solidFill>
                  <a:srgbClr val="000090"/>
                </a:solidFill>
                <a:latin typeface="Calibri"/>
                <a:cs typeface="Calibri"/>
              </a:rPr>
              <a:t>Upon arrival from travel, complete return questionnaire</a:t>
            </a:r>
          </a:p>
          <a:p>
            <a:pPr marL="285750" indent="-285750" algn="just" eaLnBrk="1" hangingPunct="1">
              <a:lnSpc>
                <a:spcPct val="120000"/>
              </a:lnSpc>
              <a:spcBef>
                <a:spcPts val="100"/>
              </a:spcBef>
              <a:spcAft>
                <a:spcPts val="25"/>
              </a:spcAft>
              <a:buSzPct val="80000"/>
              <a:buFont typeface="Arial"/>
              <a:buChar char="•"/>
            </a:pPr>
            <a:r>
              <a:rPr lang="en-US" sz="2000" i="1" dirty="0" smtClean="0">
                <a:solidFill>
                  <a:srgbClr val="FF0000"/>
                </a:solidFill>
                <a:latin typeface="Calibri"/>
                <a:cs typeface="Calibri"/>
              </a:rPr>
              <a:t>[Add additional guidance as required]</a:t>
            </a:r>
          </a:p>
          <a:p>
            <a:pPr marL="285750" indent="-285750" algn="just" eaLnBrk="1" hangingPunct="1">
              <a:lnSpc>
                <a:spcPct val="120000"/>
              </a:lnSpc>
              <a:spcBef>
                <a:spcPts val="100"/>
              </a:spcBef>
              <a:spcAft>
                <a:spcPts val="25"/>
              </a:spcAft>
              <a:buSzPct val="80000"/>
              <a:buFont typeface="Arial"/>
              <a:buChar char="•"/>
            </a:pPr>
            <a:endParaRPr lang="en-US" sz="1600" dirty="0">
              <a:solidFill>
                <a:srgbClr val="FF0000"/>
              </a:solidFill>
              <a:latin typeface="Calibri"/>
              <a:cs typeface="Calibri"/>
            </a:endParaRPr>
          </a:p>
        </p:txBody>
      </p:sp>
      <p:sp>
        <p:nvSpPr>
          <p:cNvPr id="5" name="Content Placeholder 3"/>
          <p:cNvSpPr txBox="1">
            <a:spLocks/>
          </p:cNvSpPr>
          <p:nvPr/>
        </p:nvSpPr>
        <p:spPr bwMode="auto">
          <a:xfrm>
            <a:off x="589280" y="1510034"/>
            <a:ext cx="8301164" cy="9385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r>
              <a:rPr lang="en-US" b="1" dirty="0" smtClean="0">
                <a:solidFill>
                  <a:srgbClr val="000090"/>
                </a:solidFill>
                <a:latin typeface="Calibri"/>
                <a:cs typeface="Calibri"/>
              </a:rPr>
              <a:t>SCI indoctrinated personnel planning foreign travel, personal or officially must follow the previous steps in addition to:</a:t>
            </a:r>
            <a:endParaRPr lang="en-US" b="1" dirty="0">
              <a:solidFill>
                <a:srgbClr val="000090"/>
              </a:solidFill>
              <a:latin typeface="Calibri"/>
              <a:cs typeface="Calibri"/>
            </a:endParaRPr>
          </a:p>
        </p:txBody>
      </p:sp>
      <p:sp>
        <p:nvSpPr>
          <p:cNvPr id="9"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1"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51241480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Foreign Contact Reporting</a:t>
            </a:r>
            <a:endParaRPr lang="en-US" dirty="0"/>
          </a:p>
        </p:txBody>
      </p:sp>
      <p:sp>
        <p:nvSpPr>
          <p:cNvPr id="5" name="Text Placeholder 4"/>
          <p:cNvSpPr>
            <a:spLocks noGrp="1"/>
          </p:cNvSpPr>
          <p:nvPr>
            <p:ph type="body" idx="1"/>
          </p:nvPr>
        </p:nvSpPr>
        <p:spPr>
          <a:xfrm>
            <a:off x="538480" y="1310640"/>
            <a:ext cx="8514080" cy="1422399"/>
          </a:xfrm>
        </p:spPr>
        <p:txBody>
          <a:bodyPr>
            <a:noAutofit/>
          </a:bodyPr>
          <a:lstStyle/>
          <a:p>
            <a:pPr lvl="0"/>
            <a:r>
              <a:rPr lang="en-US" dirty="0">
                <a:cs typeface="Calibri"/>
              </a:rPr>
              <a:t>All DOD government personnel must report foreign relationships to their Security Office.  SEAD 3 requires that all unofficial contacts be reported if  the </a:t>
            </a:r>
            <a:r>
              <a:rPr lang="en-US" dirty="0" smtClean="0">
                <a:cs typeface="Calibri"/>
              </a:rPr>
              <a:t>contact:</a:t>
            </a:r>
            <a:endParaRPr lang="en-US" dirty="0">
              <a:cs typeface="Calibri"/>
            </a:endParaRPr>
          </a:p>
        </p:txBody>
      </p:sp>
      <p:sp>
        <p:nvSpPr>
          <p:cNvPr id="6" name="Content Placeholder 5"/>
          <p:cNvSpPr>
            <a:spLocks noGrp="1"/>
          </p:cNvSpPr>
          <p:nvPr>
            <p:ph sz="half" idx="2"/>
          </p:nvPr>
        </p:nvSpPr>
        <p:spPr>
          <a:xfrm>
            <a:off x="538480" y="2875784"/>
            <a:ext cx="8300720" cy="2976245"/>
          </a:xfrm>
        </p:spPr>
        <p:txBody>
          <a:bodyPr>
            <a:normAutofit/>
          </a:bodyPr>
          <a:lstStyle/>
          <a:p>
            <a:pPr lvl="2">
              <a:buFont typeface="Wingdings" panose="05000000000000000000" pitchFamily="2" charset="2"/>
              <a:buChar char="Ø"/>
            </a:pPr>
            <a:r>
              <a:rPr lang="en-US" sz="2000" dirty="0">
                <a:solidFill>
                  <a:srgbClr val="000090"/>
                </a:solidFill>
                <a:cs typeface="Calibri"/>
              </a:rPr>
              <a:t>Is Continuing</a:t>
            </a:r>
          </a:p>
          <a:p>
            <a:pPr lvl="2">
              <a:buFont typeface="Wingdings" panose="05000000000000000000" pitchFamily="2" charset="2"/>
              <a:buChar char="Ø"/>
            </a:pPr>
            <a:r>
              <a:rPr lang="en-US" sz="2000" dirty="0">
                <a:solidFill>
                  <a:srgbClr val="000090"/>
                </a:solidFill>
                <a:cs typeface="Calibri"/>
              </a:rPr>
              <a:t>Involves bonds of affection, personal obligation, or intimate contact</a:t>
            </a:r>
          </a:p>
          <a:p>
            <a:pPr lvl="2">
              <a:buFont typeface="Wingdings" panose="05000000000000000000" pitchFamily="2" charset="2"/>
              <a:buChar char="Ø"/>
            </a:pPr>
            <a:r>
              <a:rPr lang="en-US" sz="2000" dirty="0">
                <a:solidFill>
                  <a:srgbClr val="000090"/>
                </a:solidFill>
                <a:cs typeface="Calibri"/>
              </a:rPr>
              <a:t>Involves the exchange of personal information</a:t>
            </a:r>
          </a:p>
          <a:p>
            <a:pPr marL="514350" lvl="1" indent="0">
              <a:buNone/>
            </a:pPr>
            <a:endParaRPr lang="en-US" dirty="0">
              <a:solidFill>
                <a:srgbClr val="000090"/>
              </a:solidFill>
              <a:cs typeface="Calibri"/>
            </a:endParaRPr>
          </a:p>
          <a:p>
            <a:pPr marL="114300" indent="0">
              <a:buNone/>
            </a:pPr>
            <a:r>
              <a:rPr lang="en-US" sz="2000" dirty="0">
                <a:solidFill>
                  <a:srgbClr val="000090"/>
                </a:solidFill>
                <a:cs typeface="Calibri"/>
              </a:rPr>
              <a:t>This reporting requirement is based on the continuing association with the foreign national, regardless of whether the relationship has continued in person, online or via mail</a:t>
            </a:r>
            <a:r>
              <a:rPr lang="en-US" sz="2000" dirty="0" smtClean="0">
                <a:solidFill>
                  <a:srgbClr val="000090"/>
                </a:solidFill>
                <a:cs typeface="Calibri"/>
              </a:rPr>
              <a:t>.</a:t>
            </a:r>
            <a:endParaRPr lang="en-US" sz="2000" dirty="0">
              <a:solidFill>
                <a:srgbClr val="000090"/>
              </a:solidFill>
              <a:cs typeface="Calibri"/>
            </a:endParaRPr>
          </a:p>
        </p:txBody>
      </p:sp>
      <p:sp>
        <p:nvSpPr>
          <p:cNvPr id="3" name="Footer Placeholder 2"/>
          <p:cNvSpPr>
            <a:spLocks noGrp="1"/>
          </p:cNvSpPr>
          <p:nvPr>
            <p:ph type="ftr" sz="quarter" idx="11"/>
          </p:nvPr>
        </p:nvSpPr>
        <p:spPr/>
        <p:txBody>
          <a:bodyPr/>
          <a:lstStyle/>
          <a:p>
            <a:r>
              <a:rPr lang="en-US" smtClean="0"/>
              <a:t>UNCLASSIFIED</a:t>
            </a:r>
            <a:endParaRPr lang="en-US" dirty="0"/>
          </a:p>
        </p:txBody>
      </p:sp>
      <p:sp>
        <p:nvSpPr>
          <p:cNvPr id="7"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10201522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73623" y="312750"/>
            <a:ext cx="7170377" cy="90689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National Security Eligibility </a:t>
            </a:r>
            <a:r>
              <a:rPr lang="en-US" sz="2400" dirty="0">
                <a:latin typeface="Calibri"/>
                <a:cs typeface="Calibri"/>
              </a:rPr>
              <a:t>Process</a:t>
            </a:r>
          </a:p>
        </p:txBody>
      </p:sp>
      <p:sp>
        <p:nvSpPr>
          <p:cNvPr id="8194" name="Content Placeholder 3"/>
          <p:cNvSpPr txBox="1">
            <a:spLocks/>
          </p:cNvSpPr>
          <p:nvPr/>
        </p:nvSpPr>
        <p:spPr bwMode="auto">
          <a:xfrm>
            <a:off x="282575" y="1447800"/>
            <a:ext cx="8556625" cy="426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spcBef>
                <a:spcPts val="100"/>
              </a:spcBef>
              <a:spcAft>
                <a:spcPts val="25"/>
              </a:spcAft>
              <a:buSzPct val="80000"/>
              <a:buFont typeface="Arial" charset="0"/>
              <a:buNone/>
            </a:pPr>
            <a:endParaRPr lang="en-US" sz="3200" dirty="0">
              <a:latin typeface="Arial"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62546" y="1591581"/>
            <a:ext cx="8696461" cy="4406126"/>
          </a:xfrm>
          <a:prstGeom prst="rect">
            <a:avLst/>
          </a:prstGeom>
        </p:spPr>
      </p:pic>
      <p:sp>
        <p:nvSpPr>
          <p:cNvPr id="6"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3" name="TextBox 2"/>
          <p:cNvSpPr txBox="1"/>
          <p:nvPr/>
        </p:nvSpPr>
        <p:spPr>
          <a:xfrm>
            <a:off x="995007" y="4758840"/>
            <a:ext cx="7844193" cy="923330"/>
          </a:xfrm>
          <a:prstGeom prst="rect">
            <a:avLst/>
          </a:prstGeom>
          <a:noFill/>
        </p:spPr>
        <p:txBody>
          <a:bodyPr wrap="square" rtlCol="0">
            <a:spAutoFit/>
          </a:bodyPr>
          <a:lstStyle/>
          <a:p>
            <a:r>
              <a:rPr lang="en-US" dirty="0">
                <a:solidFill>
                  <a:schemeClr val="bg1"/>
                </a:solidFill>
              </a:rPr>
              <a:t>The four phases of the National Security Eligibility Process are Access, Investigation, Adjudication, and Continuous Evaluation/Periodic Reinvestigation.   </a:t>
            </a:r>
          </a:p>
          <a:p>
            <a:endParaRPr lang="en-US" dirty="0">
              <a:solidFill>
                <a:schemeClr val="bg1"/>
              </a:solidFill>
            </a:endParaRPr>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708580101"/>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1219200" y="5435600"/>
            <a:ext cx="6390640" cy="731520"/>
          </a:xfrm>
          <a:prstGeom prst="roundRect">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dirty="0" smtClean="0"/>
              <a:t>Reportable Contact By Others</a:t>
            </a:r>
            <a:endParaRPr lang="en-US" dirty="0"/>
          </a:p>
        </p:txBody>
      </p:sp>
      <p:sp>
        <p:nvSpPr>
          <p:cNvPr id="3" name="Content Placeholder 2"/>
          <p:cNvSpPr>
            <a:spLocks noGrp="1"/>
          </p:cNvSpPr>
          <p:nvPr>
            <p:ph idx="1"/>
          </p:nvPr>
        </p:nvSpPr>
        <p:spPr>
          <a:xfrm>
            <a:off x="447040" y="1391920"/>
            <a:ext cx="8402319" cy="4246880"/>
          </a:xfrm>
        </p:spPr>
        <p:txBody>
          <a:bodyPr>
            <a:normAutofit fontScale="92500"/>
          </a:bodyPr>
          <a:lstStyle/>
          <a:p>
            <a:pPr marL="0" indent="0">
              <a:buNone/>
            </a:pPr>
            <a:r>
              <a:rPr lang="en-US" sz="2400" i="1" dirty="0" smtClean="0"/>
              <a:t>All DOD government personnel should report any activity that raises doubt whether another employee’s continued national security eligibility is clearly consistent with the interests of national security.</a:t>
            </a:r>
          </a:p>
          <a:p>
            <a:pPr marL="0" indent="0">
              <a:buNone/>
            </a:pPr>
            <a:endParaRPr lang="en-US" sz="800" i="1" dirty="0"/>
          </a:p>
          <a:p>
            <a:pPr marL="0" indent="0">
              <a:buNone/>
            </a:pPr>
            <a:r>
              <a:rPr lang="en-US" sz="2200" dirty="0" smtClean="0"/>
              <a:t>The following activities must also be reported:</a:t>
            </a:r>
          </a:p>
          <a:p>
            <a:pPr marL="0" indent="0">
              <a:buNone/>
            </a:pPr>
            <a:endParaRPr lang="en-US" sz="800" dirty="0" smtClean="0"/>
          </a:p>
          <a:p>
            <a:pPr lvl="1">
              <a:buFont typeface="Arial" panose="020B0604020202020204" pitchFamily="34" charset="0"/>
              <a:buChar char="•"/>
            </a:pPr>
            <a:r>
              <a:rPr lang="en-US" sz="2200" dirty="0" smtClean="0"/>
              <a:t>Unexplained affluence or excessive indebtedness</a:t>
            </a:r>
          </a:p>
          <a:p>
            <a:pPr lvl="1">
              <a:buFont typeface="Arial" panose="020B0604020202020204" pitchFamily="34" charset="0"/>
              <a:buChar char="•"/>
            </a:pPr>
            <a:r>
              <a:rPr lang="en-US" sz="2200" dirty="0" smtClean="0"/>
              <a:t>An unwillingness to comply with rules and regulations</a:t>
            </a:r>
          </a:p>
          <a:p>
            <a:pPr lvl="1">
              <a:buFont typeface="Arial" panose="020B0604020202020204" pitchFamily="34" charset="0"/>
              <a:buChar char="•"/>
            </a:pPr>
            <a:r>
              <a:rPr lang="en-US" sz="2200" dirty="0" smtClean="0"/>
              <a:t>Suspected mental health issues</a:t>
            </a:r>
          </a:p>
          <a:p>
            <a:pPr lvl="1">
              <a:buFont typeface="Arial" panose="020B0604020202020204" pitchFamily="34" charset="0"/>
              <a:buChar char="•"/>
            </a:pPr>
            <a:r>
              <a:rPr lang="en-US" sz="2200" dirty="0" smtClean="0"/>
              <a:t>Illegal use of drugs</a:t>
            </a:r>
          </a:p>
          <a:p>
            <a:pPr lvl="1">
              <a:buFont typeface="Arial" panose="020B0604020202020204" pitchFamily="34" charset="0"/>
              <a:buChar char="•"/>
            </a:pPr>
            <a:r>
              <a:rPr lang="en-US" sz="2200" dirty="0" smtClean="0"/>
              <a:t>Excessive alcohol consumption</a:t>
            </a:r>
          </a:p>
          <a:p>
            <a:pPr lvl="1">
              <a:buFont typeface="Arial" panose="020B0604020202020204" pitchFamily="34" charset="0"/>
              <a:buChar char="•"/>
            </a:pPr>
            <a:r>
              <a:rPr lang="en-US" sz="2200" dirty="0" smtClean="0"/>
              <a:t>Criminal conduct </a:t>
            </a:r>
          </a:p>
        </p:txBody>
      </p:sp>
      <p:sp>
        <p:nvSpPr>
          <p:cNvPr id="4" name="Rectangle 3"/>
          <p:cNvSpPr/>
          <p:nvPr/>
        </p:nvSpPr>
        <p:spPr>
          <a:xfrm>
            <a:off x="1516638" y="5516433"/>
            <a:ext cx="5297925" cy="523220"/>
          </a:xfrm>
          <a:prstGeom prst="rect">
            <a:avLst/>
          </a:prstGeom>
        </p:spPr>
        <p:txBody>
          <a:bodyPr wrap="none">
            <a:spAutoFit/>
          </a:bodyPr>
          <a:lstStyle/>
          <a:p>
            <a:pPr algn="ctr"/>
            <a:r>
              <a:rPr lang="en-US" sz="2800" b="1" i="1" dirty="0">
                <a:solidFill>
                  <a:srgbClr val="FF0000"/>
                </a:solidFill>
              </a:rPr>
              <a:t>SEE SOMETHING, SAY SOMETHING</a:t>
            </a:r>
          </a:p>
        </p:txBody>
      </p:sp>
      <p:sp>
        <p:nvSpPr>
          <p:cNvPr id="6" name="Footer Placeholder 5"/>
          <p:cNvSpPr>
            <a:spLocks noGrp="1"/>
          </p:cNvSpPr>
          <p:nvPr>
            <p:ph type="ftr" sz="quarter" idx="11"/>
          </p:nvPr>
        </p:nvSpPr>
        <p:spPr/>
        <p:txBody>
          <a:bodyPr/>
          <a:lstStyle/>
          <a:p>
            <a:r>
              <a:rPr lang="en-US" smtClean="0"/>
              <a:t>UNCLASSIFIED</a:t>
            </a:r>
            <a:endParaRPr lang="en-US" dirty="0"/>
          </a:p>
        </p:txBody>
      </p:sp>
      <p:sp>
        <p:nvSpPr>
          <p:cNvPr id="7"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569323785"/>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0"/>
            <a:ext cx="7428500" cy="121964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Summary</a:t>
            </a:r>
            <a:endParaRPr lang="en-US" sz="2400" dirty="0">
              <a:latin typeface="Calibri"/>
              <a:cs typeface="Calibri"/>
            </a:endParaRPr>
          </a:p>
        </p:txBody>
      </p:sp>
      <p:sp>
        <p:nvSpPr>
          <p:cNvPr id="8" name="Content Placeholder 3"/>
          <p:cNvSpPr txBox="1">
            <a:spLocks/>
          </p:cNvSpPr>
          <p:nvPr/>
        </p:nvSpPr>
        <p:spPr bwMode="auto">
          <a:xfrm>
            <a:off x="1899921" y="2377989"/>
            <a:ext cx="4937760" cy="35628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National Security Eligibility Process</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Information Security Program</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Pre-Publication Process</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Physical Security Program</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Operations Security (OPSEC) Program</a:t>
            </a:r>
          </a:p>
          <a:p>
            <a:pPr marL="285750" indent="-285750" algn="just" eaLnBrk="1" hangingPunct="1">
              <a:lnSpc>
                <a:spcPct val="130000"/>
              </a:lnSpc>
              <a:spcBef>
                <a:spcPts val="100"/>
              </a:spcBef>
              <a:spcAft>
                <a:spcPts val="25"/>
              </a:spcAft>
              <a:buSzPct val="80000"/>
              <a:buFont typeface="Wingdings" charset="2"/>
              <a:buChar char="Ø"/>
            </a:pPr>
            <a:r>
              <a:rPr lang="en-US" sz="2000" dirty="0" smtClean="0">
                <a:solidFill>
                  <a:srgbClr val="000090"/>
                </a:solidFill>
                <a:latin typeface="Calibri"/>
                <a:cs typeface="Calibri"/>
              </a:rPr>
              <a:t>SEAD 3 Reporting Requirements</a:t>
            </a:r>
          </a:p>
          <a:p>
            <a:pPr marL="285750" indent="-285750" algn="just" eaLnBrk="1" hangingPunct="1">
              <a:lnSpc>
                <a:spcPct val="130000"/>
              </a:lnSpc>
              <a:spcBef>
                <a:spcPts val="100"/>
              </a:spcBef>
              <a:spcAft>
                <a:spcPts val="25"/>
              </a:spcAft>
              <a:buSzPct val="80000"/>
              <a:buFont typeface="Wingdings" charset="2"/>
              <a:buChar char="Ø"/>
            </a:pPr>
            <a:r>
              <a:rPr lang="en-US" sz="2000" i="1" dirty="0" smtClean="0">
                <a:solidFill>
                  <a:srgbClr val="FF0000"/>
                </a:solidFill>
                <a:latin typeface="Calibri"/>
                <a:cs typeface="Calibri"/>
              </a:rPr>
              <a:t>[Add additional guidance as required]</a:t>
            </a:r>
          </a:p>
        </p:txBody>
      </p:sp>
      <p:sp>
        <p:nvSpPr>
          <p:cNvPr id="5"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3" name="TextBox 2"/>
          <p:cNvSpPr txBox="1"/>
          <p:nvPr/>
        </p:nvSpPr>
        <p:spPr>
          <a:xfrm>
            <a:off x="172995" y="1445741"/>
            <a:ext cx="8971005" cy="830997"/>
          </a:xfrm>
          <a:prstGeom prst="rect">
            <a:avLst/>
          </a:prstGeom>
          <a:noFill/>
        </p:spPr>
        <p:txBody>
          <a:bodyPr wrap="square" rtlCol="0">
            <a:spAutoFit/>
          </a:bodyPr>
          <a:lstStyle/>
          <a:p>
            <a:r>
              <a:rPr lang="en-US" sz="2400" dirty="0" smtClean="0"/>
              <a:t>Now that you have completed this course, you should be familiar with the following:</a:t>
            </a:r>
            <a:endParaRPr lang="en-US" sz="2400" dirty="0"/>
          </a:p>
        </p:txBody>
      </p:sp>
      <p:sp>
        <p:nvSpPr>
          <p:cNvPr id="9"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533458535"/>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61944" y="0"/>
            <a:ext cx="7428500" cy="1219648"/>
          </a:xfrm>
        </p:spPr>
        <p:txBody>
          <a:bodyPr wrap="square" numCol="1" anchorCtr="0" compatLnSpc="1">
            <a:prstTxWarp prst="textNoShape">
              <a:avLst/>
            </a:prstTxWarp>
            <a:normAutofit/>
          </a:bodyPr>
          <a:lstStyle/>
          <a:p>
            <a:pPr eaLnBrk="1" hangingPunct="1">
              <a:defRPr/>
            </a:pPr>
            <a:r>
              <a:rPr lang="en-US" sz="2400" dirty="0" smtClean="0">
                <a:latin typeface="Calibri"/>
                <a:cs typeface="Calibri"/>
              </a:rPr>
              <a:t>Any Questions?</a:t>
            </a:r>
            <a:endParaRPr lang="en-US" sz="2400" dirty="0">
              <a:latin typeface="Calibri"/>
              <a:cs typeface="Calibri"/>
            </a:endParaRPr>
          </a:p>
        </p:txBody>
      </p:sp>
      <p:pic>
        <p:nvPicPr>
          <p:cNvPr id="3" name="Picture 2" descr="questionmarkMan.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74424" y="731520"/>
            <a:ext cx="6126480" cy="6126480"/>
          </a:xfrm>
          <a:prstGeom prst="rect">
            <a:avLst/>
          </a:prstGeom>
        </p:spPr>
      </p:pic>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46510082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Investigations</a:t>
            </a:r>
            <a:endParaRPr lang="en-US" dirty="0"/>
          </a:p>
        </p:txBody>
      </p:sp>
      <p:sp>
        <p:nvSpPr>
          <p:cNvPr id="3" name="Content Placeholder 2"/>
          <p:cNvSpPr>
            <a:spLocks noGrp="1"/>
          </p:cNvSpPr>
          <p:nvPr>
            <p:ph idx="1"/>
          </p:nvPr>
        </p:nvSpPr>
        <p:spPr/>
        <p:txBody>
          <a:bodyPr>
            <a:noAutofit/>
          </a:bodyPr>
          <a:lstStyle/>
          <a:p>
            <a:pPr marL="0" indent="0">
              <a:buNone/>
            </a:pPr>
            <a:r>
              <a:rPr lang="en-US" sz="2000" dirty="0"/>
              <a:t>The Federal Investigative Standards, also known as FIS, </a:t>
            </a:r>
            <a:r>
              <a:rPr lang="en-US" sz="2000" dirty="0" smtClean="0"/>
              <a:t>defines </a:t>
            </a:r>
            <a:r>
              <a:rPr lang="en-US" sz="2000" dirty="0"/>
              <a:t>a </a:t>
            </a:r>
            <a:r>
              <a:rPr lang="en-US" sz="2000" b="1" dirty="0"/>
              <a:t>five</a:t>
            </a:r>
            <a:r>
              <a:rPr lang="en-US" sz="2000" dirty="0"/>
              <a:t>-tiered investigative model developed in accordance with Executive Order (EO) 13467, “Reforming Processes Related to Suitability for Government Employment, Fitness for Contractor Employees, and Eligibility for Access to Classified National Security Information”. The FIS set standard requirements used to conduct background investigations </a:t>
            </a:r>
            <a:r>
              <a:rPr lang="en-US" sz="2000" dirty="0" smtClean="0"/>
              <a:t>which </a:t>
            </a:r>
            <a:r>
              <a:rPr lang="en-US" sz="2000" dirty="0"/>
              <a:t>determine eligibility to access classified information or hold a national security sensitive position. </a:t>
            </a:r>
          </a:p>
        </p:txBody>
      </p:sp>
      <p:sp>
        <p:nvSpPr>
          <p:cNvPr id="4" name="Footer Placeholder 3"/>
          <p:cNvSpPr>
            <a:spLocks noGrp="1"/>
          </p:cNvSpPr>
          <p:nvPr>
            <p:ph type="ftr" sz="quarter" idx="11"/>
          </p:nvPr>
        </p:nvSpPr>
        <p:spPr/>
        <p:txBody>
          <a:bodyPr/>
          <a:lstStyle/>
          <a:p>
            <a:r>
              <a:rPr lang="en-US" smtClean="0"/>
              <a:t>UNCLASSIFIED</a:t>
            </a:r>
            <a:endParaRPr lang="en-US" dirty="0"/>
          </a:p>
        </p:txBody>
      </p:sp>
      <p:sp>
        <p:nvSpPr>
          <p:cNvPr id="5"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1173275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474" y="274841"/>
            <a:ext cx="7846526" cy="944806"/>
          </a:xfrm>
        </p:spPr>
        <p:txBody>
          <a:bodyPr/>
          <a:lstStyle/>
          <a:p>
            <a:r>
              <a:rPr lang="en-US" dirty="0" smtClean="0"/>
              <a:t>Personnel Security Investigation</a:t>
            </a:r>
            <a:endParaRPr lang="en-US" dirty="0"/>
          </a:p>
        </p:txBody>
      </p:sp>
      <p:sp>
        <p:nvSpPr>
          <p:cNvPr id="5" name="Footer Placeholder 4"/>
          <p:cNvSpPr>
            <a:spLocks noGrp="1"/>
          </p:cNvSpPr>
          <p:nvPr>
            <p:ph type="ftr" sz="quarter" idx="11"/>
          </p:nvPr>
        </p:nvSpPr>
        <p:spPr>
          <a:xfrm>
            <a:off x="2811426" y="6261580"/>
            <a:ext cx="2895600" cy="365125"/>
          </a:xfrm>
        </p:spPr>
        <p:txBody>
          <a:bodyPr/>
          <a:lstStyle/>
          <a:p>
            <a:r>
              <a:rPr lang="en-US" smtClean="0"/>
              <a:t>UNCLASSIFIED</a:t>
            </a:r>
            <a:endParaRPr lang="en-US" dirty="0"/>
          </a:p>
        </p:txBody>
      </p:sp>
      <p:sp>
        <p:nvSpPr>
          <p:cNvPr id="10" name="Content Placeholder 2"/>
          <p:cNvSpPr txBox="1">
            <a:spLocks/>
          </p:cNvSpPr>
          <p:nvPr/>
        </p:nvSpPr>
        <p:spPr>
          <a:xfrm>
            <a:off x="676148" y="1405612"/>
            <a:ext cx="7647793" cy="1314369"/>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smtClean="0"/>
              <a:t>Investigation:</a:t>
            </a:r>
          </a:p>
          <a:p>
            <a:pPr marL="685800" lvl="1">
              <a:lnSpc>
                <a:spcPct val="130000"/>
              </a:lnSpc>
              <a:buFont typeface="Arial"/>
              <a:buChar char="•"/>
            </a:pPr>
            <a:r>
              <a:rPr lang="en-US" sz="1800" dirty="0" smtClean="0"/>
              <a:t>New Federal Investigative Standards (FIS)</a:t>
            </a:r>
          </a:p>
          <a:p>
            <a:pPr marL="685800" lvl="1">
              <a:lnSpc>
                <a:spcPct val="130000"/>
              </a:lnSpc>
              <a:buFont typeface="Arial"/>
              <a:buChar char="•"/>
            </a:pPr>
            <a:r>
              <a:rPr lang="en-US" sz="1800" dirty="0" smtClean="0"/>
              <a:t>Uses a five-tiered approach</a:t>
            </a:r>
            <a:endParaRPr lang="en-US" sz="1800" dirty="0"/>
          </a:p>
        </p:txBody>
      </p:sp>
      <p:sp>
        <p:nvSpPr>
          <p:cNvPr id="11" name="TextBox 10"/>
          <p:cNvSpPr txBox="1"/>
          <p:nvPr/>
        </p:nvSpPr>
        <p:spPr>
          <a:xfrm>
            <a:off x="0" y="2527624"/>
            <a:ext cx="9143999" cy="461665"/>
          </a:xfrm>
          <a:prstGeom prst="rect">
            <a:avLst/>
          </a:prstGeom>
          <a:noFill/>
        </p:spPr>
        <p:txBody>
          <a:bodyPr wrap="square" rtlCol="0">
            <a:spAutoFit/>
          </a:bodyPr>
          <a:lstStyle/>
          <a:p>
            <a:pPr algn="ctr"/>
            <a:r>
              <a:rPr lang="en-US" sz="2400" b="1" dirty="0" smtClean="0">
                <a:solidFill>
                  <a:srgbClr val="000090"/>
                </a:solidFill>
                <a:effectLst>
                  <a:outerShdw dist="12700" dir="8220000" algn="tl" rotWithShape="0">
                    <a:srgbClr val="000000">
                      <a:alpha val="45000"/>
                    </a:srgbClr>
                  </a:outerShdw>
                </a:effectLst>
              </a:rPr>
              <a:t>Five-Tiered Investigative Model</a:t>
            </a:r>
            <a:endParaRPr lang="en-US" sz="2400" b="1" dirty="0">
              <a:solidFill>
                <a:srgbClr val="000090"/>
              </a:solidFill>
              <a:effectLst>
                <a:outerShdw dist="12700" dir="8220000" algn="tl" rotWithShape="0">
                  <a:srgbClr val="000000">
                    <a:alpha val="45000"/>
                  </a:srgbClr>
                </a:outerShdw>
              </a:effectLst>
            </a:endParaRP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8244" y="18956"/>
            <a:ext cx="1158610" cy="115861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86672" y="2984257"/>
            <a:ext cx="4788147" cy="3263795"/>
          </a:xfrm>
          <a:prstGeom prst="rect">
            <a:avLst/>
          </a:prstGeom>
        </p:spPr>
      </p:pic>
      <p:pic>
        <p:nvPicPr>
          <p:cNvPr id="8" name="Picture 7" descr="Slide5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94123" y="4254514"/>
            <a:ext cx="1342172" cy="583118"/>
          </a:xfrm>
          <a:prstGeom prst="rect">
            <a:avLst/>
          </a:prstGeom>
        </p:spPr>
      </p:pic>
      <p:pic>
        <p:nvPicPr>
          <p:cNvPr id="16" name="Picture 15" descr="Slide5_arro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4837230" y="5494106"/>
            <a:ext cx="1824488" cy="834845"/>
          </a:xfrm>
          <a:prstGeom prst="rect">
            <a:avLst/>
          </a:prstGeom>
        </p:spPr>
      </p:pic>
      <p:pic>
        <p:nvPicPr>
          <p:cNvPr id="17" name="Picture 16" descr="Slide5_ltpurpBar.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42880" y="4152589"/>
            <a:ext cx="1755710" cy="749736"/>
          </a:xfrm>
          <a:prstGeom prst="rect">
            <a:avLst/>
          </a:prstGeom>
        </p:spPr>
      </p:pic>
      <p:pic>
        <p:nvPicPr>
          <p:cNvPr id="18" name="Picture 17" descr="Slide5_purpB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2880" y="4919765"/>
            <a:ext cx="1755710" cy="749736"/>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288906" y="4952445"/>
            <a:ext cx="1566146" cy="668787"/>
          </a:xfrm>
          <a:prstGeom prst="rect">
            <a:avLst/>
          </a:prstGeom>
        </p:spPr>
      </p:pic>
      <p:pic>
        <p:nvPicPr>
          <p:cNvPr id="20" name="Picture 19"/>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337431" y="4223617"/>
            <a:ext cx="1499799" cy="640455"/>
          </a:xfrm>
          <a:prstGeom prst="rect">
            <a:avLst/>
          </a:prstGeom>
        </p:spPr>
      </p:pic>
      <p:pic>
        <p:nvPicPr>
          <p:cNvPr id="21" name="Picture 20"/>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986672" y="5602902"/>
            <a:ext cx="2899340" cy="640455"/>
          </a:xfrm>
          <a:prstGeom prst="rect">
            <a:avLst/>
          </a:prstGeom>
        </p:spPr>
      </p:pic>
      <p:sp>
        <p:nvSpPr>
          <p:cNvPr id="22" name="TextBox 21"/>
          <p:cNvSpPr txBox="1"/>
          <p:nvPr/>
        </p:nvSpPr>
        <p:spPr>
          <a:xfrm>
            <a:off x="2132576" y="3596599"/>
            <a:ext cx="1189503" cy="338554"/>
          </a:xfrm>
          <a:prstGeom prst="rect">
            <a:avLst/>
          </a:prstGeom>
          <a:noFill/>
        </p:spPr>
        <p:txBody>
          <a:bodyPr wrap="square" rtlCol="0">
            <a:spAutoFit/>
          </a:bodyPr>
          <a:lstStyle/>
          <a:p>
            <a:pPr algn="ctr"/>
            <a:r>
              <a:rPr lang="en-US" sz="1600" dirty="0" smtClean="0">
                <a:solidFill>
                  <a:schemeClr val="bg1"/>
                </a:solidFill>
              </a:rPr>
              <a:t>HSPD-12</a:t>
            </a:r>
            <a:endParaRPr lang="en-US" sz="1600" dirty="0">
              <a:solidFill>
                <a:schemeClr val="bg1"/>
              </a:solidFill>
            </a:endParaRPr>
          </a:p>
        </p:txBody>
      </p:sp>
      <p:sp>
        <p:nvSpPr>
          <p:cNvPr id="23" name="TextBox 22"/>
          <p:cNvSpPr txBox="1"/>
          <p:nvPr/>
        </p:nvSpPr>
        <p:spPr>
          <a:xfrm>
            <a:off x="3402641" y="3596599"/>
            <a:ext cx="1419239" cy="338554"/>
          </a:xfrm>
          <a:prstGeom prst="rect">
            <a:avLst/>
          </a:prstGeom>
          <a:noFill/>
        </p:spPr>
        <p:txBody>
          <a:bodyPr wrap="square" rtlCol="0">
            <a:spAutoFit/>
          </a:bodyPr>
          <a:lstStyle/>
          <a:p>
            <a:pPr algn="ctr"/>
            <a:r>
              <a:rPr lang="en-US" sz="1600" dirty="0" smtClean="0">
                <a:solidFill>
                  <a:schemeClr val="bg1"/>
                </a:solidFill>
              </a:rPr>
              <a:t>SUITABILITY</a:t>
            </a:r>
            <a:endParaRPr lang="en-US" sz="1600" dirty="0">
              <a:solidFill>
                <a:schemeClr val="bg1"/>
              </a:solidFill>
            </a:endParaRPr>
          </a:p>
        </p:txBody>
      </p:sp>
      <p:sp>
        <p:nvSpPr>
          <p:cNvPr id="24" name="TextBox 23"/>
          <p:cNvSpPr txBox="1"/>
          <p:nvPr/>
        </p:nvSpPr>
        <p:spPr>
          <a:xfrm>
            <a:off x="3286381" y="3909759"/>
            <a:ext cx="1535499" cy="253916"/>
          </a:xfrm>
          <a:prstGeom prst="rect">
            <a:avLst/>
          </a:prstGeom>
          <a:noFill/>
        </p:spPr>
        <p:txBody>
          <a:bodyPr wrap="square" rtlCol="0">
            <a:spAutoFit/>
          </a:bodyPr>
          <a:lstStyle/>
          <a:p>
            <a:pPr algn="ctr"/>
            <a:r>
              <a:rPr lang="en-US" sz="1050" dirty="0" smtClean="0">
                <a:solidFill>
                  <a:schemeClr val="bg1"/>
                </a:solidFill>
              </a:rPr>
              <a:t>5 CFR 731 OR 731 LIKE</a:t>
            </a:r>
            <a:endParaRPr lang="en-US" sz="1050" dirty="0">
              <a:solidFill>
                <a:schemeClr val="bg1"/>
              </a:solidFill>
            </a:endParaRPr>
          </a:p>
        </p:txBody>
      </p:sp>
      <p:sp>
        <p:nvSpPr>
          <p:cNvPr id="25" name="TextBox 24"/>
          <p:cNvSpPr txBox="1"/>
          <p:nvPr/>
        </p:nvSpPr>
        <p:spPr>
          <a:xfrm>
            <a:off x="4886012" y="3596599"/>
            <a:ext cx="1888808" cy="338554"/>
          </a:xfrm>
          <a:prstGeom prst="rect">
            <a:avLst/>
          </a:prstGeom>
          <a:noFill/>
        </p:spPr>
        <p:txBody>
          <a:bodyPr wrap="square" rtlCol="0">
            <a:spAutoFit/>
          </a:bodyPr>
          <a:lstStyle/>
          <a:p>
            <a:r>
              <a:rPr lang="en-US" sz="1600" dirty="0" smtClean="0">
                <a:solidFill>
                  <a:schemeClr val="bg1"/>
                </a:solidFill>
              </a:rPr>
              <a:t>NATIONAL SECURITY</a:t>
            </a:r>
            <a:endParaRPr lang="en-US" sz="1600" dirty="0">
              <a:solidFill>
                <a:schemeClr val="bg1"/>
              </a:solidFill>
            </a:endParaRPr>
          </a:p>
        </p:txBody>
      </p:sp>
      <p:sp>
        <p:nvSpPr>
          <p:cNvPr id="26" name="TextBox 25"/>
          <p:cNvSpPr txBox="1"/>
          <p:nvPr/>
        </p:nvSpPr>
        <p:spPr>
          <a:xfrm>
            <a:off x="4826619" y="3909759"/>
            <a:ext cx="1940749" cy="253916"/>
          </a:xfrm>
          <a:prstGeom prst="rect">
            <a:avLst/>
          </a:prstGeom>
          <a:noFill/>
        </p:spPr>
        <p:txBody>
          <a:bodyPr wrap="square" rtlCol="0">
            <a:spAutoFit/>
          </a:bodyPr>
          <a:lstStyle/>
          <a:p>
            <a:pPr algn="ctr"/>
            <a:r>
              <a:rPr lang="en-US" sz="1050" dirty="0" smtClean="0">
                <a:solidFill>
                  <a:schemeClr val="bg1"/>
                </a:solidFill>
              </a:rPr>
              <a:t>5 CFR 732</a:t>
            </a:r>
            <a:endParaRPr lang="en-US" sz="1050" dirty="0">
              <a:solidFill>
                <a:schemeClr val="bg1"/>
              </a:solidFill>
            </a:endParaRPr>
          </a:p>
        </p:txBody>
      </p:sp>
      <p:sp>
        <p:nvSpPr>
          <p:cNvPr id="27" name="TextBox 26"/>
          <p:cNvSpPr txBox="1"/>
          <p:nvPr/>
        </p:nvSpPr>
        <p:spPr>
          <a:xfrm>
            <a:off x="2066230" y="4311350"/>
            <a:ext cx="1153805" cy="415498"/>
          </a:xfrm>
          <a:prstGeom prst="rect">
            <a:avLst/>
          </a:prstGeom>
          <a:noFill/>
        </p:spPr>
        <p:txBody>
          <a:bodyPr wrap="square" rtlCol="0">
            <a:spAutoFit/>
          </a:bodyPr>
          <a:lstStyle/>
          <a:p>
            <a:pPr algn="ctr"/>
            <a:r>
              <a:rPr lang="en-US" sz="1000" dirty="0" smtClean="0"/>
              <a:t>High Risk</a:t>
            </a:r>
          </a:p>
          <a:p>
            <a:pPr algn="ctr"/>
            <a:r>
              <a:rPr lang="en-US" sz="1000" dirty="0" smtClean="0"/>
              <a:t>Public Trust</a:t>
            </a:r>
            <a:endParaRPr lang="en-US" sz="1000" dirty="0"/>
          </a:p>
        </p:txBody>
      </p:sp>
      <p:sp>
        <p:nvSpPr>
          <p:cNvPr id="29" name="TextBox 28"/>
          <p:cNvSpPr txBox="1"/>
          <p:nvPr/>
        </p:nvSpPr>
        <p:spPr>
          <a:xfrm>
            <a:off x="3402641" y="4296405"/>
            <a:ext cx="1345890" cy="400110"/>
          </a:xfrm>
          <a:prstGeom prst="rect">
            <a:avLst/>
          </a:prstGeom>
          <a:noFill/>
        </p:spPr>
        <p:txBody>
          <a:bodyPr wrap="square" rtlCol="0">
            <a:spAutoFit/>
          </a:bodyPr>
          <a:lstStyle/>
          <a:p>
            <a:pPr algn="ctr"/>
            <a:r>
              <a:rPr lang="en-US" sz="2000" dirty="0" smtClean="0">
                <a:solidFill>
                  <a:schemeClr val="bg1"/>
                </a:solidFill>
              </a:rPr>
              <a:t>4</a:t>
            </a:r>
            <a:r>
              <a:rPr lang="en-US" sz="1050" dirty="0" smtClean="0">
                <a:solidFill>
                  <a:schemeClr val="bg1"/>
                </a:solidFill>
              </a:rPr>
              <a:t>   SF85P</a:t>
            </a:r>
            <a:endParaRPr lang="en-US" sz="1050" dirty="0">
              <a:solidFill>
                <a:schemeClr val="bg1"/>
              </a:solidFill>
            </a:endParaRPr>
          </a:p>
        </p:txBody>
      </p:sp>
      <p:sp>
        <p:nvSpPr>
          <p:cNvPr id="30" name="TextBox 29"/>
          <p:cNvSpPr txBox="1"/>
          <p:nvPr/>
        </p:nvSpPr>
        <p:spPr>
          <a:xfrm>
            <a:off x="3422766" y="5050258"/>
            <a:ext cx="1184759" cy="400110"/>
          </a:xfrm>
          <a:prstGeom prst="rect">
            <a:avLst/>
          </a:prstGeom>
          <a:noFill/>
        </p:spPr>
        <p:txBody>
          <a:bodyPr wrap="square" rtlCol="0">
            <a:spAutoFit/>
          </a:bodyPr>
          <a:lstStyle/>
          <a:p>
            <a:pPr algn="ctr"/>
            <a:r>
              <a:rPr lang="en-US" sz="2000" dirty="0" smtClean="0">
                <a:solidFill>
                  <a:schemeClr val="bg1"/>
                </a:solidFill>
              </a:rPr>
              <a:t>2</a:t>
            </a:r>
            <a:r>
              <a:rPr lang="en-US" sz="1050" dirty="0" smtClean="0">
                <a:solidFill>
                  <a:schemeClr val="bg1"/>
                </a:solidFill>
              </a:rPr>
              <a:t>   SF85P</a:t>
            </a:r>
            <a:endParaRPr lang="en-US" sz="1050" dirty="0">
              <a:solidFill>
                <a:schemeClr val="bg1"/>
              </a:solidFill>
            </a:endParaRPr>
          </a:p>
        </p:txBody>
      </p:sp>
      <p:sp>
        <p:nvSpPr>
          <p:cNvPr id="31" name="TextBox 30"/>
          <p:cNvSpPr txBox="1"/>
          <p:nvPr/>
        </p:nvSpPr>
        <p:spPr>
          <a:xfrm>
            <a:off x="5087369" y="4304307"/>
            <a:ext cx="1345890" cy="400110"/>
          </a:xfrm>
          <a:prstGeom prst="rect">
            <a:avLst/>
          </a:prstGeom>
          <a:noFill/>
        </p:spPr>
        <p:txBody>
          <a:bodyPr wrap="square" rtlCol="0">
            <a:spAutoFit/>
          </a:bodyPr>
          <a:lstStyle/>
          <a:p>
            <a:pPr algn="ctr"/>
            <a:r>
              <a:rPr lang="en-US" sz="2000" dirty="0" smtClean="0">
                <a:solidFill>
                  <a:schemeClr val="bg1"/>
                </a:solidFill>
              </a:rPr>
              <a:t>5</a:t>
            </a:r>
            <a:r>
              <a:rPr lang="en-US" sz="1050" dirty="0" smtClean="0">
                <a:solidFill>
                  <a:schemeClr val="bg1"/>
                </a:solidFill>
              </a:rPr>
              <a:t>   SF86</a:t>
            </a:r>
            <a:endParaRPr lang="en-US" sz="1050" dirty="0">
              <a:solidFill>
                <a:schemeClr val="bg1"/>
              </a:solidFill>
            </a:endParaRPr>
          </a:p>
        </p:txBody>
      </p:sp>
      <p:sp>
        <p:nvSpPr>
          <p:cNvPr id="32" name="TextBox 31"/>
          <p:cNvSpPr txBox="1"/>
          <p:nvPr/>
        </p:nvSpPr>
        <p:spPr>
          <a:xfrm>
            <a:off x="5153503" y="5078813"/>
            <a:ext cx="1345890" cy="400110"/>
          </a:xfrm>
          <a:prstGeom prst="rect">
            <a:avLst/>
          </a:prstGeom>
          <a:noFill/>
        </p:spPr>
        <p:txBody>
          <a:bodyPr wrap="square" rtlCol="0">
            <a:spAutoFit/>
          </a:bodyPr>
          <a:lstStyle/>
          <a:p>
            <a:pPr algn="ctr"/>
            <a:r>
              <a:rPr lang="en-US" sz="2000" dirty="0" smtClean="0">
                <a:solidFill>
                  <a:schemeClr val="bg1"/>
                </a:solidFill>
              </a:rPr>
              <a:t>3</a:t>
            </a:r>
            <a:r>
              <a:rPr lang="en-US" sz="1050" dirty="0" smtClean="0">
                <a:solidFill>
                  <a:schemeClr val="bg1"/>
                </a:solidFill>
              </a:rPr>
              <a:t>   SF86</a:t>
            </a:r>
            <a:endParaRPr lang="en-US" sz="1050" dirty="0">
              <a:solidFill>
                <a:schemeClr val="bg1"/>
              </a:solidFill>
            </a:endParaRPr>
          </a:p>
        </p:txBody>
      </p:sp>
      <p:sp>
        <p:nvSpPr>
          <p:cNvPr id="33" name="TextBox 32"/>
          <p:cNvSpPr txBox="1"/>
          <p:nvPr/>
        </p:nvSpPr>
        <p:spPr>
          <a:xfrm>
            <a:off x="2669256" y="5697131"/>
            <a:ext cx="1345890" cy="400110"/>
          </a:xfrm>
          <a:prstGeom prst="rect">
            <a:avLst/>
          </a:prstGeom>
          <a:noFill/>
        </p:spPr>
        <p:txBody>
          <a:bodyPr wrap="square" rtlCol="0">
            <a:spAutoFit/>
          </a:bodyPr>
          <a:lstStyle/>
          <a:p>
            <a:pPr algn="ctr"/>
            <a:r>
              <a:rPr lang="en-US" sz="2000" dirty="0" smtClean="0">
                <a:solidFill>
                  <a:schemeClr val="bg1"/>
                </a:solidFill>
              </a:rPr>
              <a:t>1</a:t>
            </a:r>
            <a:r>
              <a:rPr lang="en-US" sz="1050" dirty="0" smtClean="0">
                <a:solidFill>
                  <a:schemeClr val="bg1"/>
                </a:solidFill>
              </a:rPr>
              <a:t>   SF85P</a:t>
            </a:r>
            <a:endParaRPr lang="en-US" sz="1050" dirty="0">
              <a:solidFill>
                <a:schemeClr val="bg1"/>
              </a:solidFill>
            </a:endParaRPr>
          </a:p>
        </p:txBody>
      </p:sp>
      <p:sp>
        <p:nvSpPr>
          <p:cNvPr id="34" name="TextBox 33"/>
          <p:cNvSpPr txBox="1"/>
          <p:nvPr/>
        </p:nvSpPr>
        <p:spPr>
          <a:xfrm>
            <a:off x="5037615" y="5615851"/>
            <a:ext cx="1540238" cy="577081"/>
          </a:xfrm>
          <a:prstGeom prst="rect">
            <a:avLst/>
          </a:prstGeom>
          <a:noFill/>
        </p:spPr>
        <p:txBody>
          <a:bodyPr wrap="square" rtlCol="0">
            <a:spAutoFit/>
          </a:bodyPr>
          <a:lstStyle/>
          <a:p>
            <a:pPr algn="ctr"/>
            <a:r>
              <a:rPr lang="en-US" sz="1050" dirty="0" smtClean="0"/>
              <a:t>Low Risk, Non-Sensitive</a:t>
            </a:r>
          </a:p>
          <a:p>
            <a:pPr algn="ctr"/>
            <a:r>
              <a:rPr lang="en-US" sz="1050" dirty="0" smtClean="0"/>
              <a:t>Physical/Logical Access</a:t>
            </a:r>
          </a:p>
          <a:p>
            <a:pPr algn="ctr"/>
            <a:r>
              <a:rPr lang="en-US" sz="1050" dirty="0" smtClean="0"/>
              <a:t>(HSPD-12 Credentialing)</a:t>
            </a:r>
            <a:endParaRPr lang="en-US" sz="1050" dirty="0"/>
          </a:p>
        </p:txBody>
      </p:sp>
      <p:pic>
        <p:nvPicPr>
          <p:cNvPr id="35" name="Picture 34" descr="Slide5_arro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72584" y="4075542"/>
            <a:ext cx="2471415" cy="834845"/>
          </a:xfrm>
          <a:prstGeom prst="rect">
            <a:avLst/>
          </a:prstGeom>
        </p:spPr>
      </p:pic>
      <p:sp>
        <p:nvSpPr>
          <p:cNvPr id="36" name="TextBox 35"/>
          <p:cNvSpPr txBox="1"/>
          <p:nvPr/>
        </p:nvSpPr>
        <p:spPr>
          <a:xfrm>
            <a:off x="6883422" y="4174721"/>
            <a:ext cx="2260578" cy="594157"/>
          </a:xfrm>
          <a:prstGeom prst="rect">
            <a:avLst/>
          </a:prstGeom>
          <a:noFill/>
        </p:spPr>
        <p:txBody>
          <a:bodyPr wrap="square" rtlCol="0">
            <a:spAutoFit/>
          </a:bodyPr>
          <a:lstStyle/>
          <a:p>
            <a:pPr algn="ctr"/>
            <a:r>
              <a:rPr lang="en-US" sz="1050" dirty="0" smtClean="0"/>
              <a:t>Q, Top Secret, Sensitive</a:t>
            </a:r>
          </a:p>
          <a:p>
            <a:pPr algn="ctr"/>
            <a:r>
              <a:rPr lang="en-US" sz="1050" dirty="0" smtClean="0"/>
              <a:t>Compartmented Information,</a:t>
            </a:r>
            <a:endParaRPr lang="en-US" sz="1050" dirty="0"/>
          </a:p>
          <a:p>
            <a:pPr algn="ctr"/>
            <a:r>
              <a:rPr lang="en-US" sz="1050" dirty="0" smtClean="0"/>
              <a:t>Critical-Sensitive, Special-Sensitive</a:t>
            </a:r>
            <a:endParaRPr lang="en-US" sz="1050" dirty="0"/>
          </a:p>
        </p:txBody>
      </p:sp>
      <p:pic>
        <p:nvPicPr>
          <p:cNvPr id="37" name="Picture 36" descr="Slide5_arrow2.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flipH="1">
            <a:off x="6672587" y="4864116"/>
            <a:ext cx="2471412" cy="834845"/>
          </a:xfrm>
          <a:prstGeom prst="rect">
            <a:avLst/>
          </a:prstGeom>
        </p:spPr>
      </p:pic>
      <p:sp>
        <p:nvSpPr>
          <p:cNvPr id="38" name="TextBox 37"/>
          <p:cNvSpPr txBox="1"/>
          <p:nvPr/>
        </p:nvSpPr>
        <p:spPr>
          <a:xfrm>
            <a:off x="6854989" y="5048588"/>
            <a:ext cx="2260576" cy="415498"/>
          </a:xfrm>
          <a:prstGeom prst="rect">
            <a:avLst/>
          </a:prstGeom>
          <a:noFill/>
        </p:spPr>
        <p:txBody>
          <a:bodyPr wrap="square" rtlCol="0">
            <a:spAutoFit/>
          </a:bodyPr>
          <a:lstStyle/>
          <a:p>
            <a:pPr algn="ctr"/>
            <a:r>
              <a:rPr lang="en-US" sz="1050" dirty="0" smtClean="0"/>
              <a:t>Noncritical-Sensitive, L,</a:t>
            </a:r>
          </a:p>
          <a:p>
            <a:pPr algn="ctr"/>
            <a:r>
              <a:rPr lang="en-US" sz="1050" dirty="0" smtClean="0"/>
              <a:t>Confidential and Secret Information</a:t>
            </a:r>
            <a:endParaRPr lang="en-US" sz="1050" dirty="0"/>
          </a:p>
        </p:txBody>
      </p:sp>
      <p:pic>
        <p:nvPicPr>
          <p:cNvPr id="39" name="Picture 38" descr="Slide5_arrow.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648" y="4970350"/>
            <a:ext cx="1342172" cy="583118"/>
          </a:xfrm>
          <a:prstGeom prst="rect">
            <a:avLst/>
          </a:prstGeom>
        </p:spPr>
      </p:pic>
      <p:sp>
        <p:nvSpPr>
          <p:cNvPr id="28" name="TextBox 27"/>
          <p:cNvSpPr txBox="1"/>
          <p:nvPr/>
        </p:nvSpPr>
        <p:spPr>
          <a:xfrm>
            <a:off x="2058569" y="5026430"/>
            <a:ext cx="1142510" cy="415498"/>
          </a:xfrm>
          <a:prstGeom prst="rect">
            <a:avLst/>
          </a:prstGeom>
          <a:noFill/>
        </p:spPr>
        <p:txBody>
          <a:bodyPr wrap="square" rtlCol="0">
            <a:spAutoFit/>
          </a:bodyPr>
          <a:lstStyle/>
          <a:p>
            <a:pPr algn="ctr"/>
            <a:r>
              <a:rPr lang="en-US" sz="1050" dirty="0" smtClean="0"/>
              <a:t>Moderate Risk</a:t>
            </a:r>
          </a:p>
          <a:p>
            <a:pPr algn="ctr"/>
            <a:r>
              <a:rPr lang="en-US" sz="1050" dirty="0" smtClean="0"/>
              <a:t>Public Trust</a:t>
            </a:r>
            <a:endParaRPr lang="en-US" sz="1050" dirty="0"/>
          </a:p>
        </p:txBody>
      </p:sp>
      <p:sp>
        <p:nvSpPr>
          <p:cNvPr id="4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2324666566"/>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297474" y="274841"/>
            <a:ext cx="7846526" cy="944806"/>
          </a:xfrm>
        </p:spPr>
        <p:txBody>
          <a:bodyPr/>
          <a:lstStyle/>
          <a:p>
            <a:r>
              <a:rPr lang="en-US" dirty="0" smtClean="0"/>
              <a:t>Personnel Security Investigation</a:t>
            </a:r>
            <a:endParaRPr lang="en-US" dirty="0"/>
          </a:p>
        </p:txBody>
      </p:sp>
      <p:sp>
        <p:nvSpPr>
          <p:cNvPr id="5" name="Footer Placeholder 4"/>
          <p:cNvSpPr>
            <a:spLocks noGrp="1"/>
          </p:cNvSpPr>
          <p:nvPr>
            <p:ph type="ftr" sz="quarter" idx="11"/>
          </p:nvPr>
        </p:nvSpPr>
        <p:spPr>
          <a:xfrm>
            <a:off x="2811426" y="6261580"/>
            <a:ext cx="2895600" cy="365125"/>
          </a:xfrm>
        </p:spPr>
        <p:txBody>
          <a:bodyPr/>
          <a:lstStyle/>
          <a:p>
            <a:r>
              <a:rPr lang="en-US" smtClean="0"/>
              <a:t>UNCLASSIFIED</a:t>
            </a:r>
            <a:endParaRPr lang="en-US" dirty="0"/>
          </a:p>
        </p:txBody>
      </p:sp>
      <p:sp>
        <p:nvSpPr>
          <p:cNvPr id="10" name="Content Placeholder 2"/>
          <p:cNvSpPr txBox="1">
            <a:spLocks/>
          </p:cNvSpPr>
          <p:nvPr/>
        </p:nvSpPr>
        <p:spPr>
          <a:xfrm>
            <a:off x="508000" y="1334492"/>
            <a:ext cx="8371840" cy="1949786"/>
          </a:xfrm>
          <a:prstGeom prst="rect">
            <a:avLst/>
          </a:prstGeom>
        </p:spPr>
        <p:txBody>
          <a:bodyPr vert="horz" lIns="91440" tIns="45720" rIns="91440" bIns="45720" rtlCol="0">
            <a:normAutofit/>
          </a:bodyPr>
          <a:lstStyle>
            <a:lvl1pPr marL="342900" indent="-342900" algn="l" defTabSz="457200" rtl="0" eaLnBrk="1" latinLnBrk="0" hangingPunct="1">
              <a:spcBef>
                <a:spcPct val="20000"/>
              </a:spcBef>
              <a:buFont typeface="Arial"/>
              <a:buChar char="•"/>
              <a:defRPr sz="3200" kern="1200">
                <a:solidFill>
                  <a:srgbClr val="000090"/>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000090"/>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000090"/>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000090"/>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000090"/>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None/>
            </a:pPr>
            <a:r>
              <a:rPr lang="en-US" sz="1800" b="1" dirty="0"/>
              <a:t>The</a:t>
            </a:r>
            <a:r>
              <a:rPr lang="en-US" sz="1800" dirty="0"/>
              <a:t> </a:t>
            </a:r>
            <a:r>
              <a:rPr lang="en-US" sz="1800" b="1" dirty="0"/>
              <a:t>Tier 3 and Tier 5 national security background investigations determine eligibility for</a:t>
            </a:r>
            <a:r>
              <a:rPr lang="en-US" sz="1800" b="1" dirty="0" smtClean="0"/>
              <a:t>:</a:t>
            </a:r>
            <a:endParaRPr lang="en-US" sz="1800" b="1" dirty="0"/>
          </a:p>
          <a:p>
            <a:pPr lvl="0"/>
            <a:r>
              <a:rPr lang="en-US" sz="1800" dirty="0"/>
              <a:t>Access to classified information</a:t>
            </a:r>
          </a:p>
          <a:p>
            <a:pPr marL="285750">
              <a:lnSpc>
                <a:spcPct val="130000"/>
              </a:lnSpc>
            </a:pPr>
            <a:r>
              <a:rPr lang="en-US" sz="1800" dirty="0"/>
              <a:t>Uses a five-tiered </a:t>
            </a:r>
            <a:r>
              <a:rPr lang="en-US" sz="1800" dirty="0" smtClean="0"/>
              <a:t>approach</a:t>
            </a:r>
          </a:p>
          <a:p>
            <a:pPr marL="285750">
              <a:lnSpc>
                <a:spcPct val="130000"/>
              </a:lnSpc>
            </a:pPr>
            <a:r>
              <a:rPr lang="en-US" sz="1800" dirty="0" smtClean="0"/>
              <a:t>Assignment to a designated national security sensitive position</a:t>
            </a:r>
            <a:endParaRPr lang="en-US" sz="1800" dirty="0"/>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8244" y="18956"/>
            <a:ext cx="1158610" cy="115861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86672" y="3129207"/>
            <a:ext cx="4788147" cy="3263795"/>
          </a:xfrm>
          <a:prstGeom prst="rect">
            <a:avLst/>
          </a:prstGeom>
        </p:spPr>
      </p:pic>
      <p:pic>
        <p:nvPicPr>
          <p:cNvPr id="8" name="Picture 7" descr="Slide5_arro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94123" y="4630434"/>
            <a:ext cx="1342172" cy="583118"/>
          </a:xfrm>
          <a:prstGeom prst="rect">
            <a:avLst/>
          </a:prstGeom>
        </p:spPr>
      </p:pic>
      <p:pic>
        <p:nvPicPr>
          <p:cNvPr id="16" name="Picture 15" descr="Slide5_arrow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4848099" y="5662120"/>
            <a:ext cx="1824488" cy="870314"/>
          </a:xfrm>
          <a:prstGeom prst="rect">
            <a:avLst/>
          </a:prstGeom>
        </p:spPr>
      </p:pic>
      <p:pic>
        <p:nvPicPr>
          <p:cNvPr id="17" name="Picture 16" descr="Slide5_ltpurpBar.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942880" y="4558989"/>
            <a:ext cx="1755710" cy="749736"/>
          </a:xfrm>
          <a:prstGeom prst="rect">
            <a:avLst/>
          </a:prstGeom>
        </p:spPr>
      </p:pic>
      <p:pic>
        <p:nvPicPr>
          <p:cNvPr id="18" name="Picture 17" descr="Slide5_purpBar.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4942880" y="5194085"/>
            <a:ext cx="1755710" cy="749736"/>
          </a:xfrm>
          <a:prstGeom prst="rect">
            <a:avLst/>
          </a:prstGeom>
        </p:spPr>
      </p:pic>
      <p:pic>
        <p:nvPicPr>
          <p:cNvPr id="19" name="Picture 1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88906" y="5236925"/>
            <a:ext cx="1566146" cy="668787"/>
          </a:xfrm>
          <a:prstGeom prst="rect">
            <a:avLst/>
          </a:prstGeom>
        </p:spPr>
      </p:pic>
      <p:pic>
        <p:nvPicPr>
          <p:cNvPr id="20" name="Picture 19"/>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337431" y="4599537"/>
            <a:ext cx="1499799" cy="640455"/>
          </a:xfrm>
          <a:prstGeom prst="rect">
            <a:avLst/>
          </a:prstGeom>
        </p:spPr>
      </p:pic>
      <p:pic>
        <p:nvPicPr>
          <p:cNvPr id="21" name="Picture 20"/>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2037857" y="5765297"/>
            <a:ext cx="2899340" cy="640455"/>
          </a:xfrm>
          <a:prstGeom prst="rect">
            <a:avLst/>
          </a:prstGeom>
        </p:spPr>
      </p:pic>
      <p:sp>
        <p:nvSpPr>
          <p:cNvPr id="22" name="TextBox 21"/>
          <p:cNvSpPr txBox="1"/>
          <p:nvPr/>
        </p:nvSpPr>
        <p:spPr>
          <a:xfrm>
            <a:off x="2132576" y="3596599"/>
            <a:ext cx="1189503" cy="338554"/>
          </a:xfrm>
          <a:prstGeom prst="rect">
            <a:avLst/>
          </a:prstGeom>
          <a:noFill/>
        </p:spPr>
        <p:txBody>
          <a:bodyPr wrap="square" rtlCol="0">
            <a:spAutoFit/>
          </a:bodyPr>
          <a:lstStyle/>
          <a:p>
            <a:pPr algn="ctr"/>
            <a:r>
              <a:rPr lang="en-US" sz="1600" dirty="0" smtClean="0">
                <a:solidFill>
                  <a:schemeClr val="bg1"/>
                </a:solidFill>
              </a:rPr>
              <a:t>HSPD-12</a:t>
            </a:r>
            <a:endParaRPr lang="en-US" sz="1600" dirty="0">
              <a:solidFill>
                <a:schemeClr val="bg1"/>
              </a:solidFill>
            </a:endParaRPr>
          </a:p>
        </p:txBody>
      </p:sp>
      <p:sp>
        <p:nvSpPr>
          <p:cNvPr id="23" name="TextBox 22"/>
          <p:cNvSpPr txBox="1"/>
          <p:nvPr/>
        </p:nvSpPr>
        <p:spPr>
          <a:xfrm>
            <a:off x="3402641" y="3596599"/>
            <a:ext cx="1419239" cy="338554"/>
          </a:xfrm>
          <a:prstGeom prst="rect">
            <a:avLst/>
          </a:prstGeom>
          <a:noFill/>
        </p:spPr>
        <p:txBody>
          <a:bodyPr wrap="square" rtlCol="0">
            <a:spAutoFit/>
          </a:bodyPr>
          <a:lstStyle/>
          <a:p>
            <a:pPr algn="ctr"/>
            <a:r>
              <a:rPr lang="en-US" sz="1600" dirty="0" smtClean="0">
                <a:solidFill>
                  <a:schemeClr val="bg1"/>
                </a:solidFill>
              </a:rPr>
              <a:t>SUITABILITY</a:t>
            </a:r>
            <a:endParaRPr lang="en-US" sz="1600" dirty="0">
              <a:solidFill>
                <a:schemeClr val="bg1"/>
              </a:solidFill>
            </a:endParaRPr>
          </a:p>
        </p:txBody>
      </p:sp>
      <p:sp>
        <p:nvSpPr>
          <p:cNvPr id="24" name="TextBox 23"/>
          <p:cNvSpPr txBox="1"/>
          <p:nvPr/>
        </p:nvSpPr>
        <p:spPr>
          <a:xfrm>
            <a:off x="3286381" y="3909759"/>
            <a:ext cx="1535499" cy="253916"/>
          </a:xfrm>
          <a:prstGeom prst="rect">
            <a:avLst/>
          </a:prstGeom>
          <a:noFill/>
        </p:spPr>
        <p:txBody>
          <a:bodyPr wrap="square" rtlCol="0">
            <a:spAutoFit/>
          </a:bodyPr>
          <a:lstStyle/>
          <a:p>
            <a:pPr algn="ctr"/>
            <a:r>
              <a:rPr lang="en-US" sz="1050" dirty="0" smtClean="0">
                <a:solidFill>
                  <a:schemeClr val="bg1"/>
                </a:solidFill>
              </a:rPr>
              <a:t>5 CFR 731 OR 731 LIKE</a:t>
            </a:r>
            <a:endParaRPr lang="en-US" sz="1050" dirty="0">
              <a:solidFill>
                <a:schemeClr val="bg1"/>
              </a:solidFill>
            </a:endParaRPr>
          </a:p>
        </p:txBody>
      </p:sp>
      <p:sp>
        <p:nvSpPr>
          <p:cNvPr id="25" name="TextBox 24"/>
          <p:cNvSpPr txBox="1"/>
          <p:nvPr/>
        </p:nvSpPr>
        <p:spPr>
          <a:xfrm>
            <a:off x="4886012" y="3596599"/>
            <a:ext cx="1888808" cy="338554"/>
          </a:xfrm>
          <a:prstGeom prst="rect">
            <a:avLst/>
          </a:prstGeom>
          <a:noFill/>
        </p:spPr>
        <p:txBody>
          <a:bodyPr wrap="square" rtlCol="0">
            <a:spAutoFit/>
          </a:bodyPr>
          <a:lstStyle/>
          <a:p>
            <a:r>
              <a:rPr lang="en-US" sz="1600" dirty="0" smtClean="0">
                <a:solidFill>
                  <a:schemeClr val="bg1"/>
                </a:solidFill>
              </a:rPr>
              <a:t>NATIONAL SECURITY</a:t>
            </a:r>
            <a:endParaRPr lang="en-US" sz="1600" dirty="0">
              <a:solidFill>
                <a:schemeClr val="bg1"/>
              </a:solidFill>
            </a:endParaRPr>
          </a:p>
        </p:txBody>
      </p:sp>
      <p:sp>
        <p:nvSpPr>
          <p:cNvPr id="26" name="TextBox 25"/>
          <p:cNvSpPr txBox="1"/>
          <p:nvPr/>
        </p:nvSpPr>
        <p:spPr>
          <a:xfrm>
            <a:off x="4826619" y="3909759"/>
            <a:ext cx="1940749" cy="253916"/>
          </a:xfrm>
          <a:prstGeom prst="rect">
            <a:avLst/>
          </a:prstGeom>
          <a:noFill/>
        </p:spPr>
        <p:txBody>
          <a:bodyPr wrap="square" rtlCol="0">
            <a:spAutoFit/>
          </a:bodyPr>
          <a:lstStyle/>
          <a:p>
            <a:pPr algn="ctr"/>
            <a:r>
              <a:rPr lang="en-US" sz="1050" dirty="0" smtClean="0">
                <a:solidFill>
                  <a:schemeClr val="bg1"/>
                </a:solidFill>
              </a:rPr>
              <a:t>5 CFR 732</a:t>
            </a:r>
            <a:endParaRPr lang="en-US" sz="1050" dirty="0">
              <a:solidFill>
                <a:schemeClr val="bg1"/>
              </a:solidFill>
            </a:endParaRPr>
          </a:p>
        </p:txBody>
      </p:sp>
      <p:sp>
        <p:nvSpPr>
          <p:cNvPr id="27" name="TextBox 26"/>
          <p:cNvSpPr txBox="1"/>
          <p:nvPr/>
        </p:nvSpPr>
        <p:spPr>
          <a:xfrm>
            <a:off x="2066230" y="4687270"/>
            <a:ext cx="1153805" cy="415498"/>
          </a:xfrm>
          <a:prstGeom prst="rect">
            <a:avLst/>
          </a:prstGeom>
          <a:noFill/>
        </p:spPr>
        <p:txBody>
          <a:bodyPr wrap="square" rtlCol="0">
            <a:spAutoFit/>
          </a:bodyPr>
          <a:lstStyle/>
          <a:p>
            <a:pPr algn="ctr"/>
            <a:r>
              <a:rPr lang="en-US" sz="1000" dirty="0" smtClean="0"/>
              <a:t>High Risk</a:t>
            </a:r>
          </a:p>
          <a:p>
            <a:pPr algn="ctr"/>
            <a:r>
              <a:rPr lang="en-US" sz="1000" dirty="0" smtClean="0"/>
              <a:t>Public Trust</a:t>
            </a:r>
            <a:endParaRPr lang="en-US" sz="1000" dirty="0"/>
          </a:p>
        </p:txBody>
      </p:sp>
      <p:sp>
        <p:nvSpPr>
          <p:cNvPr id="29" name="TextBox 28"/>
          <p:cNvSpPr txBox="1"/>
          <p:nvPr/>
        </p:nvSpPr>
        <p:spPr>
          <a:xfrm>
            <a:off x="3402641" y="4672325"/>
            <a:ext cx="1345890" cy="400110"/>
          </a:xfrm>
          <a:prstGeom prst="rect">
            <a:avLst/>
          </a:prstGeom>
          <a:noFill/>
        </p:spPr>
        <p:txBody>
          <a:bodyPr wrap="square" rtlCol="0">
            <a:spAutoFit/>
          </a:bodyPr>
          <a:lstStyle/>
          <a:p>
            <a:pPr algn="ctr"/>
            <a:r>
              <a:rPr lang="en-US" sz="2000" dirty="0" smtClean="0">
                <a:solidFill>
                  <a:schemeClr val="bg1"/>
                </a:solidFill>
              </a:rPr>
              <a:t>4</a:t>
            </a:r>
            <a:r>
              <a:rPr lang="en-US" sz="1050" dirty="0" smtClean="0">
                <a:solidFill>
                  <a:schemeClr val="bg1"/>
                </a:solidFill>
              </a:rPr>
              <a:t>   SF85P</a:t>
            </a:r>
            <a:endParaRPr lang="en-US" sz="1050" dirty="0">
              <a:solidFill>
                <a:schemeClr val="bg1"/>
              </a:solidFill>
            </a:endParaRPr>
          </a:p>
        </p:txBody>
      </p:sp>
      <p:sp>
        <p:nvSpPr>
          <p:cNvPr id="30" name="TextBox 29"/>
          <p:cNvSpPr txBox="1"/>
          <p:nvPr/>
        </p:nvSpPr>
        <p:spPr>
          <a:xfrm>
            <a:off x="3422766" y="5324578"/>
            <a:ext cx="1184759" cy="400110"/>
          </a:xfrm>
          <a:prstGeom prst="rect">
            <a:avLst/>
          </a:prstGeom>
          <a:noFill/>
        </p:spPr>
        <p:txBody>
          <a:bodyPr wrap="square" rtlCol="0">
            <a:spAutoFit/>
          </a:bodyPr>
          <a:lstStyle/>
          <a:p>
            <a:pPr algn="ctr"/>
            <a:r>
              <a:rPr lang="en-US" sz="2000" dirty="0" smtClean="0">
                <a:solidFill>
                  <a:schemeClr val="bg1"/>
                </a:solidFill>
              </a:rPr>
              <a:t>2</a:t>
            </a:r>
            <a:r>
              <a:rPr lang="en-US" sz="1050" dirty="0" smtClean="0">
                <a:solidFill>
                  <a:schemeClr val="bg1"/>
                </a:solidFill>
              </a:rPr>
              <a:t>   SF85P</a:t>
            </a:r>
            <a:endParaRPr lang="en-US" sz="1050" dirty="0">
              <a:solidFill>
                <a:schemeClr val="bg1"/>
              </a:solidFill>
            </a:endParaRPr>
          </a:p>
        </p:txBody>
      </p:sp>
      <p:sp>
        <p:nvSpPr>
          <p:cNvPr id="31" name="TextBox 30"/>
          <p:cNvSpPr txBox="1"/>
          <p:nvPr/>
        </p:nvSpPr>
        <p:spPr>
          <a:xfrm>
            <a:off x="5087369" y="4710707"/>
            <a:ext cx="1345890" cy="400110"/>
          </a:xfrm>
          <a:prstGeom prst="rect">
            <a:avLst/>
          </a:prstGeom>
          <a:noFill/>
        </p:spPr>
        <p:txBody>
          <a:bodyPr wrap="square" rtlCol="0">
            <a:spAutoFit/>
          </a:bodyPr>
          <a:lstStyle/>
          <a:p>
            <a:pPr algn="ctr"/>
            <a:r>
              <a:rPr lang="en-US" sz="2000" dirty="0" smtClean="0">
                <a:solidFill>
                  <a:schemeClr val="bg1"/>
                </a:solidFill>
              </a:rPr>
              <a:t>5</a:t>
            </a:r>
            <a:r>
              <a:rPr lang="en-US" sz="1050" dirty="0" smtClean="0">
                <a:solidFill>
                  <a:schemeClr val="bg1"/>
                </a:solidFill>
              </a:rPr>
              <a:t>   SF86</a:t>
            </a:r>
            <a:endParaRPr lang="en-US" sz="1050" dirty="0">
              <a:solidFill>
                <a:schemeClr val="bg1"/>
              </a:solidFill>
            </a:endParaRPr>
          </a:p>
        </p:txBody>
      </p:sp>
      <p:sp>
        <p:nvSpPr>
          <p:cNvPr id="32" name="TextBox 31"/>
          <p:cNvSpPr txBox="1"/>
          <p:nvPr/>
        </p:nvSpPr>
        <p:spPr>
          <a:xfrm>
            <a:off x="5112863" y="5353133"/>
            <a:ext cx="1345890" cy="400110"/>
          </a:xfrm>
          <a:prstGeom prst="rect">
            <a:avLst/>
          </a:prstGeom>
          <a:noFill/>
        </p:spPr>
        <p:txBody>
          <a:bodyPr wrap="square" rtlCol="0">
            <a:spAutoFit/>
          </a:bodyPr>
          <a:lstStyle/>
          <a:p>
            <a:pPr algn="ctr"/>
            <a:r>
              <a:rPr lang="en-US" sz="2000" dirty="0" smtClean="0">
                <a:solidFill>
                  <a:schemeClr val="bg1"/>
                </a:solidFill>
              </a:rPr>
              <a:t>3</a:t>
            </a:r>
            <a:r>
              <a:rPr lang="en-US" sz="1050" dirty="0" smtClean="0">
                <a:solidFill>
                  <a:schemeClr val="bg1"/>
                </a:solidFill>
              </a:rPr>
              <a:t>   SF86</a:t>
            </a:r>
            <a:endParaRPr lang="en-US" sz="1050" dirty="0">
              <a:solidFill>
                <a:schemeClr val="bg1"/>
              </a:solidFill>
            </a:endParaRPr>
          </a:p>
        </p:txBody>
      </p:sp>
      <p:sp>
        <p:nvSpPr>
          <p:cNvPr id="33" name="TextBox 32"/>
          <p:cNvSpPr txBox="1"/>
          <p:nvPr/>
        </p:nvSpPr>
        <p:spPr>
          <a:xfrm>
            <a:off x="2697851" y="5869478"/>
            <a:ext cx="1345890" cy="400110"/>
          </a:xfrm>
          <a:prstGeom prst="rect">
            <a:avLst/>
          </a:prstGeom>
          <a:noFill/>
        </p:spPr>
        <p:txBody>
          <a:bodyPr wrap="square" rtlCol="0">
            <a:spAutoFit/>
          </a:bodyPr>
          <a:lstStyle/>
          <a:p>
            <a:pPr algn="ctr"/>
            <a:r>
              <a:rPr lang="en-US" sz="2000" dirty="0" smtClean="0">
                <a:solidFill>
                  <a:schemeClr val="bg1"/>
                </a:solidFill>
              </a:rPr>
              <a:t>1</a:t>
            </a:r>
            <a:r>
              <a:rPr lang="en-US" sz="1050" dirty="0" smtClean="0">
                <a:solidFill>
                  <a:schemeClr val="bg1"/>
                </a:solidFill>
              </a:rPr>
              <a:t>   SF85P</a:t>
            </a:r>
            <a:endParaRPr lang="en-US" sz="1050" dirty="0">
              <a:solidFill>
                <a:schemeClr val="bg1"/>
              </a:solidFill>
            </a:endParaRPr>
          </a:p>
        </p:txBody>
      </p:sp>
      <p:sp>
        <p:nvSpPr>
          <p:cNvPr id="34" name="TextBox 33"/>
          <p:cNvSpPr txBox="1"/>
          <p:nvPr/>
        </p:nvSpPr>
        <p:spPr>
          <a:xfrm>
            <a:off x="5058935" y="5796767"/>
            <a:ext cx="1540238" cy="577081"/>
          </a:xfrm>
          <a:prstGeom prst="rect">
            <a:avLst/>
          </a:prstGeom>
          <a:noFill/>
        </p:spPr>
        <p:txBody>
          <a:bodyPr wrap="square" rtlCol="0">
            <a:spAutoFit/>
          </a:bodyPr>
          <a:lstStyle/>
          <a:p>
            <a:pPr algn="ctr"/>
            <a:r>
              <a:rPr lang="en-US" sz="1050" dirty="0" smtClean="0"/>
              <a:t>Low Risk, Non-Sensitive</a:t>
            </a:r>
          </a:p>
          <a:p>
            <a:pPr algn="ctr"/>
            <a:r>
              <a:rPr lang="en-US" sz="1050" dirty="0" smtClean="0"/>
              <a:t>Physical/Logical Access</a:t>
            </a:r>
          </a:p>
          <a:p>
            <a:pPr algn="ctr"/>
            <a:r>
              <a:rPr lang="en-US" sz="1050" dirty="0" smtClean="0"/>
              <a:t>(HSPD-12 </a:t>
            </a:r>
            <a:r>
              <a:rPr lang="en-US" sz="1050" dirty="0" smtClean="0"/>
              <a:t>Credentialing)</a:t>
            </a:r>
            <a:endParaRPr lang="en-US" sz="1050" dirty="0"/>
          </a:p>
        </p:txBody>
      </p:sp>
      <p:pic>
        <p:nvPicPr>
          <p:cNvPr id="35" name="Picture 34" descr="Slide5_arrow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672584" y="4502262"/>
            <a:ext cx="2471415" cy="834845"/>
          </a:xfrm>
          <a:prstGeom prst="rect">
            <a:avLst/>
          </a:prstGeom>
        </p:spPr>
      </p:pic>
      <p:sp>
        <p:nvSpPr>
          <p:cNvPr id="36" name="TextBox 35"/>
          <p:cNvSpPr txBox="1"/>
          <p:nvPr/>
        </p:nvSpPr>
        <p:spPr>
          <a:xfrm>
            <a:off x="6883422" y="4611601"/>
            <a:ext cx="2260578" cy="594157"/>
          </a:xfrm>
          <a:prstGeom prst="rect">
            <a:avLst/>
          </a:prstGeom>
          <a:noFill/>
        </p:spPr>
        <p:txBody>
          <a:bodyPr wrap="square" rtlCol="0">
            <a:spAutoFit/>
          </a:bodyPr>
          <a:lstStyle/>
          <a:p>
            <a:pPr algn="ctr"/>
            <a:r>
              <a:rPr lang="en-US" sz="1050" dirty="0" smtClean="0"/>
              <a:t>Q, Top Secret, Sensitive</a:t>
            </a:r>
          </a:p>
          <a:p>
            <a:pPr algn="ctr"/>
            <a:r>
              <a:rPr lang="en-US" sz="1050" dirty="0" smtClean="0"/>
              <a:t>Compartmented Information,</a:t>
            </a:r>
            <a:endParaRPr lang="en-US" sz="1050" dirty="0"/>
          </a:p>
          <a:p>
            <a:pPr algn="ctr"/>
            <a:r>
              <a:rPr lang="en-US" sz="1050" dirty="0" smtClean="0"/>
              <a:t>Critical-Sensitive, Special-Sensitive</a:t>
            </a:r>
            <a:endParaRPr lang="en-US" sz="1050" dirty="0"/>
          </a:p>
        </p:txBody>
      </p:sp>
      <p:pic>
        <p:nvPicPr>
          <p:cNvPr id="37" name="Picture 36" descr="Slide5_arrow2.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flipH="1">
            <a:off x="6644153" y="5164192"/>
            <a:ext cx="2471412" cy="834845"/>
          </a:xfrm>
          <a:prstGeom prst="rect">
            <a:avLst/>
          </a:prstGeom>
        </p:spPr>
      </p:pic>
      <p:sp>
        <p:nvSpPr>
          <p:cNvPr id="38" name="TextBox 37"/>
          <p:cNvSpPr txBox="1"/>
          <p:nvPr/>
        </p:nvSpPr>
        <p:spPr>
          <a:xfrm>
            <a:off x="6824509" y="5343228"/>
            <a:ext cx="2260576" cy="415498"/>
          </a:xfrm>
          <a:prstGeom prst="rect">
            <a:avLst/>
          </a:prstGeom>
          <a:noFill/>
        </p:spPr>
        <p:txBody>
          <a:bodyPr wrap="square" rtlCol="0">
            <a:spAutoFit/>
          </a:bodyPr>
          <a:lstStyle/>
          <a:p>
            <a:pPr algn="ctr"/>
            <a:r>
              <a:rPr lang="en-US" sz="1050" dirty="0" smtClean="0"/>
              <a:t>Noncritical-Sensitive, L,</a:t>
            </a:r>
          </a:p>
          <a:p>
            <a:pPr algn="ctr"/>
            <a:r>
              <a:rPr lang="en-US" sz="1050" dirty="0" smtClean="0"/>
              <a:t>Confidential and Secret Information</a:t>
            </a:r>
            <a:endParaRPr lang="en-US" sz="1050" dirty="0"/>
          </a:p>
        </p:txBody>
      </p:sp>
      <p:pic>
        <p:nvPicPr>
          <p:cNvPr id="39" name="Picture 38" descr="Slide5_arrow.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07648" y="5264990"/>
            <a:ext cx="1342172" cy="583118"/>
          </a:xfrm>
          <a:prstGeom prst="rect">
            <a:avLst/>
          </a:prstGeom>
        </p:spPr>
      </p:pic>
      <p:sp>
        <p:nvSpPr>
          <p:cNvPr id="28" name="TextBox 27"/>
          <p:cNvSpPr txBox="1"/>
          <p:nvPr/>
        </p:nvSpPr>
        <p:spPr>
          <a:xfrm>
            <a:off x="2058569" y="5321070"/>
            <a:ext cx="1142510" cy="415498"/>
          </a:xfrm>
          <a:prstGeom prst="rect">
            <a:avLst/>
          </a:prstGeom>
          <a:noFill/>
        </p:spPr>
        <p:txBody>
          <a:bodyPr wrap="square" rtlCol="0">
            <a:spAutoFit/>
          </a:bodyPr>
          <a:lstStyle/>
          <a:p>
            <a:pPr algn="ctr"/>
            <a:r>
              <a:rPr lang="en-US" sz="1050" dirty="0" smtClean="0"/>
              <a:t>Moderate Risk</a:t>
            </a:r>
          </a:p>
          <a:p>
            <a:pPr algn="ctr"/>
            <a:r>
              <a:rPr lang="en-US" sz="1050" dirty="0" smtClean="0"/>
              <a:t>Public Trust</a:t>
            </a:r>
            <a:endParaRPr lang="en-US" sz="1050" dirty="0"/>
          </a:p>
        </p:txBody>
      </p:sp>
      <p:sp>
        <p:nvSpPr>
          <p:cNvPr id="4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72604201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47690" y="388569"/>
            <a:ext cx="6196310" cy="831078"/>
          </a:xfrm>
        </p:spPr>
        <p:txBody>
          <a:bodyPr wrap="square" numCol="1" anchorCtr="0" compatLnSpc="1">
            <a:prstTxWarp prst="textNoShape">
              <a:avLst/>
            </a:prstTxWarp>
            <a:normAutofit/>
          </a:bodyPr>
          <a:lstStyle/>
          <a:p>
            <a:pPr eaLnBrk="1" hangingPunct="1">
              <a:defRPr/>
            </a:pPr>
            <a:r>
              <a:rPr lang="en-US" sz="2400" dirty="0">
                <a:latin typeface="Calibri"/>
                <a:cs typeface="Calibri"/>
              </a:rPr>
              <a:t>Personnel </a:t>
            </a:r>
            <a:r>
              <a:rPr lang="en-US" sz="2400" dirty="0" smtClean="0">
                <a:latin typeface="Calibri"/>
                <a:cs typeface="Calibri"/>
              </a:rPr>
              <a:t>Security</a:t>
            </a:r>
            <a:r>
              <a:rPr lang="en-US" sz="2400" dirty="0">
                <a:latin typeface="Calibri"/>
                <a:cs typeface="Calibri"/>
              </a:rPr>
              <a:t> </a:t>
            </a:r>
            <a:r>
              <a:rPr lang="en-US" sz="2400" dirty="0" smtClean="0">
                <a:latin typeface="Calibri"/>
                <a:cs typeface="Calibri"/>
              </a:rPr>
              <a:t>Adjudication</a:t>
            </a:r>
            <a:endParaRPr lang="en-US" sz="2400" dirty="0">
              <a:latin typeface="Calibri"/>
              <a:cs typeface="Calibri"/>
            </a:endParaRPr>
          </a:p>
        </p:txBody>
      </p:sp>
      <p:sp>
        <p:nvSpPr>
          <p:cNvPr id="4" name="Content Placeholder 3"/>
          <p:cNvSpPr>
            <a:spLocks noGrp="1"/>
          </p:cNvSpPr>
          <p:nvPr>
            <p:ph idx="1"/>
          </p:nvPr>
        </p:nvSpPr>
        <p:spPr>
          <a:xfrm>
            <a:off x="949121" y="2549052"/>
            <a:ext cx="7245758" cy="3318322"/>
          </a:xfrm>
        </p:spPr>
        <p:txBody>
          <a:bodyPr>
            <a:normAutofit/>
          </a:bodyPr>
          <a:lstStyle/>
          <a:p>
            <a:r>
              <a:rPr lang="en-US" sz="2000" dirty="0" smtClean="0"/>
              <a:t>DOD Consolidated Adjudications Facility (DOD CAF) is the primary authority for making security eligibility determinations for DOD personnel</a:t>
            </a:r>
          </a:p>
          <a:p>
            <a:r>
              <a:rPr lang="en-US" sz="2000" dirty="0" smtClean="0"/>
              <a:t>Utilizes whole person </a:t>
            </a:r>
            <a:r>
              <a:rPr lang="en-US" sz="2000" dirty="0"/>
              <a:t>concept (looks at all available and reliable information about an individual’s past and present prior to reaching an adjudicative determination)</a:t>
            </a:r>
          </a:p>
          <a:p>
            <a:r>
              <a:rPr lang="en-US" sz="2000" dirty="0" smtClean="0"/>
              <a:t>Uses 13 Adjudicative Guidelines</a:t>
            </a:r>
            <a:endParaRPr lang="en-US" sz="2000" dirty="0"/>
          </a:p>
        </p:txBody>
      </p:sp>
      <p:sp>
        <p:nvSpPr>
          <p:cNvPr id="7" name="TextBox 6"/>
          <p:cNvSpPr txBox="1"/>
          <p:nvPr/>
        </p:nvSpPr>
        <p:spPr>
          <a:xfrm>
            <a:off x="840618" y="1662822"/>
            <a:ext cx="6606157" cy="646331"/>
          </a:xfrm>
          <a:prstGeom prst="rect">
            <a:avLst/>
          </a:prstGeom>
          <a:noFill/>
        </p:spPr>
        <p:txBody>
          <a:bodyPr wrap="square" rtlCol="0">
            <a:spAutoFit/>
          </a:bodyPr>
          <a:lstStyle/>
          <a:p>
            <a:r>
              <a:rPr lang="en-US" sz="3600" b="1" dirty="0" smtClean="0">
                <a:solidFill>
                  <a:srgbClr val="000090"/>
                </a:solidFill>
              </a:rPr>
              <a:t>Adjudications</a:t>
            </a:r>
            <a:endParaRPr lang="en-US" sz="3600" b="1" dirty="0">
              <a:solidFill>
                <a:srgbClr val="000090"/>
              </a:solidFill>
            </a:endParaRPr>
          </a:p>
        </p:txBody>
      </p:sp>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3456" y="21328"/>
            <a:ext cx="1160411" cy="1160411"/>
          </a:xfrm>
          <a:prstGeom prst="rect">
            <a:avLst/>
          </a:prstGeom>
        </p:spPr>
      </p:pic>
      <p:sp>
        <p:nvSpPr>
          <p:cNvPr id="8" name="Footer Placeholder 5"/>
          <p:cNvSpPr>
            <a:spLocks noGrp="1"/>
          </p:cNvSpPr>
          <p:nvPr>
            <p:ph type="ftr" sz="quarter" idx="11"/>
          </p:nvPr>
        </p:nvSpPr>
        <p:spPr>
          <a:xfrm>
            <a:off x="3124200" y="6356350"/>
            <a:ext cx="2895600" cy="365125"/>
          </a:xfrm>
        </p:spPr>
        <p:txBody>
          <a:bodyPr/>
          <a:lstStyle/>
          <a:p>
            <a:r>
              <a:rPr lang="en-US" smtClean="0"/>
              <a:t>UNCLASSIFIED</a:t>
            </a:r>
            <a:endParaRPr lang="en-US" dirty="0"/>
          </a:p>
        </p:txBody>
      </p:sp>
      <p:sp>
        <p:nvSpPr>
          <p:cNvPr id="10" name="Footer Placeholder 1"/>
          <p:cNvSpPr txBox="1">
            <a:spLocks/>
          </p:cNvSpPr>
          <p:nvPr/>
        </p:nvSpPr>
        <p:spPr>
          <a:xfrm>
            <a:off x="3124200" y="6350"/>
            <a:ext cx="2895600" cy="365125"/>
          </a:xfrm>
          <a:prstGeom prst="rect">
            <a:avLst/>
          </a:prstGeom>
          <a:noFill/>
        </p:spPr>
        <p:txBody>
          <a:bodyPr vert="horz" lIns="91440" tIns="45720" rIns="91440" bIns="45720" rtlCol="0" anchor="ctr"/>
          <a:lstStyle>
            <a:defPPr>
              <a:defRPr lang="en-US"/>
            </a:defPPr>
            <a:lvl1pPr marL="0" algn="ctr" defTabSz="457200" rtl="0" eaLnBrk="1" latinLnBrk="0" hangingPunct="1">
              <a:defRPr sz="1200" kern="1200">
                <a:solidFill>
                  <a:srgbClr val="2349BC"/>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en-US" smtClean="0"/>
              <a:t>UNCLASSIFIED</a:t>
            </a:r>
            <a:endParaRPr lang="en-US" dirty="0"/>
          </a:p>
        </p:txBody>
      </p:sp>
    </p:spTree>
    <p:extLst>
      <p:ext uri="{BB962C8B-B14F-4D97-AF65-F5344CB8AC3E}">
        <p14:creationId xmlns:p14="http://schemas.microsoft.com/office/powerpoint/2010/main" val="321258607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Custom 1">
      <a:dk1>
        <a:srgbClr val="00007D"/>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00007D"/>
      </a:hlink>
      <a:folHlink>
        <a:srgbClr val="335183"/>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3899</TotalTime>
  <Words>4149</Words>
  <Application>Microsoft Office PowerPoint</Application>
  <PresentationFormat>On-screen Show (4:3)</PresentationFormat>
  <Paragraphs>596</Paragraphs>
  <Slides>52</Slides>
  <Notes>13</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ＭＳ Ｐゴシック</vt:lpstr>
      <vt:lpstr>Arial</vt:lpstr>
      <vt:lpstr>Avenir Black</vt:lpstr>
      <vt:lpstr>Avenir Medium</vt:lpstr>
      <vt:lpstr>Calibri</vt:lpstr>
      <vt:lpstr>Calibri Light</vt:lpstr>
      <vt:lpstr>Wingdings</vt:lpstr>
      <vt:lpstr>Office Theme</vt:lpstr>
      <vt:lpstr>Initial Orientation and Awareness Training</vt:lpstr>
      <vt:lpstr>AGENDA</vt:lpstr>
      <vt:lpstr>Position Designations</vt:lpstr>
      <vt:lpstr>Personnel Security</vt:lpstr>
      <vt:lpstr>National Security Eligibility Process</vt:lpstr>
      <vt:lpstr>Investigations</vt:lpstr>
      <vt:lpstr>Personnel Security Investigation</vt:lpstr>
      <vt:lpstr>Personnel Security Investigation</vt:lpstr>
      <vt:lpstr>Personnel Security Adjudication</vt:lpstr>
      <vt:lpstr>Personnel Security  Periodic Reinvestigation </vt:lpstr>
      <vt:lpstr>Personnel Security  Periodic Reinvestigation </vt:lpstr>
      <vt:lpstr>Personnel Security Self-Reporting</vt:lpstr>
      <vt:lpstr>Information Security Program </vt:lpstr>
      <vt:lpstr>Classified Information</vt:lpstr>
      <vt:lpstr>Information Security Levels of Classified Information</vt:lpstr>
      <vt:lpstr>Information Security Original Classification </vt:lpstr>
      <vt:lpstr>Information Security Original Classification</vt:lpstr>
      <vt:lpstr>Information Security Derivative Classification </vt:lpstr>
      <vt:lpstr>Information Security Marking Syntax</vt:lpstr>
      <vt:lpstr>Information Security Marking Syntax</vt:lpstr>
      <vt:lpstr>Classification by Compilation</vt:lpstr>
      <vt:lpstr>Information Security Marking Slides and Working Papers</vt:lpstr>
      <vt:lpstr>Information Security Reproduction</vt:lpstr>
      <vt:lpstr>Information Security Processing Classified Information</vt:lpstr>
      <vt:lpstr>Information Security Controlled Unclassified Information (CUI)</vt:lpstr>
      <vt:lpstr>Information Not Designated CUI</vt:lpstr>
      <vt:lpstr>Information Security Safeguarding</vt:lpstr>
      <vt:lpstr>Storage Containers</vt:lpstr>
      <vt:lpstr>Preparing Classified  Documents for Mailing</vt:lpstr>
      <vt:lpstr>Information Security Top Secret Transmission</vt:lpstr>
      <vt:lpstr>Information Security Secret Transmission</vt:lpstr>
      <vt:lpstr>Information Security Confidential Transmission</vt:lpstr>
      <vt:lpstr>Information Security CUI Transmission</vt:lpstr>
      <vt:lpstr>Information Security Hand Carry</vt:lpstr>
      <vt:lpstr>Information Security Destruction</vt:lpstr>
      <vt:lpstr>Security Incidents</vt:lpstr>
      <vt:lpstr>Examples of Incidents</vt:lpstr>
      <vt:lpstr>Sanctions</vt:lpstr>
      <vt:lpstr>Information Security Classified Information/Public Media</vt:lpstr>
      <vt:lpstr>Pre-Publication Process</vt:lpstr>
      <vt:lpstr>Industrial Security Program</vt:lpstr>
      <vt:lpstr>Physical Security Program</vt:lpstr>
      <vt:lpstr>Physical Security Employee Identification</vt:lpstr>
      <vt:lpstr>Physical Security Escort Requirements</vt:lpstr>
      <vt:lpstr>Operations Security (OPSEC)</vt:lpstr>
      <vt:lpstr>Security Executive Agent Directive 3 (SEAD 3) Reporting Requirements</vt:lpstr>
      <vt:lpstr>Foreign Travel Official</vt:lpstr>
      <vt:lpstr>Foreign Travel SCI</vt:lpstr>
      <vt:lpstr>Foreign Contact Reporting</vt:lpstr>
      <vt:lpstr>Reportable Contact By Others</vt:lpstr>
      <vt:lpstr>Summary</vt:lpstr>
      <vt:lpstr>Any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CDSE</dc:creator>
  <cp:lastModifiedBy>Cason, Oscar, CIV, DCSA</cp:lastModifiedBy>
  <cp:revision>156</cp:revision>
  <dcterms:created xsi:type="dcterms:W3CDTF">2016-09-06T12:22:05Z</dcterms:created>
  <dcterms:modified xsi:type="dcterms:W3CDTF">2021-09-27T16:43:07Z</dcterms:modified>
</cp:coreProperties>
</file>