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5" r:id="rId5"/>
    <p:sldMasterId id="2147483683" r:id="rId6"/>
  </p:sldMasterIdLst>
  <p:notesMasterIdLst>
    <p:notesMasterId r:id="rId53"/>
  </p:notesMasterIdLst>
  <p:sldIdLst>
    <p:sldId id="256" r:id="rId7"/>
    <p:sldId id="332" r:id="rId8"/>
    <p:sldId id="319" r:id="rId9"/>
    <p:sldId id="365" r:id="rId10"/>
    <p:sldId id="321" r:id="rId11"/>
    <p:sldId id="333" r:id="rId12"/>
    <p:sldId id="336" r:id="rId13"/>
    <p:sldId id="335" r:id="rId14"/>
    <p:sldId id="340" r:id="rId15"/>
    <p:sldId id="341" r:id="rId16"/>
    <p:sldId id="342" r:id="rId17"/>
    <p:sldId id="326" r:id="rId18"/>
    <p:sldId id="324" r:id="rId19"/>
    <p:sldId id="348" r:id="rId20"/>
    <p:sldId id="344" r:id="rId21"/>
    <p:sldId id="346" r:id="rId22"/>
    <p:sldId id="345" r:id="rId23"/>
    <p:sldId id="347" r:id="rId24"/>
    <p:sldId id="349" r:id="rId25"/>
    <p:sldId id="350" r:id="rId26"/>
    <p:sldId id="351" r:id="rId27"/>
    <p:sldId id="359" r:id="rId28"/>
    <p:sldId id="352" r:id="rId29"/>
    <p:sldId id="353" r:id="rId30"/>
    <p:sldId id="355" r:id="rId31"/>
    <p:sldId id="356" r:id="rId32"/>
    <p:sldId id="357" r:id="rId33"/>
    <p:sldId id="358" r:id="rId34"/>
    <p:sldId id="360" r:id="rId35"/>
    <p:sldId id="361" r:id="rId36"/>
    <p:sldId id="354" r:id="rId37"/>
    <p:sldId id="362" r:id="rId38"/>
    <p:sldId id="363" r:id="rId39"/>
    <p:sldId id="364" r:id="rId40"/>
    <p:sldId id="366" r:id="rId41"/>
    <p:sldId id="303" r:id="rId42"/>
    <p:sldId id="310" r:id="rId43"/>
    <p:sldId id="305" r:id="rId44"/>
    <p:sldId id="311" r:id="rId45"/>
    <p:sldId id="306" r:id="rId46"/>
    <p:sldId id="312" r:id="rId47"/>
    <p:sldId id="307" r:id="rId48"/>
    <p:sldId id="315" r:id="rId49"/>
    <p:sldId id="308" r:id="rId50"/>
    <p:sldId id="316" r:id="rId51"/>
    <p:sldId id="30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F5EE43-B2D9-79F5-6790-7C104C1A702A}" name="Scheffenacker, Mary K CIV DCSA CDSE (USA)" initials="MS" userId="S::mary.k.scheffenacker.civ@mail.mil::31d59e0e-2222-42b6-82cb-eab080e4d686" providerId="AD"/>
  <p188:author id="{471EC44B-0089-E5C9-04DA-2FC269D4A2A0}" name="Burwell, Isaiah M CTR (USA)" initials="IB" userId="S::isaiah.m.burwell.ctr@mail.mil::774f0dac-005e-493a-8e3a-0a0fd8575a17" providerId="AD"/>
  <p188:author id="{9E304D72-4659-4E94-CF37-1C7732176384}" name="Maurice, Edward J CTR (USA)" initials="M(" userId="S::edward.j.maurice.ctr@mail.mil::c6b584c9-f1c2-4c57-a060-2792937d7e7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96C94-DC55-4BFF-AAEA-7AAF2ABAB551}" v="71" dt="2026-02-23T13:14:52.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76" autoAdjust="0"/>
    <p:restoredTop sz="93969" autoAdjust="0"/>
  </p:normalViewPr>
  <p:slideViewPr>
    <p:cSldViewPr snapToGrid="0">
      <p:cViewPr varScale="1">
        <p:scale>
          <a:sx n="153" d="100"/>
          <a:sy n="153" d="100"/>
        </p:scale>
        <p:origin x="92"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95D3B-8E72-4BED-AE6A-DBB3D371DB60}"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0AA2D-2697-45EF-835B-8B237D36B1A2}" type="slidenum">
              <a:rPr lang="en-US" smtClean="0"/>
              <a:t>‹#›</a:t>
            </a:fld>
            <a:endParaRPr lang="en-US"/>
          </a:p>
        </p:txBody>
      </p:sp>
    </p:spTree>
    <p:extLst>
      <p:ext uri="{BB962C8B-B14F-4D97-AF65-F5344CB8AC3E}">
        <p14:creationId xmlns:p14="http://schemas.microsoft.com/office/powerpoint/2010/main" val="132570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0AA2D-2697-45EF-835B-8B237D36B1A2}" type="slidenum">
              <a:rPr lang="en-US" smtClean="0"/>
              <a:t>1</a:t>
            </a:fld>
            <a:endParaRPr lang="en-US"/>
          </a:p>
        </p:txBody>
      </p:sp>
    </p:spTree>
    <p:extLst>
      <p:ext uri="{BB962C8B-B14F-4D97-AF65-F5344CB8AC3E}">
        <p14:creationId xmlns:p14="http://schemas.microsoft.com/office/powerpoint/2010/main" val="376238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DCSA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Unauthorized disclosure </a:t>
            </a:r>
            <a:r>
              <a:rPr kumimoji="0" lang="en-US" sz="1200" b="0" i="0" u="none" strike="noStrike" kern="1200" cap="none" spc="0" normalizeH="0" baseline="0" noProof="0" dirty="0">
                <a:ln>
                  <a:noFill/>
                </a:ln>
                <a:solidFill>
                  <a:prstClr val="black"/>
                </a:solidFill>
                <a:effectLst/>
                <a:uLnTx/>
                <a:uFillTx/>
                <a:latin typeface="+mn-lt"/>
                <a:ea typeface="+mn-ea"/>
                <a:cs typeface="+mn-cs"/>
              </a:rPr>
              <a:t>occurs when an authorized holder of CUI intentionally or unintentionally discloses CUI without a lawful Government purpose, in violation of restrictions imposed by safeguarding or dissemination controls, or contrary to limited dissemination controls.  Reference: 32 CFR 2002 / 2002.4 (IT), page 502 (Definitions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it regards to UD’s, the DODI 5200.48 states: </a:t>
            </a:r>
            <a:r>
              <a:rPr kumimoji="0" lang="en-US" sz="1200" b="0" i="1" u="none" strike="noStrike" kern="1200" cap="none" spc="0" normalizeH="0" baseline="0" noProof="0" dirty="0">
                <a:ln>
                  <a:noFill/>
                </a:ln>
                <a:solidFill>
                  <a:prstClr val="black"/>
                </a:solidFill>
                <a:effectLst/>
                <a:uLnTx/>
                <a:uFillTx/>
                <a:latin typeface="+mn-lt"/>
                <a:ea typeface="+mn-ea"/>
                <a:cs typeface="+mn-cs"/>
              </a:rPr>
              <a:t>“For UD of CUI, no formal security inquiry or investigation is required unless disciplinary action will be taken against the individual(s) responsible. In such cases, a preliminary inquiry is appropriate. UD of certain CUI, such as export controlled-technical data, may also result in potential civil and criminal sanctions against responsible persons based on the procedures codified in the relevant law, regulation, or government-wide policy. The DoD Component originating the CUI will be informed of any UD.</a:t>
            </a:r>
            <a:r>
              <a:rPr kumimoji="0" lang="en-US" sz="1200" b="0" i="0" u="none" strike="noStrike" kern="1200" cap="none" spc="0" normalizeH="0" baseline="0" noProof="0" dirty="0">
                <a:ln>
                  <a:noFill/>
                </a:ln>
                <a:solidFill>
                  <a:prstClr val="black"/>
                </a:solidFill>
                <a:effectLst/>
                <a:uLnTx/>
                <a:uFillTx/>
                <a:latin typeface="+mn-lt"/>
                <a:ea typeface="+mn-ea"/>
                <a:cs typeface="+mn-cs"/>
              </a:rPr>
              <a:t>” Reference: DODI 5200.48 / Section 3.9 General Release and Disclosure Requirements Section 3 (d) page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70AA2D-2697-45EF-835B-8B237D36B1A2}" type="slidenum">
              <a:rPr lang="en-US" smtClean="0"/>
              <a:t>36</a:t>
            </a:fld>
            <a:endParaRPr lang="en-US"/>
          </a:p>
        </p:txBody>
      </p:sp>
    </p:spTree>
    <p:extLst>
      <p:ext uri="{BB962C8B-B14F-4D97-AF65-F5344CB8AC3E}">
        <p14:creationId xmlns:p14="http://schemas.microsoft.com/office/powerpoint/2010/main" val="2123404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DCSA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Unauthorized disclosure </a:t>
            </a:r>
            <a:r>
              <a:rPr kumimoji="0" lang="en-US" sz="1200" b="0" i="0" u="none" strike="noStrike" kern="1200" cap="none" spc="0" normalizeH="0" baseline="0" noProof="0" dirty="0">
                <a:ln>
                  <a:noFill/>
                </a:ln>
                <a:solidFill>
                  <a:prstClr val="black"/>
                </a:solidFill>
                <a:effectLst/>
                <a:uLnTx/>
                <a:uFillTx/>
                <a:latin typeface="+mn-lt"/>
                <a:ea typeface="+mn-ea"/>
                <a:cs typeface="+mn-cs"/>
              </a:rPr>
              <a:t>occurs when an authorized holder of CUI intentionally or unintentionally discloses CUI without a lawful Government purpose, in violation of restrictions imposed by safeguarding or dissemination controls, or contrary to limited dissemination controls.  Reference: 32 CFR 2002 / 2002.4 (IT), page 502 (Definitions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it regards to UD’s, the DODI 5200.48 states: </a:t>
            </a:r>
            <a:r>
              <a:rPr kumimoji="0" lang="en-US" sz="1200" b="0" i="1" u="none" strike="noStrike" kern="1200" cap="none" spc="0" normalizeH="0" baseline="0" noProof="0" dirty="0">
                <a:ln>
                  <a:noFill/>
                </a:ln>
                <a:solidFill>
                  <a:prstClr val="black"/>
                </a:solidFill>
                <a:effectLst/>
                <a:uLnTx/>
                <a:uFillTx/>
                <a:latin typeface="+mn-lt"/>
                <a:ea typeface="+mn-ea"/>
                <a:cs typeface="+mn-cs"/>
              </a:rPr>
              <a:t>“For UD of CUI, no formal security inquiry or investigation is required unless disciplinary action will be taken against the individual(s) responsible. In such cases, a preliminary inquiry is appropriate. UD of certain CUI, such as export controlled-technical data, may also result in potential civil and criminal sanctions against responsible persons based on the procedures codified in the relevant law, regulation, or government-wide policy. The DoD Component originating the CUI will be informed of any UD.</a:t>
            </a:r>
            <a:r>
              <a:rPr kumimoji="0" lang="en-US" sz="1200" b="0" i="0" u="none" strike="noStrike" kern="1200" cap="none" spc="0" normalizeH="0" baseline="0" noProof="0" dirty="0">
                <a:ln>
                  <a:noFill/>
                </a:ln>
                <a:solidFill>
                  <a:prstClr val="black"/>
                </a:solidFill>
                <a:effectLst/>
                <a:uLnTx/>
                <a:uFillTx/>
                <a:latin typeface="+mn-lt"/>
                <a:ea typeface="+mn-ea"/>
                <a:cs typeface="+mn-cs"/>
              </a:rPr>
              <a:t>” Reference: DODI 5200.48 / Section 3.9 General Release and Disclosure Requirements Section 3 (d) page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70AA2D-2697-45EF-835B-8B237D36B1A2}" type="slidenum">
              <a:rPr lang="en-US" smtClean="0"/>
              <a:t>37</a:t>
            </a:fld>
            <a:endParaRPr lang="en-US"/>
          </a:p>
        </p:txBody>
      </p:sp>
    </p:spTree>
    <p:extLst>
      <p:ext uri="{BB962C8B-B14F-4D97-AF65-F5344CB8AC3E}">
        <p14:creationId xmlns:p14="http://schemas.microsoft.com/office/powerpoint/2010/main" val="383190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DCSA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Unauthorized disclosure </a:t>
            </a:r>
            <a:r>
              <a:rPr kumimoji="0" lang="en-US" sz="1200" b="0" i="0" u="none" strike="noStrike" kern="1200" cap="none" spc="0" normalizeH="0" baseline="0" noProof="0" dirty="0">
                <a:ln>
                  <a:noFill/>
                </a:ln>
                <a:solidFill>
                  <a:prstClr val="black"/>
                </a:solidFill>
                <a:effectLst/>
                <a:uLnTx/>
                <a:uFillTx/>
                <a:latin typeface="+mn-lt"/>
                <a:ea typeface="+mn-ea"/>
                <a:cs typeface="+mn-cs"/>
              </a:rPr>
              <a:t>occurs when an authorized holder of CUI intentionally or unintentionally discloses CUI without a lawful Government purpose, in violation of restrictions imposed by safeguarding or dissemination controls, or contrary to limited dissemination controls.  Reference: 32 CFR 2002 / 2002.4 (IT), page 502 (Definitions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it regards to UD’s, the DODI 5200.48 states: </a:t>
            </a:r>
            <a:r>
              <a:rPr kumimoji="0" lang="en-US" sz="1200" b="0" i="1" u="none" strike="noStrike" kern="1200" cap="none" spc="0" normalizeH="0" baseline="0" noProof="0" dirty="0">
                <a:ln>
                  <a:noFill/>
                </a:ln>
                <a:solidFill>
                  <a:prstClr val="black"/>
                </a:solidFill>
                <a:effectLst/>
                <a:uLnTx/>
                <a:uFillTx/>
                <a:latin typeface="+mn-lt"/>
                <a:ea typeface="+mn-ea"/>
                <a:cs typeface="+mn-cs"/>
              </a:rPr>
              <a:t>“For UD of CUI, no formal security inquiry or investigation is required unless disciplinary action will be taken against the individual(s) responsible. In such cases, a preliminary inquiry is appropriate. UD of certain CUI, such as export controlled-technical data, may also result in potential civil and criminal sanctions against responsible persons based on the procedures codified in the relevant law, regulation, or government-wide policy. The DoD Component originating the CUI will be informed of any UD.</a:t>
            </a:r>
            <a:r>
              <a:rPr kumimoji="0" lang="en-US" sz="1200" b="0" i="0" u="none" strike="noStrike" kern="1200" cap="none" spc="0" normalizeH="0" baseline="0" noProof="0" dirty="0">
                <a:ln>
                  <a:noFill/>
                </a:ln>
                <a:solidFill>
                  <a:prstClr val="black"/>
                </a:solidFill>
                <a:effectLst/>
                <a:uLnTx/>
                <a:uFillTx/>
                <a:latin typeface="+mn-lt"/>
                <a:ea typeface="+mn-ea"/>
                <a:cs typeface="+mn-cs"/>
              </a:rPr>
              <a:t>” Reference: DODI 5200.48 / Section 3.9 General Release and Disclosure Requirements Section 3 (d) page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70AA2D-2697-45EF-835B-8B237D36B1A2}" type="slidenum">
              <a:rPr lang="en-US" smtClean="0"/>
              <a:t>38</a:t>
            </a:fld>
            <a:endParaRPr lang="en-US"/>
          </a:p>
        </p:txBody>
      </p:sp>
    </p:spTree>
    <p:extLst>
      <p:ext uri="{BB962C8B-B14F-4D97-AF65-F5344CB8AC3E}">
        <p14:creationId xmlns:p14="http://schemas.microsoft.com/office/powerpoint/2010/main" val="218313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DCSA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Unauthorized disclosure </a:t>
            </a:r>
            <a:r>
              <a:rPr kumimoji="0" lang="en-US" sz="1200" b="0" i="0" u="none" strike="noStrike" kern="1200" cap="none" spc="0" normalizeH="0" baseline="0" noProof="0" dirty="0">
                <a:ln>
                  <a:noFill/>
                </a:ln>
                <a:solidFill>
                  <a:prstClr val="black"/>
                </a:solidFill>
                <a:effectLst/>
                <a:uLnTx/>
                <a:uFillTx/>
                <a:latin typeface="+mn-lt"/>
                <a:ea typeface="+mn-ea"/>
                <a:cs typeface="+mn-cs"/>
              </a:rPr>
              <a:t>occurs when an authorized holder of CUI intentionally or unintentionally discloses CUI without a lawful Government purpose, in violation of restrictions imposed by safeguarding or dissemination controls, or contrary to limited dissemination controls.  Reference: 32 CFR 2002 / 2002.4 (IT), page 502 (Definitions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it regards to UD’s, the DODI 5200.48 states: </a:t>
            </a:r>
            <a:r>
              <a:rPr kumimoji="0" lang="en-US" sz="1200" b="0" i="1" u="none" strike="noStrike" kern="1200" cap="none" spc="0" normalizeH="0" baseline="0" noProof="0" dirty="0">
                <a:ln>
                  <a:noFill/>
                </a:ln>
                <a:solidFill>
                  <a:prstClr val="black"/>
                </a:solidFill>
                <a:effectLst/>
                <a:uLnTx/>
                <a:uFillTx/>
                <a:latin typeface="+mn-lt"/>
                <a:ea typeface="+mn-ea"/>
                <a:cs typeface="+mn-cs"/>
              </a:rPr>
              <a:t>“For UD of CUI, no formal security inquiry or investigation is required unless disciplinary action will be taken against the individual(s) responsible. In such cases, a preliminary inquiry is appropriate. UD of certain CUI, such as export controlled-technical data, may also result in potential civil and criminal sanctions against responsible persons based on the procedures codified in the relevant law, regulation, or government-wide policy. The DoD Component originating the CUI will be informed of any UD.</a:t>
            </a:r>
            <a:r>
              <a:rPr kumimoji="0" lang="en-US" sz="1200" b="0" i="0" u="none" strike="noStrike" kern="1200" cap="none" spc="0" normalizeH="0" baseline="0" noProof="0" dirty="0">
                <a:ln>
                  <a:noFill/>
                </a:ln>
                <a:solidFill>
                  <a:prstClr val="black"/>
                </a:solidFill>
                <a:effectLst/>
                <a:uLnTx/>
                <a:uFillTx/>
                <a:latin typeface="+mn-lt"/>
                <a:ea typeface="+mn-ea"/>
                <a:cs typeface="+mn-cs"/>
              </a:rPr>
              <a:t>” Reference: DODI 5200.48 / Section 3.9 General Release and Disclosure Requirements Section 3 (d) page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70AA2D-2697-45EF-835B-8B237D36B1A2}" type="slidenum">
              <a:rPr lang="en-US" smtClean="0"/>
              <a:t>39</a:t>
            </a:fld>
            <a:endParaRPr lang="en-US"/>
          </a:p>
        </p:txBody>
      </p:sp>
    </p:spTree>
    <p:extLst>
      <p:ext uri="{BB962C8B-B14F-4D97-AF65-F5344CB8AC3E}">
        <p14:creationId xmlns:p14="http://schemas.microsoft.com/office/powerpoint/2010/main" val="2143938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DCSA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Unauthorized disclosure </a:t>
            </a:r>
            <a:r>
              <a:rPr kumimoji="0" lang="en-US" sz="1200" b="0" i="0" u="none" strike="noStrike" kern="1200" cap="none" spc="0" normalizeH="0" baseline="0" noProof="0" dirty="0">
                <a:ln>
                  <a:noFill/>
                </a:ln>
                <a:solidFill>
                  <a:prstClr val="black"/>
                </a:solidFill>
                <a:effectLst/>
                <a:uLnTx/>
                <a:uFillTx/>
                <a:latin typeface="+mn-lt"/>
                <a:ea typeface="+mn-ea"/>
                <a:cs typeface="+mn-cs"/>
              </a:rPr>
              <a:t>occurs when an authorized holder of CUI intentionally or unintentionally discloses CUI without a lawful Government purpose, in violation of restrictions imposed by safeguarding or dissemination controls, or contrary to limited dissemination controls.  Reference: 32 CFR 2002 / 2002.4 (IT), page 502 (Definitions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it regards to UD’s, the DODI 5200.48 states: </a:t>
            </a:r>
            <a:r>
              <a:rPr kumimoji="0" lang="en-US" sz="1200" b="0" i="1" u="none" strike="noStrike" kern="1200" cap="none" spc="0" normalizeH="0" baseline="0" noProof="0" dirty="0">
                <a:ln>
                  <a:noFill/>
                </a:ln>
                <a:solidFill>
                  <a:prstClr val="black"/>
                </a:solidFill>
                <a:effectLst/>
                <a:uLnTx/>
                <a:uFillTx/>
                <a:latin typeface="+mn-lt"/>
                <a:ea typeface="+mn-ea"/>
                <a:cs typeface="+mn-cs"/>
              </a:rPr>
              <a:t>“For UD of CUI, no formal security inquiry or investigation is required unless disciplinary action will be taken against the individual(s) responsible. In such cases, a preliminary inquiry is appropriate. UD of certain CUI, such as export controlled-technical data, may also result in potential civil and criminal sanctions against responsible persons based on the procedures codified in the relevant law, regulation, or government-wide policy. The DoD Component originating the CUI will be informed of any UD.</a:t>
            </a:r>
            <a:r>
              <a:rPr kumimoji="0" lang="en-US" sz="1200" b="0" i="0" u="none" strike="noStrike" kern="1200" cap="none" spc="0" normalizeH="0" baseline="0" noProof="0" dirty="0">
                <a:ln>
                  <a:noFill/>
                </a:ln>
                <a:solidFill>
                  <a:prstClr val="black"/>
                </a:solidFill>
                <a:effectLst/>
                <a:uLnTx/>
                <a:uFillTx/>
                <a:latin typeface="+mn-lt"/>
                <a:ea typeface="+mn-ea"/>
                <a:cs typeface="+mn-cs"/>
              </a:rPr>
              <a:t>” Reference: DODI 5200.48 / Section 3.9 General Release and Disclosure Requirements Section 3 (d) page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70AA2D-2697-45EF-835B-8B237D36B1A2}" type="slidenum">
              <a:rPr lang="en-US" smtClean="0"/>
              <a:t>40</a:t>
            </a:fld>
            <a:endParaRPr lang="en-US"/>
          </a:p>
        </p:txBody>
      </p:sp>
    </p:spTree>
    <p:extLst>
      <p:ext uri="{BB962C8B-B14F-4D97-AF65-F5344CB8AC3E}">
        <p14:creationId xmlns:p14="http://schemas.microsoft.com/office/powerpoint/2010/main" val="178052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DCSA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Unauthorized disclosure </a:t>
            </a:r>
            <a:r>
              <a:rPr kumimoji="0" lang="en-US" sz="1200" b="0" i="0" u="none" strike="noStrike" kern="1200" cap="none" spc="0" normalizeH="0" baseline="0" noProof="0" dirty="0">
                <a:ln>
                  <a:noFill/>
                </a:ln>
                <a:solidFill>
                  <a:prstClr val="black"/>
                </a:solidFill>
                <a:effectLst/>
                <a:uLnTx/>
                <a:uFillTx/>
                <a:latin typeface="+mn-lt"/>
                <a:ea typeface="+mn-ea"/>
                <a:cs typeface="+mn-cs"/>
              </a:rPr>
              <a:t>occurs when an authorized holder of CUI intentionally or unintentionally discloses CUI without a lawful Government purpose, in violation of restrictions imposed by safeguarding or dissemination controls, or contrary to limited dissemination controls.  Reference: 32 CFR 2002 / 2002.4 (IT), page 502 (Definitions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it regards to UD’s, the DODI 5200.48 states: </a:t>
            </a:r>
            <a:r>
              <a:rPr kumimoji="0" lang="en-US" sz="1200" b="0" i="1" u="none" strike="noStrike" kern="1200" cap="none" spc="0" normalizeH="0" baseline="0" noProof="0" dirty="0">
                <a:ln>
                  <a:noFill/>
                </a:ln>
                <a:solidFill>
                  <a:prstClr val="black"/>
                </a:solidFill>
                <a:effectLst/>
                <a:uLnTx/>
                <a:uFillTx/>
                <a:latin typeface="+mn-lt"/>
                <a:ea typeface="+mn-ea"/>
                <a:cs typeface="+mn-cs"/>
              </a:rPr>
              <a:t>“For UD of CUI, no formal security inquiry or investigation is required unless disciplinary action will be taken against the individual(s) responsible. In such cases, a preliminary inquiry is appropriate. UD of certain CUI, such as export controlled-technical data, may also result in potential civil and criminal sanctions against responsible persons based on the procedures codified in the relevant law, regulation, or government-wide policy. The DoD Component originating the CUI will be informed of any UD.</a:t>
            </a:r>
            <a:r>
              <a:rPr kumimoji="0" lang="en-US" sz="1200" b="0" i="0" u="none" strike="noStrike" kern="1200" cap="none" spc="0" normalizeH="0" baseline="0" noProof="0" dirty="0">
                <a:ln>
                  <a:noFill/>
                </a:ln>
                <a:solidFill>
                  <a:prstClr val="black"/>
                </a:solidFill>
                <a:effectLst/>
                <a:uLnTx/>
                <a:uFillTx/>
                <a:latin typeface="+mn-lt"/>
                <a:ea typeface="+mn-ea"/>
                <a:cs typeface="+mn-cs"/>
              </a:rPr>
              <a:t>” Reference: DODI 5200.48 / Section 3.9 General Release and Disclosure Requirements Section 3 (d) page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70AA2D-2697-45EF-835B-8B237D36B1A2}" type="slidenum">
              <a:rPr lang="en-US" smtClean="0"/>
              <a:t>41</a:t>
            </a:fld>
            <a:endParaRPr lang="en-US"/>
          </a:p>
        </p:txBody>
      </p:sp>
    </p:spTree>
    <p:extLst>
      <p:ext uri="{BB962C8B-B14F-4D97-AF65-F5344CB8AC3E}">
        <p14:creationId xmlns:p14="http://schemas.microsoft.com/office/powerpoint/2010/main" val="3514597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DCSA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Unauthorized disclosure </a:t>
            </a:r>
            <a:r>
              <a:rPr kumimoji="0" lang="en-US" sz="1200" b="0" i="0" u="none" strike="noStrike" kern="1200" cap="none" spc="0" normalizeH="0" baseline="0" noProof="0" dirty="0">
                <a:ln>
                  <a:noFill/>
                </a:ln>
                <a:solidFill>
                  <a:prstClr val="black"/>
                </a:solidFill>
                <a:effectLst/>
                <a:uLnTx/>
                <a:uFillTx/>
                <a:latin typeface="+mn-lt"/>
                <a:ea typeface="+mn-ea"/>
                <a:cs typeface="+mn-cs"/>
              </a:rPr>
              <a:t>occurs when an authorized holder of CUI intentionally or unintentionally discloses CUI without a lawful Government purpose, in violation of restrictions imposed by safeguarding or dissemination controls, or contrary to limited dissemination controls.  Reference: 32 CFR 2002 / 2002.4 (IT), page 502 (Definitions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it regards to UD’s, the DODI 5200.48 states: </a:t>
            </a:r>
            <a:r>
              <a:rPr kumimoji="0" lang="en-US" sz="1200" b="0" i="1" u="none" strike="noStrike" kern="1200" cap="none" spc="0" normalizeH="0" baseline="0" noProof="0" dirty="0">
                <a:ln>
                  <a:noFill/>
                </a:ln>
                <a:solidFill>
                  <a:prstClr val="black"/>
                </a:solidFill>
                <a:effectLst/>
                <a:uLnTx/>
                <a:uFillTx/>
                <a:latin typeface="+mn-lt"/>
                <a:ea typeface="+mn-ea"/>
                <a:cs typeface="+mn-cs"/>
              </a:rPr>
              <a:t>“For UD of CUI, no formal security inquiry or investigation is required unless disciplinary action will be taken against the individual(s) responsible. In such cases, a preliminary inquiry is appropriate. UD of certain CUI, such as export controlled-technical data, may also result in potential civil and criminal sanctions against responsible persons based on the procedures codified in the relevant law, regulation, or government-wide policy. The DoD Component originating the CUI will be informed of any UD.</a:t>
            </a:r>
            <a:r>
              <a:rPr kumimoji="0" lang="en-US" sz="1200" b="0" i="0" u="none" strike="noStrike" kern="1200" cap="none" spc="0" normalizeH="0" baseline="0" noProof="0" dirty="0">
                <a:ln>
                  <a:noFill/>
                </a:ln>
                <a:solidFill>
                  <a:prstClr val="black"/>
                </a:solidFill>
                <a:effectLst/>
                <a:uLnTx/>
                <a:uFillTx/>
                <a:latin typeface="+mn-lt"/>
                <a:ea typeface="+mn-ea"/>
                <a:cs typeface="+mn-cs"/>
              </a:rPr>
              <a:t>” Reference: DODI 5200.48 / Section 3.9 General Release and Disclosure Requirements Section 3 (d) page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70AA2D-2697-45EF-835B-8B237D36B1A2}" type="slidenum">
              <a:rPr lang="en-US" smtClean="0"/>
              <a:t>42</a:t>
            </a:fld>
            <a:endParaRPr lang="en-US"/>
          </a:p>
        </p:txBody>
      </p:sp>
    </p:spTree>
    <p:extLst>
      <p:ext uri="{BB962C8B-B14F-4D97-AF65-F5344CB8AC3E}">
        <p14:creationId xmlns:p14="http://schemas.microsoft.com/office/powerpoint/2010/main" val="2447226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DCSA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Unauthorized disclosure </a:t>
            </a:r>
            <a:r>
              <a:rPr kumimoji="0" lang="en-US" sz="1200" b="0" i="0" u="none" strike="noStrike" kern="1200" cap="none" spc="0" normalizeH="0" baseline="0" noProof="0" dirty="0">
                <a:ln>
                  <a:noFill/>
                </a:ln>
                <a:solidFill>
                  <a:prstClr val="black"/>
                </a:solidFill>
                <a:effectLst/>
                <a:uLnTx/>
                <a:uFillTx/>
                <a:latin typeface="+mn-lt"/>
                <a:ea typeface="+mn-ea"/>
                <a:cs typeface="+mn-cs"/>
              </a:rPr>
              <a:t>occurs when an authorized holder of CUI intentionally or unintentionally discloses CUI without a lawful Government purpose, in violation of restrictions imposed by safeguarding or dissemination controls, or contrary to limited dissemination controls.  Reference: 32 CFR 2002 / 2002.4 (IT), page 502 (Definitions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it regards to UD’s, the DODI 5200.48 states: </a:t>
            </a:r>
            <a:r>
              <a:rPr kumimoji="0" lang="en-US" sz="1200" b="0" i="1" u="none" strike="noStrike" kern="1200" cap="none" spc="0" normalizeH="0" baseline="0" noProof="0" dirty="0">
                <a:ln>
                  <a:noFill/>
                </a:ln>
                <a:solidFill>
                  <a:prstClr val="black"/>
                </a:solidFill>
                <a:effectLst/>
                <a:uLnTx/>
                <a:uFillTx/>
                <a:latin typeface="+mn-lt"/>
                <a:ea typeface="+mn-ea"/>
                <a:cs typeface="+mn-cs"/>
              </a:rPr>
              <a:t>“For UD of CUI, no formal security inquiry or investigation is required unless disciplinary action will be taken against the individual(s) responsible. In such cases, a preliminary inquiry is appropriate. UD of certain CUI, such as export controlled-technical data, may also result in potential civil and criminal sanctions against responsible persons based on the procedures codified in the relevant law, regulation, or government-wide policy. The DoD Component originating the CUI will be informed of any UD.</a:t>
            </a:r>
            <a:r>
              <a:rPr kumimoji="0" lang="en-US" sz="1200" b="0" i="0" u="none" strike="noStrike" kern="1200" cap="none" spc="0" normalizeH="0" baseline="0" noProof="0" dirty="0">
                <a:ln>
                  <a:noFill/>
                </a:ln>
                <a:solidFill>
                  <a:prstClr val="black"/>
                </a:solidFill>
                <a:effectLst/>
                <a:uLnTx/>
                <a:uFillTx/>
                <a:latin typeface="+mn-lt"/>
                <a:ea typeface="+mn-ea"/>
                <a:cs typeface="+mn-cs"/>
              </a:rPr>
              <a:t>” Reference: DODI 5200.48 / Section 3.9 General Release and Disclosure Requirements Section 3 (d) page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70AA2D-2697-45EF-835B-8B237D36B1A2}" type="slidenum">
              <a:rPr lang="en-US" smtClean="0"/>
              <a:t>43</a:t>
            </a:fld>
            <a:endParaRPr lang="en-US"/>
          </a:p>
        </p:txBody>
      </p:sp>
    </p:spTree>
    <p:extLst>
      <p:ext uri="{BB962C8B-B14F-4D97-AF65-F5344CB8AC3E}">
        <p14:creationId xmlns:p14="http://schemas.microsoft.com/office/powerpoint/2010/main" val="2858653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DCSA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Unauthorized disclosure </a:t>
            </a:r>
            <a:r>
              <a:rPr kumimoji="0" lang="en-US" sz="1200" b="0" i="0" u="none" strike="noStrike" kern="1200" cap="none" spc="0" normalizeH="0" baseline="0" noProof="0" dirty="0">
                <a:ln>
                  <a:noFill/>
                </a:ln>
                <a:solidFill>
                  <a:prstClr val="black"/>
                </a:solidFill>
                <a:effectLst/>
                <a:uLnTx/>
                <a:uFillTx/>
                <a:latin typeface="+mn-lt"/>
                <a:ea typeface="+mn-ea"/>
                <a:cs typeface="+mn-cs"/>
              </a:rPr>
              <a:t>occurs when an authorized holder of CUI intentionally or unintentionally discloses CUI without a lawful Government purpose, in violation of restrictions imposed by safeguarding or dissemination controls, or contrary to limited dissemination controls.  Reference: 32 CFR 2002 / 2002.4 (IT), page 502 (Definitions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it regards to UD’s, the DODI 5200.48 states: </a:t>
            </a:r>
            <a:r>
              <a:rPr kumimoji="0" lang="en-US" sz="1200" b="0" i="1" u="none" strike="noStrike" kern="1200" cap="none" spc="0" normalizeH="0" baseline="0" noProof="0" dirty="0">
                <a:ln>
                  <a:noFill/>
                </a:ln>
                <a:solidFill>
                  <a:prstClr val="black"/>
                </a:solidFill>
                <a:effectLst/>
                <a:uLnTx/>
                <a:uFillTx/>
                <a:latin typeface="+mn-lt"/>
                <a:ea typeface="+mn-ea"/>
                <a:cs typeface="+mn-cs"/>
              </a:rPr>
              <a:t>“For UD of CUI, no formal security inquiry or investigation is required unless disciplinary action will be taken against the individual(s) responsible. In such cases, a preliminary inquiry is appropriate. UD of certain CUI, such as export controlled-technical data, may also result in potential civil and criminal sanctions against responsible persons based on the procedures codified in the relevant law, regulation, or government-wide policy. The DoD Component originating the CUI will be informed of any UD.</a:t>
            </a:r>
            <a:r>
              <a:rPr kumimoji="0" lang="en-US" sz="1200" b="0" i="0" u="none" strike="noStrike" kern="1200" cap="none" spc="0" normalizeH="0" baseline="0" noProof="0" dirty="0">
                <a:ln>
                  <a:noFill/>
                </a:ln>
                <a:solidFill>
                  <a:prstClr val="black"/>
                </a:solidFill>
                <a:effectLst/>
                <a:uLnTx/>
                <a:uFillTx/>
                <a:latin typeface="+mn-lt"/>
                <a:ea typeface="+mn-ea"/>
                <a:cs typeface="+mn-cs"/>
              </a:rPr>
              <a:t>” Reference: DODI 5200.48 / Section 3.9 General Release and Disclosure Requirements Section 3 (d) page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70AA2D-2697-45EF-835B-8B237D36B1A2}" type="slidenum">
              <a:rPr lang="en-US" smtClean="0"/>
              <a:t>44</a:t>
            </a:fld>
            <a:endParaRPr lang="en-US"/>
          </a:p>
        </p:txBody>
      </p:sp>
    </p:spTree>
    <p:extLst>
      <p:ext uri="{BB962C8B-B14F-4D97-AF65-F5344CB8AC3E}">
        <p14:creationId xmlns:p14="http://schemas.microsoft.com/office/powerpoint/2010/main" val="2545142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DCSA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Unauthorized disclosure </a:t>
            </a:r>
            <a:r>
              <a:rPr kumimoji="0" lang="en-US" sz="1200" b="0" i="0" u="none" strike="noStrike" kern="1200" cap="none" spc="0" normalizeH="0" baseline="0" noProof="0" dirty="0">
                <a:ln>
                  <a:noFill/>
                </a:ln>
                <a:solidFill>
                  <a:prstClr val="black"/>
                </a:solidFill>
                <a:effectLst/>
                <a:uLnTx/>
                <a:uFillTx/>
                <a:latin typeface="+mn-lt"/>
                <a:ea typeface="+mn-ea"/>
                <a:cs typeface="+mn-cs"/>
              </a:rPr>
              <a:t>occurs when an authorized holder of CUI intentionally or unintentionally discloses CUI without a lawful Government purpose, in violation of restrictions imposed by safeguarding or dissemination controls, or contrary to limited dissemination controls.  Reference: 32 CFR 2002 / 2002.4 (IT), page 502 (Definitions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it regards to UD’s, the DODI 5200.48 states: </a:t>
            </a:r>
            <a:r>
              <a:rPr kumimoji="0" lang="en-US" sz="1200" b="0" i="1" u="none" strike="noStrike" kern="1200" cap="none" spc="0" normalizeH="0" baseline="0" noProof="0" dirty="0">
                <a:ln>
                  <a:noFill/>
                </a:ln>
                <a:solidFill>
                  <a:prstClr val="black"/>
                </a:solidFill>
                <a:effectLst/>
                <a:uLnTx/>
                <a:uFillTx/>
                <a:latin typeface="+mn-lt"/>
                <a:ea typeface="+mn-ea"/>
                <a:cs typeface="+mn-cs"/>
              </a:rPr>
              <a:t>“For UD of CUI, no formal security inquiry or investigation is required unless disciplinary action will be taken against the individual(s) responsible. In such cases, a preliminary inquiry is appropriate. UD of certain CUI, such as export controlled-technical data, may also result in potential civil and criminal sanctions against responsible persons based on the procedures codified in the relevant law, regulation, or government-wide policy. The DoD Component originating the CUI will be informed of any UD.</a:t>
            </a:r>
            <a:r>
              <a:rPr kumimoji="0" lang="en-US" sz="1200" b="0" i="0" u="none" strike="noStrike" kern="1200" cap="none" spc="0" normalizeH="0" baseline="0" noProof="0" dirty="0">
                <a:ln>
                  <a:noFill/>
                </a:ln>
                <a:solidFill>
                  <a:prstClr val="black"/>
                </a:solidFill>
                <a:effectLst/>
                <a:uLnTx/>
                <a:uFillTx/>
                <a:latin typeface="+mn-lt"/>
                <a:ea typeface="+mn-ea"/>
                <a:cs typeface="+mn-cs"/>
              </a:rPr>
              <a:t>” Reference: DODI 5200.48 / Section 3.9 General Release and Disclosure Requirements Section 3 (d) page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70AA2D-2697-45EF-835B-8B237D36B1A2}" type="slidenum">
              <a:rPr lang="en-US" smtClean="0"/>
              <a:t>45</a:t>
            </a:fld>
            <a:endParaRPr lang="en-US"/>
          </a:p>
        </p:txBody>
      </p:sp>
    </p:spTree>
    <p:extLst>
      <p:ext uri="{BB962C8B-B14F-4D97-AF65-F5344CB8AC3E}">
        <p14:creationId xmlns:p14="http://schemas.microsoft.com/office/powerpoint/2010/main" val="81468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B26B8-3585-63E6-4316-8BE7B707C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A3814-BD26-9411-2636-C16D73435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AAD15-24C1-DA08-3FE4-617A285612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8D2490-6BF4-532B-6C69-1235F4FFB159}"/>
              </a:ext>
            </a:extLst>
          </p:cNvPr>
          <p:cNvSpPr>
            <a:spLocks noGrp="1"/>
          </p:cNvSpPr>
          <p:nvPr>
            <p:ph type="sldNum" sz="quarter" idx="5"/>
          </p:nvPr>
        </p:nvSpPr>
        <p:spPr/>
        <p:txBody>
          <a:bodyPr/>
          <a:lstStyle/>
          <a:p>
            <a:fld id="{8270AA2D-2697-45EF-835B-8B237D36B1A2}" type="slidenum">
              <a:rPr lang="en-US" smtClean="0"/>
              <a:t>2</a:t>
            </a:fld>
            <a:endParaRPr lang="en-US"/>
          </a:p>
        </p:txBody>
      </p:sp>
    </p:spTree>
    <p:extLst>
      <p:ext uri="{BB962C8B-B14F-4D97-AF65-F5344CB8AC3E}">
        <p14:creationId xmlns:p14="http://schemas.microsoft.com/office/powerpoint/2010/main" val="357320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1965C-C980-A4BA-A133-764EE17BA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66ABC-5361-A215-FC82-0A5284692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4A6F4-B026-86C3-4077-C28B855DC1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1E0166-6568-42A2-72A8-9DA509E211EE}"/>
              </a:ext>
            </a:extLst>
          </p:cNvPr>
          <p:cNvSpPr>
            <a:spLocks noGrp="1"/>
          </p:cNvSpPr>
          <p:nvPr>
            <p:ph type="sldNum" sz="quarter" idx="5"/>
          </p:nvPr>
        </p:nvSpPr>
        <p:spPr/>
        <p:txBody>
          <a:bodyPr/>
          <a:lstStyle/>
          <a:p>
            <a:fld id="{8270AA2D-2697-45EF-835B-8B237D36B1A2}" type="slidenum">
              <a:rPr lang="en-US" smtClean="0"/>
              <a:t>9</a:t>
            </a:fld>
            <a:endParaRPr lang="en-US"/>
          </a:p>
        </p:txBody>
      </p:sp>
    </p:spTree>
    <p:extLst>
      <p:ext uri="{BB962C8B-B14F-4D97-AF65-F5344CB8AC3E}">
        <p14:creationId xmlns:p14="http://schemas.microsoft.com/office/powerpoint/2010/main" val="305194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9B9B4-CD81-7359-5564-9DA9EBD26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92B66-AE60-24B8-F86B-3751A2EB7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884F3-3BBD-50EF-2AC7-AA8058D259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699DC2-9584-650D-9A68-19EA440800C6}"/>
              </a:ext>
            </a:extLst>
          </p:cNvPr>
          <p:cNvSpPr>
            <a:spLocks noGrp="1"/>
          </p:cNvSpPr>
          <p:nvPr>
            <p:ph type="sldNum" sz="quarter" idx="5"/>
          </p:nvPr>
        </p:nvSpPr>
        <p:spPr/>
        <p:txBody>
          <a:bodyPr/>
          <a:lstStyle/>
          <a:p>
            <a:fld id="{8270AA2D-2697-45EF-835B-8B237D36B1A2}" type="slidenum">
              <a:rPr lang="en-US" smtClean="0"/>
              <a:t>10</a:t>
            </a:fld>
            <a:endParaRPr lang="en-US"/>
          </a:p>
        </p:txBody>
      </p:sp>
    </p:spTree>
    <p:extLst>
      <p:ext uri="{BB962C8B-B14F-4D97-AF65-F5344CB8AC3E}">
        <p14:creationId xmlns:p14="http://schemas.microsoft.com/office/powerpoint/2010/main" val="26846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CA998-2E34-4083-2F69-4670B4CA1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9FCE2-A95B-FDED-1F0C-D47037F6E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6549D-6DD4-6ACB-E295-5645A832D5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EB114A-C7E7-DF12-F5DE-2FAD618B05B5}"/>
              </a:ext>
            </a:extLst>
          </p:cNvPr>
          <p:cNvSpPr>
            <a:spLocks noGrp="1"/>
          </p:cNvSpPr>
          <p:nvPr>
            <p:ph type="sldNum" sz="quarter" idx="5"/>
          </p:nvPr>
        </p:nvSpPr>
        <p:spPr/>
        <p:txBody>
          <a:bodyPr/>
          <a:lstStyle/>
          <a:p>
            <a:fld id="{8270AA2D-2697-45EF-835B-8B237D36B1A2}" type="slidenum">
              <a:rPr lang="en-US" smtClean="0"/>
              <a:t>11</a:t>
            </a:fld>
            <a:endParaRPr lang="en-US"/>
          </a:p>
        </p:txBody>
      </p:sp>
    </p:spTree>
    <p:extLst>
      <p:ext uri="{BB962C8B-B14F-4D97-AF65-F5344CB8AC3E}">
        <p14:creationId xmlns:p14="http://schemas.microsoft.com/office/powerpoint/2010/main" val="375438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0AA2D-2697-45EF-835B-8B237D36B1A2}" type="slidenum">
              <a:rPr lang="en-US" smtClean="0"/>
              <a:t>18</a:t>
            </a:fld>
            <a:endParaRPr lang="en-US"/>
          </a:p>
        </p:txBody>
      </p:sp>
    </p:spTree>
    <p:extLst>
      <p:ext uri="{BB962C8B-B14F-4D97-AF65-F5344CB8AC3E}">
        <p14:creationId xmlns:p14="http://schemas.microsoft.com/office/powerpoint/2010/main" val="33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81D61-3EC2-7F01-4948-1CC062CFA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8C329-241B-00B4-8D69-1B843A817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7CA1B-9046-579B-40BB-977A04011C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25BE99-788F-DD9D-D8B9-1FCB9011669A}"/>
              </a:ext>
            </a:extLst>
          </p:cNvPr>
          <p:cNvSpPr>
            <a:spLocks noGrp="1"/>
          </p:cNvSpPr>
          <p:nvPr>
            <p:ph type="sldNum" sz="quarter" idx="5"/>
          </p:nvPr>
        </p:nvSpPr>
        <p:spPr/>
        <p:txBody>
          <a:bodyPr/>
          <a:lstStyle/>
          <a:p>
            <a:fld id="{8270AA2D-2697-45EF-835B-8B237D36B1A2}" type="slidenum">
              <a:rPr lang="en-US" smtClean="0"/>
              <a:t>19</a:t>
            </a:fld>
            <a:endParaRPr lang="en-US"/>
          </a:p>
        </p:txBody>
      </p:sp>
    </p:spTree>
    <p:extLst>
      <p:ext uri="{BB962C8B-B14F-4D97-AF65-F5344CB8AC3E}">
        <p14:creationId xmlns:p14="http://schemas.microsoft.com/office/powerpoint/2010/main" val="111544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5DB66-9ACB-3C5B-F363-CEFD42EC0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11C75-9466-267C-7D43-043F3BD7E5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6613-DAA4-373C-656D-C6C55970D7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5EB4B3-7E5F-A2B7-535D-53A33FF9BC82}"/>
              </a:ext>
            </a:extLst>
          </p:cNvPr>
          <p:cNvSpPr>
            <a:spLocks noGrp="1"/>
          </p:cNvSpPr>
          <p:nvPr>
            <p:ph type="sldNum" sz="quarter" idx="5"/>
          </p:nvPr>
        </p:nvSpPr>
        <p:spPr/>
        <p:txBody>
          <a:bodyPr/>
          <a:lstStyle/>
          <a:p>
            <a:fld id="{8270AA2D-2697-45EF-835B-8B237D36B1A2}" type="slidenum">
              <a:rPr lang="en-US" smtClean="0"/>
              <a:t>21</a:t>
            </a:fld>
            <a:endParaRPr lang="en-US"/>
          </a:p>
        </p:txBody>
      </p:sp>
    </p:spTree>
    <p:extLst>
      <p:ext uri="{BB962C8B-B14F-4D97-AF65-F5344CB8AC3E}">
        <p14:creationId xmlns:p14="http://schemas.microsoft.com/office/powerpoint/2010/main" val="142034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36C04-D13C-DE8B-0AA4-091E4F3E4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D98E4-73A8-8571-E5F0-2C9AF0C90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EA2F4-F9A4-BBB3-074D-45CC6F244C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083734-B27F-C27D-AEF2-5148C8A4A145}"/>
              </a:ext>
            </a:extLst>
          </p:cNvPr>
          <p:cNvSpPr>
            <a:spLocks noGrp="1"/>
          </p:cNvSpPr>
          <p:nvPr>
            <p:ph type="sldNum" sz="quarter" idx="5"/>
          </p:nvPr>
        </p:nvSpPr>
        <p:spPr/>
        <p:txBody>
          <a:bodyPr/>
          <a:lstStyle/>
          <a:p>
            <a:fld id="{8270AA2D-2697-45EF-835B-8B237D36B1A2}" type="slidenum">
              <a:rPr lang="en-US" smtClean="0"/>
              <a:t>22</a:t>
            </a:fld>
            <a:endParaRPr lang="en-US"/>
          </a:p>
        </p:txBody>
      </p:sp>
    </p:spTree>
    <p:extLst>
      <p:ext uri="{BB962C8B-B14F-4D97-AF65-F5344CB8AC3E}">
        <p14:creationId xmlns:p14="http://schemas.microsoft.com/office/powerpoint/2010/main" val="1155504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6F36E4-9E0C-4238-87AD-489D7A191D5B}"/>
              </a:ext>
            </a:extLst>
          </p:cNvPr>
          <p:cNvSpPr>
            <a:spLocks noGrp="1"/>
          </p:cNvSpPr>
          <p:nvPr>
            <p:ph type="ftr" sz="quarter" idx="11"/>
          </p:nvPr>
        </p:nvSpPr>
        <p:spPr/>
        <p:txBody>
          <a:bodyPr/>
          <a:lstStyle>
            <a:lvl1pPr>
              <a:defRPr/>
            </a:lvl1pPr>
          </a:lstStyle>
          <a:p>
            <a:r>
              <a:rPr lang="en-US" dirty="0"/>
              <a:t>ADD CLASSIFICATION HERE</a:t>
            </a:r>
          </a:p>
        </p:txBody>
      </p:sp>
      <p:sp>
        <p:nvSpPr>
          <p:cNvPr id="7" name="Title 1">
            <a:extLst>
              <a:ext uri="{FF2B5EF4-FFF2-40B4-BE49-F238E27FC236}">
                <a16:creationId xmlns:a16="http://schemas.microsoft.com/office/drawing/2014/main" id="{AB0EE162-D9AD-4C6B-9E7C-2FCD73B3C273}"/>
              </a:ext>
            </a:extLst>
          </p:cNvPr>
          <p:cNvSpPr>
            <a:spLocks noGrp="1"/>
          </p:cNvSpPr>
          <p:nvPr>
            <p:ph type="ctrTitle" hasCustomPrompt="1"/>
          </p:nvPr>
        </p:nvSpPr>
        <p:spPr>
          <a:xfrm>
            <a:off x="1584960" y="847587"/>
            <a:ext cx="9022080" cy="2223444"/>
          </a:xfrm>
        </p:spPr>
        <p:txBody>
          <a:bodyPr tIns="0" bIns="0" anchor="b">
            <a:normAutofit/>
          </a:bodyPr>
          <a:lstStyle>
            <a:lvl1pPr algn="ctr">
              <a:defRPr sz="6000" b="1" cap="all" baseline="0">
                <a:solidFill>
                  <a:srgbClr val="022B46"/>
                </a:solidFill>
                <a:latin typeface="Calibri" panose="020F0502020204030204" pitchFamily="34" charset="0"/>
                <a:cs typeface="Calibri" panose="020F0502020204030204" pitchFamily="34" charset="0"/>
              </a:defRPr>
            </a:lvl1pPr>
          </a:lstStyle>
          <a:p>
            <a:r>
              <a:rPr lang="en-US" dirty="0"/>
              <a:t>TITLE HERE</a:t>
            </a:r>
          </a:p>
        </p:txBody>
      </p:sp>
      <p:sp>
        <p:nvSpPr>
          <p:cNvPr id="8" name="Content Placeholder 9">
            <a:extLst>
              <a:ext uri="{FF2B5EF4-FFF2-40B4-BE49-F238E27FC236}">
                <a16:creationId xmlns:a16="http://schemas.microsoft.com/office/drawing/2014/main" id="{733A8D14-EA56-468D-844A-4A8391E3783A}"/>
              </a:ext>
            </a:extLst>
          </p:cNvPr>
          <p:cNvSpPr>
            <a:spLocks noGrp="1"/>
          </p:cNvSpPr>
          <p:nvPr>
            <p:ph sz="quarter" idx="19" hasCustomPrompt="1"/>
          </p:nvPr>
        </p:nvSpPr>
        <p:spPr>
          <a:xfrm>
            <a:off x="1584962" y="3063240"/>
            <a:ext cx="9021233" cy="674688"/>
          </a:xfrm>
        </p:spPr>
        <p:txBody>
          <a:bodyPr>
            <a:normAutofit/>
          </a:bodyPr>
          <a:lstStyle>
            <a:lvl1pPr marL="0" indent="0" algn="ctr">
              <a:buNone/>
              <a:defRPr sz="2800" b="0" i="0" cap="all" baseline="0">
                <a:solidFill>
                  <a:srgbClr val="022B46"/>
                </a:solidFill>
                <a:latin typeface="Calibri" panose="020F0502020204030204" pitchFamily="34" charset="0"/>
                <a:cs typeface="Calibri" panose="020F0502020204030204" pitchFamily="34" charset="0"/>
              </a:defRPr>
            </a:lvl1pPr>
          </a:lstStyle>
          <a:p>
            <a:pPr lvl="0"/>
            <a:r>
              <a:rPr lang="en-US" dirty="0"/>
              <a:t>SUBTITLE HERE</a:t>
            </a:r>
          </a:p>
        </p:txBody>
      </p:sp>
      <p:sp>
        <p:nvSpPr>
          <p:cNvPr id="9" name="Subtitle 2">
            <a:extLst>
              <a:ext uri="{FF2B5EF4-FFF2-40B4-BE49-F238E27FC236}">
                <a16:creationId xmlns:a16="http://schemas.microsoft.com/office/drawing/2014/main" id="{3FB3A57E-8894-41D7-B2EA-DD1CE9604D0A}"/>
              </a:ext>
            </a:extLst>
          </p:cNvPr>
          <p:cNvSpPr>
            <a:spLocks noGrp="1"/>
          </p:cNvSpPr>
          <p:nvPr>
            <p:ph type="subTitle" idx="1" hasCustomPrompt="1"/>
          </p:nvPr>
        </p:nvSpPr>
        <p:spPr>
          <a:xfrm>
            <a:off x="582168" y="5336236"/>
            <a:ext cx="4832837" cy="674178"/>
          </a:xfrm>
        </p:spPr>
        <p:txBody>
          <a:bodyPr anchor="ctr">
            <a:normAutofit/>
          </a:bodyPr>
          <a:lstStyle>
            <a:lvl1pPr marL="0" indent="0" algn="l">
              <a:lnSpc>
                <a:spcPct val="100000"/>
              </a:lnSpc>
              <a:spcBef>
                <a:spcPts val="0"/>
              </a:spcBef>
              <a:buNone/>
              <a:defRPr sz="1800" b="1">
                <a:solidFill>
                  <a:srgbClr val="022B4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Name</a:t>
            </a:r>
          </a:p>
        </p:txBody>
      </p:sp>
      <p:sp>
        <p:nvSpPr>
          <p:cNvPr id="11" name="Text Placeholder 4">
            <a:extLst>
              <a:ext uri="{FF2B5EF4-FFF2-40B4-BE49-F238E27FC236}">
                <a16:creationId xmlns:a16="http://schemas.microsoft.com/office/drawing/2014/main" id="{686E0F84-2942-4EE0-B1CF-12412723E92B}"/>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pic>
        <p:nvPicPr>
          <p:cNvPr id="3" name="Picture 2" descr="A close up of a logo&#10;&#10;Description automatically generated">
            <a:extLst>
              <a:ext uri="{FF2B5EF4-FFF2-40B4-BE49-F238E27FC236}">
                <a16:creationId xmlns:a16="http://schemas.microsoft.com/office/drawing/2014/main" id="{837977FB-3DD5-4950-AF1E-6D0D4E0467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3682721"/>
            <a:ext cx="11759619" cy="2411740"/>
          </a:xfrm>
          <a:prstGeom prst="rect">
            <a:avLst/>
          </a:prstGeom>
        </p:spPr>
      </p:pic>
    </p:spTree>
    <p:extLst>
      <p:ext uri="{BB962C8B-B14F-4D97-AF65-F5344CB8AC3E}">
        <p14:creationId xmlns:p14="http://schemas.microsoft.com/office/powerpoint/2010/main" val="330062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r>
              <a:rPr lang="en-US" dirty="0"/>
              <a:t>ADD CLASSIFICATION HERE</a:t>
            </a:r>
          </a:p>
        </p:txBody>
      </p:sp>
      <p:sp>
        <p:nvSpPr>
          <p:cNvPr id="4" name="Slide Number Placeholder 3"/>
          <p:cNvSpPr>
            <a:spLocks noGrp="1"/>
          </p:cNvSpPr>
          <p:nvPr>
            <p:ph type="sldNum" sz="quarter" idx="12"/>
          </p:nvPr>
        </p:nvSpPr>
        <p:spPr/>
        <p:txBody>
          <a:bodyPr/>
          <a:lstStyle/>
          <a:p>
            <a:fld id="{B4935736-6DC4-47F4-9AC4-BE352C6182E9}" type="slidenum">
              <a:rPr lang="en-US" smtClean="0"/>
              <a:t>‹#›</a:t>
            </a:fld>
            <a:endParaRPr lang="en-US" dirty="0"/>
          </a:p>
        </p:txBody>
      </p:sp>
      <p:sp>
        <p:nvSpPr>
          <p:cNvPr id="5" name="Text Placeholder 4">
            <a:extLst>
              <a:ext uri="{FF2B5EF4-FFF2-40B4-BE49-F238E27FC236}">
                <a16:creationId xmlns:a16="http://schemas.microsoft.com/office/drawing/2014/main" id="{264398E5-342E-456C-ADC1-F4D256A31FCB}"/>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262562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7280"/>
            <a:ext cx="105156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dirty="0"/>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524ED0E8-897D-4E18-A06C-1A0F5902354A}"/>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0" name="Title Placeholder 1">
            <a:extLst>
              <a:ext uri="{FF2B5EF4-FFF2-40B4-BE49-F238E27FC236}">
                <a16:creationId xmlns:a16="http://schemas.microsoft.com/office/drawing/2014/main" id="{C981A91C-8EDB-41C9-91FD-F6A5E8DF33C6}"/>
              </a:ext>
            </a:extLst>
          </p:cNvPr>
          <p:cNvSpPr>
            <a:spLocks noGrp="1"/>
          </p:cNvSpPr>
          <p:nvPr>
            <p:ph type="title" hasCustomPrompt="1"/>
          </p:nvPr>
        </p:nvSpPr>
        <p:spPr>
          <a:xfrm>
            <a:off x="838201" y="217284"/>
            <a:ext cx="9594011" cy="543208"/>
          </a:xfrm>
          <a:prstGeom prst="rect">
            <a:avLst/>
          </a:prstGeom>
        </p:spPr>
        <p:txBody>
          <a:bodyPr vert="horz" lIns="91440" tIns="45720" rIns="91440" bIns="45720" rtlCol="0" anchor="b">
            <a:normAutofit/>
          </a:bodyPr>
          <a:lstStyle>
            <a:lvl1pPr>
              <a:defRPr/>
            </a:lvl1pPr>
          </a:lstStyle>
          <a:p>
            <a:r>
              <a:rPr lang="en-US" dirty="0"/>
              <a:t>Title Here</a:t>
            </a:r>
          </a:p>
        </p:txBody>
      </p:sp>
    </p:spTree>
    <p:extLst>
      <p:ext uri="{BB962C8B-B14F-4D97-AF65-F5344CB8AC3E}">
        <p14:creationId xmlns:p14="http://schemas.microsoft.com/office/powerpoint/2010/main" val="413168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9F1C9E-E3CB-4D45-9985-F06F33E79337}"/>
              </a:ext>
            </a:extLst>
          </p:cNvPr>
          <p:cNvSpPr>
            <a:spLocks noGrp="1"/>
          </p:cNvSpPr>
          <p:nvPr>
            <p:ph type="ftr" sz="quarter" idx="11"/>
          </p:nvPr>
        </p:nvSpPr>
        <p:spPr/>
        <p:txBody>
          <a:bodyPr/>
          <a:lstStyle>
            <a:lvl1pPr>
              <a:defRPr b="1">
                <a:solidFill>
                  <a:schemeClr val="bg1">
                    <a:lumMod val="50000"/>
                  </a:schemeClr>
                </a:solidFill>
                <a:latin typeface="Calibri" panose="020F0502020204030204" pitchFamily="34" charset="0"/>
                <a:cs typeface="Calibri" panose="020F0502020204030204" pitchFamily="34" charset="0"/>
              </a:defRPr>
            </a:lvl1pPr>
          </a:lstStyle>
          <a:p>
            <a:r>
              <a:rPr lang="en-US" dirty="0"/>
              <a:t>ADD CLASSIFICATION HERE</a:t>
            </a:r>
          </a:p>
        </p:txBody>
      </p:sp>
      <p:sp>
        <p:nvSpPr>
          <p:cNvPr id="6" name="Slide Number Placeholder 5">
            <a:extLst>
              <a:ext uri="{FF2B5EF4-FFF2-40B4-BE49-F238E27FC236}">
                <a16:creationId xmlns:a16="http://schemas.microsoft.com/office/drawing/2014/main" id="{3870DD75-7247-4D23-9BEF-6BDE3C64D50D}"/>
              </a:ext>
            </a:extLst>
          </p:cNvPr>
          <p:cNvSpPr>
            <a:spLocks noGrp="1"/>
          </p:cNvSpPr>
          <p:nvPr>
            <p:ph type="sldNum" sz="quarter" idx="12"/>
          </p:nvPr>
        </p:nvSpPr>
        <p:spPr/>
        <p:txBody>
          <a:bodyPr/>
          <a:lstStyle/>
          <a:p>
            <a:fld id="{98FDB9DF-6B57-45C2-A666-B3AE8126FA43}" type="slidenum">
              <a:rPr lang="en-US" smtClean="0"/>
              <a:t>‹#›</a:t>
            </a:fld>
            <a:endParaRPr lang="en-US" dirty="0"/>
          </a:p>
        </p:txBody>
      </p:sp>
      <p:sp>
        <p:nvSpPr>
          <p:cNvPr id="7" name="Title 1">
            <a:extLst>
              <a:ext uri="{FF2B5EF4-FFF2-40B4-BE49-F238E27FC236}">
                <a16:creationId xmlns:a16="http://schemas.microsoft.com/office/drawing/2014/main" id="{A82FB851-1FEB-4C2B-B143-5C99021B6074}"/>
              </a:ext>
            </a:extLst>
          </p:cNvPr>
          <p:cNvSpPr>
            <a:spLocks noGrp="1"/>
          </p:cNvSpPr>
          <p:nvPr>
            <p:ph type="title" hasCustomPrompt="1"/>
          </p:nvPr>
        </p:nvSpPr>
        <p:spPr>
          <a:xfrm>
            <a:off x="1828800" y="2725570"/>
            <a:ext cx="8534400" cy="738664"/>
          </a:xfrm>
        </p:spPr>
        <p:txBody>
          <a:bodyPr lIns="0" tIns="91440" rIns="0" bIns="91440" anchor="ctr" anchorCtr="1">
            <a:spAutoFit/>
          </a:bodyPr>
          <a:lstStyle>
            <a:lvl1pPr algn="ctr">
              <a:defRPr sz="4000" b="1" cap="all" baseline="0">
                <a:solidFill>
                  <a:srgbClr val="022B46"/>
                </a:solidFill>
                <a:latin typeface="Calibri" panose="020F0502020204030204" pitchFamily="34" charset="0"/>
                <a:cs typeface="Calibri" panose="020F0502020204030204" pitchFamily="34" charset="0"/>
              </a:defRPr>
            </a:lvl1pPr>
          </a:lstStyle>
          <a:p>
            <a:r>
              <a:rPr lang="en-US" dirty="0"/>
              <a:t>Title Here</a:t>
            </a:r>
          </a:p>
        </p:txBody>
      </p:sp>
      <p:cxnSp>
        <p:nvCxnSpPr>
          <p:cNvPr id="8" name="Straight Connector 7">
            <a:extLst>
              <a:ext uri="{FF2B5EF4-FFF2-40B4-BE49-F238E27FC236}">
                <a16:creationId xmlns:a16="http://schemas.microsoft.com/office/drawing/2014/main" id="{AD2012A7-B79C-451F-8DE7-B2F6589664BB}"/>
              </a:ext>
            </a:extLst>
          </p:cNvPr>
          <p:cNvCxnSpPr/>
          <p:nvPr userDrawn="1"/>
        </p:nvCxnSpPr>
        <p:spPr>
          <a:xfrm>
            <a:off x="1828800" y="2277381"/>
            <a:ext cx="85344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439FAF-1705-46C4-881C-65AB31F476D4}"/>
              </a:ext>
            </a:extLst>
          </p:cNvPr>
          <p:cNvCxnSpPr/>
          <p:nvPr userDrawn="1"/>
        </p:nvCxnSpPr>
        <p:spPr>
          <a:xfrm>
            <a:off x="1828800" y="3879735"/>
            <a:ext cx="85344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3FD9CAA9-5814-4758-9A16-804B4F06719A}"/>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pic>
        <p:nvPicPr>
          <p:cNvPr id="10" name="Picture 9">
            <a:extLst>
              <a:ext uri="{FF2B5EF4-FFF2-40B4-BE49-F238E27FC236}">
                <a16:creationId xmlns:a16="http://schemas.microsoft.com/office/drawing/2014/main" id="{D06031D4-6B4C-47C8-8B1D-ADF06B405C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8596" y="4530709"/>
            <a:ext cx="3860849" cy="1735611"/>
          </a:xfrm>
          <a:prstGeom prst="rect">
            <a:avLst/>
          </a:prstGeom>
        </p:spPr>
      </p:pic>
    </p:spTree>
    <p:extLst>
      <p:ext uri="{BB962C8B-B14F-4D97-AF65-F5344CB8AC3E}">
        <p14:creationId xmlns:p14="http://schemas.microsoft.com/office/powerpoint/2010/main" val="40239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9F1C9E-E3CB-4D45-9985-F06F33E79337}"/>
              </a:ext>
            </a:extLst>
          </p:cNvPr>
          <p:cNvSpPr>
            <a:spLocks noGrp="1"/>
          </p:cNvSpPr>
          <p:nvPr>
            <p:ph type="ftr" sz="quarter" idx="11"/>
          </p:nvPr>
        </p:nvSpPr>
        <p:spPr/>
        <p:txBody>
          <a:bodyPr/>
          <a:lstStyle>
            <a:lvl1pPr>
              <a:defRPr b="1">
                <a:solidFill>
                  <a:schemeClr val="bg1">
                    <a:lumMod val="50000"/>
                  </a:schemeClr>
                </a:solidFill>
                <a:latin typeface="Calibri" panose="020F0502020204030204" pitchFamily="34" charset="0"/>
                <a:cs typeface="Calibri" panose="020F0502020204030204" pitchFamily="34" charset="0"/>
              </a:defRPr>
            </a:lvl1pPr>
          </a:lstStyle>
          <a:p>
            <a:r>
              <a:rPr lang="en-US" dirty="0"/>
              <a:t>ADD CLASSIFICATION HERE</a:t>
            </a:r>
          </a:p>
        </p:txBody>
      </p:sp>
      <p:sp>
        <p:nvSpPr>
          <p:cNvPr id="6" name="Slide Number Placeholder 5">
            <a:extLst>
              <a:ext uri="{FF2B5EF4-FFF2-40B4-BE49-F238E27FC236}">
                <a16:creationId xmlns:a16="http://schemas.microsoft.com/office/drawing/2014/main" id="{3870DD75-7247-4D23-9BEF-6BDE3C64D50D}"/>
              </a:ext>
            </a:extLst>
          </p:cNvPr>
          <p:cNvSpPr>
            <a:spLocks noGrp="1"/>
          </p:cNvSpPr>
          <p:nvPr>
            <p:ph type="sldNum" sz="quarter" idx="12"/>
          </p:nvPr>
        </p:nvSpPr>
        <p:spPr/>
        <p:txBody>
          <a:bodyPr/>
          <a:lstStyle/>
          <a:p>
            <a:fld id="{98FDB9DF-6B57-45C2-A666-B3AE8126FA43}" type="slidenum">
              <a:rPr lang="en-US" smtClean="0"/>
              <a:t>‹#›</a:t>
            </a:fld>
            <a:endParaRPr lang="en-US" dirty="0"/>
          </a:p>
        </p:txBody>
      </p:sp>
      <p:sp>
        <p:nvSpPr>
          <p:cNvPr id="12" name="Text Placeholder 4">
            <a:extLst>
              <a:ext uri="{FF2B5EF4-FFF2-40B4-BE49-F238E27FC236}">
                <a16:creationId xmlns:a16="http://schemas.microsoft.com/office/drawing/2014/main" id="{3FD9CAA9-5814-4758-9A16-804B4F06719A}"/>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pic>
        <p:nvPicPr>
          <p:cNvPr id="10" name="Picture 9">
            <a:extLst>
              <a:ext uri="{FF2B5EF4-FFF2-40B4-BE49-F238E27FC236}">
                <a16:creationId xmlns:a16="http://schemas.microsoft.com/office/drawing/2014/main" id="{D06031D4-6B4C-47C8-8B1D-ADF06B405C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8596" y="4530709"/>
            <a:ext cx="3860849" cy="1735611"/>
          </a:xfrm>
          <a:prstGeom prst="rect">
            <a:avLst/>
          </a:prstGeom>
        </p:spPr>
      </p:pic>
      <p:sp>
        <p:nvSpPr>
          <p:cNvPr id="2" name="Title 1">
            <a:extLst>
              <a:ext uri="{FF2B5EF4-FFF2-40B4-BE49-F238E27FC236}">
                <a16:creationId xmlns:a16="http://schemas.microsoft.com/office/drawing/2014/main" id="{FF7E95DB-4B74-0905-189E-6DFAB9659499}"/>
              </a:ext>
            </a:extLst>
          </p:cNvPr>
          <p:cNvSpPr>
            <a:spLocks noGrp="1"/>
          </p:cNvSpPr>
          <p:nvPr>
            <p:ph type="ctrTitle" hasCustomPrompt="1"/>
          </p:nvPr>
        </p:nvSpPr>
        <p:spPr>
          <a:xfrm>
            <a:off x="1584960" y="847587"/>
            <a:ext cx="9022080" cy="2223444"/>
          </a:xfrm>
        </p:spPr>
        <p:txBody>
          <a:bodyPr tIns="0" bIns="0" anchor="b">
            <a:normAutofit/>
          </a:bodyPr>
          <a:lstStyle>
            <a:lvl1pPr algn="ctr">
              <a:defRPr sz="6000" b="1" cap="all" baseline="0">
                <a:solidFill>
                  <a:srgbClr val="022B46"/>
                </a:solidFill>
                <a:latin typeface="Calibri" panose="020F0502020204030204" pitchFamily="34" charset="0"/>
                <a:cs typeface="Calibri" panose="020F0502020204030204" pitchFamily="34" charset="0"/>
              </a:defRPr>
            </a:lvl1pPr>
          </a:lstStyle>
          <a:p>
            <a:r>
              <a:rPr lang="en-US" dirty="0"/>
              <a:t>TITLE HERE</a:t>
            </a:r>
          </a:p>
        </p:txBody>
      </p:sp>
      <p:sp>
        <p:nvSpPr>
          <p:cNvPr id="3" name="Content Placeholder 9">
            <a:extLst>
              <a:ext uri="{FF2B5EF4-FFF2-40B4-BE49-F238E27FC236}">
                <a16:creationId xmlns:a16="http://schemas.microsoft.com/office/drawing/2014/main" id="{C4C7E581-75B4-346C-3CF2-4F64355C96D1}"/>
              </a:ext>
            </a:extLst>
          </p:cNvPr>
          <p:cNvSpPr>
            <a:spLocks noGrp="1"/>
          </p:cNvSpPr>
          <p:nvPr>
            <p:ph sz="quarter" idx="19" hasCustomPrompt="1"/>
          </p:nvPr>
        </p:nvSpPr>
        <p:spPr>
          <a:xfrm>
            <a:off x="1584962" y="3063240"/>
            <a:ext cx="9021233" cy="674688"/>
          </a:xfrm>
        </p:spPr>
        <p:txBody>
          <a:bodyPr>
            <a:normAutofit/>
          </a:bodyPr>
          <a:lstStyle>
            <a:lvl1pPr marL="0" indent="0" algn="ctr">
              <a:buNone/>
              <a:defRPr sz="2800" b="0" i="0" cap="all" baseline="0">
                <a:solidFill>
                  <a:srgbClr val="022B46"/>
                </a:solidFill>
                <a:latin typeface="Calibri" panose="020F0502020204030204" pitchFamily="34" charset="0"/>
                <a:cs typeface="Calibri" panose="020F0502020204030204" pitchFamily="34" charset="0"/>
              </a:defRPr>
            </a:lvl1pPr>
          </a:lstStyle>
          <a:p>
            <a:pPr lvl="0"/>
            <a:r>
              <a:rPr lang="en-US" dirty="0"/>
              <a:t>SUBTITLE HERE</a:t>
            </a:r>
          </a:p>
        </p:txBody>
      </p:sp>
    </p:spTree>
    <p:extLst>
      <p:ext uri="{BB962C8B-B14F-4D97-AF65-F5344CB8AC3E}">
        <p14:creationId xmlns:p14="http://schemas.microsoft.com/office/powerpoint/2010/main" val="93119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7280"/>
            <a:ext cx="105156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dirty="0"/>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524ED0E8-897D-4E18-A06C-1A0F5902354A}"/>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0" name="Title Placeholder 1">
            <a:extLst>
              <a:ext uri="{FF2B5EF4-FFF2-40B4-BE49-F238E27FC236}">
                <a16:creationId xmlns:a16="http://schemas.microsoft.com/office/drawing/2014/main" id="{C981A91C-8EDB-41C9-91FD-F6A5E8DF33C6}"/>
              </a:ext>
            </a:extLst>
          </p:cNvPr>
          <p:cNvSpPr>
            <a:spLocks noGrp="1"/>
          </p:cNvSpPr>
          <p:nvPr>
            <p:ph type="title" hasCustomPrompt="1"/>
          </p:nvPr>
        </p:nvSpPr>
        <p:spPr>
          <a:xfrm>
            <a:off x="838201" y="217284"/>
            <a:ext cx="9594011" cy="543208"/>
          </a:xfrm>
          <a:prstGeom prst="rect">
            <a:avLst/>
          </a:prstGeom>
        </p:spPr>
        <p:txBody>
          <a:bodyPr vert="horz" lIns="91440" tIns="45720" rIns="91440" bIns="45720" rtlCol="0" anchor="b">
            <a:normAutofit/>
          </a:bodyPr>
          <a:lstStyle>
            <a:lvl1pPr>
              <a:defRPr/>
            </a:lvl1pPr>
          </a:lstStyle>
          <a:p>
            <a:r>
              <a:rPr lang="en-US" dirty="0"/>
              <a:t>Title Here</a:t>
            </a:r>
          </a:p>
        </p:txBody>
      </p:sp>
    </p:spTree>
    <p:extLst>
      <p:ext uri="{BB962C8B-B14F-4D97-AF65-F5344CB8AC3E}">
        <p14:creationId xmlns:p14="http://schemas.microsoft.com/office/powerpoint/2010/main" val="341006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two lin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12" name="Content Placeholder 2">
            <a:extLst>
              <a:ext uri="{FF2B5EF4-FFF2-40B4-BE49-F238E27FC236}">
                <a16:creationId xmlns:a16="http://schemas.microsoft.com/office/drawing/2014/main" id="{16A3FA92-E7AB-4CBA-BCD0-2E59B9C15646}"/>
              </a:ext>
            </a:extLst>
          </p:cNvPr>
          <p:cNvSpPr>
            <a:spLocks noGrp="1"/>
          </p:cNvSpPr>
          <p:nvPr>
            <p:ph idx="1"/>
          </p:nvPr>
        </p:nvSpPr>
        <p:spPr>
          <a:xfrm>
            <a:off x="838200" y="1391057"/>
            <a:ext cx="10515600" cy="47354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13C0DE74-EF76-4E6D-8695-930528D3715E}"/>
              </a:ext>
            </a:extLst>
          </p:cNvPr>
          <p:cNvSpPr>
            <a:spLocks noGrp="1"/>
          </p:cNvSpPr>
          <p:nvPr>
            <p:ph type="title" hasCustomPrompt="1"/>
          </p:nvPr>
        </p:nvSpPr>
        <p:spPr>
          <a:xfrm>
            <a:off x="838201" y="177469"/>
            <a:ext cx="9594011" cy="1057039"/>
          </a:xfrm>
          <a:prstGeom prst="rect">
            <a:avLst/>
          </a:prstGeom>
        </p:spPr>
        <p:txBody>
          <a:bodyPr vert="horz" lIns="91440" tIns="45720" rIns="91440" bIns="45720" rtlCol="0" anchor="t">
            <a:normAutofit/>
          </a:bodyPr>
          <a:lstStyle>
            <a:lvl1pPr>
              <a:lnSpc>
                <a:spcPts val="4200"/>
              </a:lnSpc>
              <a:defRPr/>
            </a:lvl1pPr>
          </a:lstStyle>
          <a:p>
            <a:r>
              <a:rPr lang="en-US" dirty="0"/>
              <a:t>Title Here</a:t>
            </a:r>
          </a:p>
        </p:txBody>
      </p:sp>
      <p:sp>
        <p:nvSpPr>
          <p:cNvPr id="8" name="Text Placeholder 4">
            <a:extLst>
              <a:ext uri="{FF2B5EF4-FFF2-40B4-BE49-F238E27FC236}">
                <a16:creationId xmlns:a16="http://schemas.microsoft.com/office/drawing/2014/main" id="{164F1234-CFE4-4765-A341-1ACDC35DE70C}"/>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54160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97280"/>
            <a:ext cx="51816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97280"/>
            <a:ext cx="5181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dirty="0"/>
              <a:t>ADD CLASSIFICATION HERE</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11" name="Title Placeholder 1">
            <a:extLst>
              <a:ext uri="{FF2B5EF4-FFF2-40B4-BE49-F238E27FC236}">
                <a16:creationId xmlns:a16="http://schemas.microsoft.com/office/drawing/2014/main" id="{6ADFAA41-13F2-41E5-9CB2-FBB958558C13}"/>
              </a:ext>
            </a:extLst>
          </p:cNvPr>
          <p:cNvSpPr>
            <a:spLocks noGrp="1"/>
          </p:cNvSpPr>
          <p:nvPr>
            <p:ph type="title" hasCustomPrompt="1"/>
          </p:nvPr>
        </p:nvSpPr>
        <p:spPr>
          <a:xfrm>
            <a:off x="838201" y="217284"/>
            <a:ext cx="9594011" cy="543208"/>
          </a:xfrm>
          <a:prstGeom prst="rect">
            <a:avLst/>
          </a:prstGeom>
        </p:spPr>
        <p:txBody>
          <a:bodyPr vert="horz" lIns="91440" tIns="45720" rIns="91440" bIns="45720" rtlCol="0" anchor="b">
            <a:normAutofit/>
          </a:bodyPr>
          <a:lstStyle>
            <a:lvl1pPr>
              <a:defRPr/>
            </a:lvl1pPr>
          </a:lstStyle>
          <a:p>
            <a:r>
              <a:rPr lang="en-US" dirty="0"/>
              <a:t>Title Here</a:t>
            </a:r>
          </a:p>
        </p:txBody>
      </p:sp>
      <p:sp>
        <p:nvSpPr>
          <p:cNvPr id="9" name="Text Placeholder 4">
            <a:extLst>
              <a:ext uri="{FF2B5EF4-FFF2-40B4-BE49-F238E27FC236}">
                <a16:creationId xmlns:a16="http://schemas.microsoft.com/office/drawing/2014/main" id="{520E733B-A33E-4C83-98FD-DA77FB6AC190}"/>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21652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005840"/>
            <a:ext cx="5157787"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1634836"/>
            <a:ext cx="5157787" cy="44876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005840"/>
            <a:ext cx="5183188"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3" y="1634836"/>
            <a:ext cx="5183188" cy="44876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a:lvl1pPr>
          </a:lstStyle>
          <a:p>
            <a:r>
              <a:rPr lang="en-US" dirty="0"/>
              <a:t>ADD CLASSIFICATION HERE</a:t>
            </a:r>
          </a:p>
        </p:txBody>
      </p:sp>
      <p:sp>
        <p:nvSpPr>
          <p:cNvPr id="9" name="Slide Number Placeholder 8"/>
          <p:cNvSpPr>
            <a:spLocks noGrp="1"/>
          </p:cNvSpPr>
          <p:nvPr>
            <p:ph type="sldNum" sz="quarter" idx="12"/>
          </p:nvPr>
        </p:nvSpPr>
        <p:spPr/>
        <p:txBody>
          <a:bodyPr/>
          <a:lstStyle/>
          <a:p>
            <a:fld id="{B4935736-6DC4-47F4-9AC4-BE352C6182E9}" type="slidenum">
              <a:rPr lang="en-US" smtClean="0"/>
              <a:t>‹#›</a:t>
            </a:fld>
            <a:endParaRPr lang="en-US" dirty="0"/>
          </a:p>
        </p:txBody>
      </p:sp>
      <p:sp>
        <p:nvSpPr>
          <p:cNvPr id="13" name="Title Placeholder 1">
            <a:extLst>
              <a:ext uri="{FF2B5EF4-FFF2-40B4-BE49-F238E27FC236}">
                <a16:creationId xmlns:a16="http://schemas.microsoft.com/office/drawing/2014/main" id="{13D4F0BD-3276-4AD3-8A29-3827BFAC87ED}"/>
              </a:ext>
            </a:extLst>
          </p:cNvPr>
          <p:cNvSpPr>
            <a:spLocks noGrp="1"/>
          </p:cNvSpPr>
          <p:nvPr>
            <p:ph type="title" hasCustomPrompt="1"/>
          </p:nvPr>
        </p:nvSpPr>
        <p:spPr>
          <a:xfrm>
            <a:off x="838201" y="217284"/>
            <a:ext cx="9594011" cy="543208"/>
          </a:xfrm>
          <a:prstGeom prst="rect">
            <a:avLst/>
          </a:prstGeom>
        </p:spPr>
        <p:txBody>
          <a:bodyPr vert="horz" lIns="91440" tIns="45720" rIns="91440" bIns="45720" rtlCol="0" anchor="b">
            <a:normAutofit/>
          </a:bodyPr>
          <a:lstStyle>
            <a:lvl1pPr>
              <a:defRPr/>
            </a:lvl1pPr>
          </a:lstStyle>
          <a:p>
            <a:r>
              <a:rPr lang="en-US" dirty="0"/>
              <a:t>Title Here</a:t>
            </a:r>
          </a:p>
        </p:txBody>
      </p:sp>
      <p:sp>
        <p:nvSpPr>
          <p:cNvPr id="11" name="Text Placeholder 4">
            <a:extLst>
              <a:ext uri="{FF2B5EF4-FFF2-40B4-BE49-F238E27FC236}">
                <a16:creationId xmlns:a16="http://schemas.microsoft.com/office/drawing/2014/main" id="{B12C8E0A-2822-4902-9DF3-BB3D77CCB7E6}"/>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339916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005840"/>
            <a:ext cx="617220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005841"/>
            <a:ext cx="3932237" cy="50291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vl1pPr>
          </a:lstStyle>
          <a:p>
            <a:r>
              <a:rPr lang="en-US" dirty="0"/>
              <a:t>ADD CLASSIFICATION HERE</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11" name="Title Placeholder 1">
            <a:extLst>
              <a:ext uri="{FF2B5EF4-FFF2-40B4-BE49-F238E27FC236}">
                <a16:creationId xmlns:a16="http://schemas.microsoft.com/office/drawing/2014/main" id="{204BC1A7-696B-4654-A76F-BE9A884F4BE9}"/>
              </a:ext>
            </a:extLst>
          </p:cNvPr>
          <p:cNvSpPr>
            <a:spLocks noGrp="1"/>
          </p:cNvSpPr>
          <p:nvPr>
            <p:ph type="title" hasCustomPrompt="1"/>
          </p:nvPr>
        </p:nvSpPr>
        <p:spPr>
          <a:xfrm>
            <a:off x="838201" y="217284"/>
            <a:ext cx="9594011" cy="543208"/>
          </a:xfrm>
          <a:prstGeom prst="rect">
            <a:avLst/>
          </a:prstGeom>
        </p:spPr>
        <p:txBody>
          <a:bodyPr vert="horz" lIns="91440" tIns="45720" rIns="91440" bIns="45720" rtlCol="0" anchor="b">
            <a:normAutofit/>
          </a:bodyPr>
          <a:lstStyle>
            <a:lvl1pPr>
              <a:defRPr/>
            </a:lvl1pPr>
          </a:lstStyle>
          <a:p>
            <a:r>
              <a:rPr lang="en-US" dirty="0"/>
              <a:t>Title Here</a:t>
            </a:r>
          </a:p>
        </p:txBody>
      </p:sp>
      <p:sp>
        <p:nvSpPr>
          <p:cNvPr id="9" name="Text Placeholder 4">
            <a:extLst>
              <a:ext uri="{FF2B5EF4-FFF2-40B4-BE49-F238E27FC236}">
                <a16:creationId xmlns:a16="http://schemas.microsoft.com/office/drawing/2014/main" id="{BBCE3F46-9934-4F01-B683-89EB970A37C9}"/>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32303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097280"/>
            <a:ext cx="10515600" cy="5029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dirty="0"/>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10" name="Title Placeholder 1">
            <a:extLst>
              <a:ext uri="{FF2B5EF4-FFF2-40B4-BE49-F238E27FC236}">
                <a16:creationId xmlns:a16="http://schemas.microsoft.com/office/drawing/2014/main" id="{1666D084-8E94-4D2A-A315-C61D7ABB1550}"/>
              </a:ext>
            </a:extLst>
          </p:cNvPr>
          <p:cNvSpPr>
            <a:spLocks noGrp="1"/>
          </p:cNvSpPr>
          <p:nvPr>
            <p:ph type="title" hasCustomPrompt="1"/>
          </p:nvPr>
        </p:nvSpPr>
        <p:spPr>
          <a:xfrm>
            <a:off x="838201" y="217284"/>
            <a:ext cx="9594011" cy="543208"/>
          </a:xfrm>
          <a:prstGeom prst="rect">
            <a:avLst/>
          </a:prstGeom>
        </p:spPr>
        <p:txBody>
          <a:bodyPr vert="horz" lIns="91440" tIns="45720" rIns="91440" bIns="45720" rtlCol="0" anchor="b">
            <a:normAutofit/>
          </a:bodyPr>
          <a:lstStyle>
            <a:lvl1pPr>
              <a:defRPr/>
            </a:lvl1pPr>
          </a:lstStyle>
          <a:p>
            <a:r>
              <a:rPr lang="en-US" dirty="0"/>
              <a:t>Title Here</a:t>
            </a:r>
          </a:p>
        </p:txBody>
      </p:sp>
      <p:sp>
        <p:nvSpPr>
          <p:cNvPr id="8" name="Text Placeholder 4">
            <a:extLst>
              <a:ext uri="{FF2B5EF4-FFF2-40B4-BE49-F238E27FC236}">
                <a16:creationId xmlns:a16="http://schemas.microsoft.com/office/drawing/2014/main" id="{4594ED1E-852A-49D7-ADB1-7D720CE0B43A}"/>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2740521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456D8E-0DF4-44E2-AC7E-4923F12C3F5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19CFDEC1-3448-4997-A15A-658868D476F0}"/>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1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dirty="0"/>
              <a:t>ADD CLASSIFICATION HERE</a:t>
            </a:r>
          </a:p>
        </p:txBody>
      </p:sp>
      <p:sp>
        <p:nvSpPr>
          <p:cNvPr id="6" name="Slide Number Placeholder 5">
            <a:extLst>
              <a:ext uri="{FF2B5EF4-FFF2-40B4-BE49-F238E27FC236}">
                <a16:creationId xmlns:a16="http://schemas.microsoft.com/office/drawing/2014/main" id="{D837ADB5-900B-4470-86CF-EAC1844B5568}"/>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DB9DF-6B57-45C2-A666-B3AE8126FA43}" type="slidenum">
              <a:rPr lang="en-US" smtClean="0"/>
              <a:t>‹#›</a:t>
            </a:fld>
            <a:endParaRPr lang="en-US" dirty="0"/>
          </a:p>
        </p:txBody>
      </p:sp>
      <p:sp>
        <p:nvSpPr>
          <p:cNvPr id="13" name="Title Placeholder 12">
            <a:extLst>
              <a:ext uri="{FF2B5EF4-FFF2-40B4-BE49-F238E27FC236}">
                <a16:creationId xmlns:a16="http://schemas.microsoft.com/office/drawing/2014/main" id="{F201C723-1F18-4881-9A2D-9878F94C703A}"/>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Title Here</a:t>
            </a:r>
          </a:p>
        </p:txBody>
      </p:sp>
      <p:sp>
        <p:nvSpPr>
          <p:cNvPr id="14" name="Text Placeholder 13">
            <a:extLst>
              <a:ext uri="{FF2B5EF4-FFF2-40B4-BE49-F238E27FC236}">
                <a16:creationId xmlns:a16="http://schemas.microsoft.com/office/drawing/2014/main" id="{00FD1F32-FDC3-4029-B2A5-15A8A1B4D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2951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Lst>
  <p:hf hdr="0" dt="0"/>
  <p:txStyles>
    <p:titleStyle>
      <a:lvl1pPr algn="l" defTabSz="914400" rtl="0" eaLnBrk="1" latinLnBrk="0" hangingPunct="1">
        <a:lnSpc>
          <a:spcPct val="90000"/>
        </a:lnSpc>
        <a:spcBef>
          <a:spcPct val="0"/>
        </a:spcBef>
        <a:buNone/>
        <a:defRPr sz="3600" b="1" kern="1200" cap="all" baseline="0">
          <a:solidFill>
            <a:srgbClr val="022B4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CF2804-5B9D-49EA-B834-EFE9EAAAACD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2000" y="-1855"/>
            <a:ext cx="12168000" cy="1073150"/>
          </a:xfrm>
          <a:prstGeom prst="rect">
            <a:avLst/>
          </a:prstGeom>
        </p:spPr>
      </p:pic>
      <p:sp>
        <p:nvSpPr>
          <p:cNvPr id="2" name="Title Placeholder 1"/>
          <p:cNvSpPr>
            <a:spLocks noGrp="1"/>
          </p:cNvSpPr>
          <p:nvPr>
            <p:ph type="title"/>
          </p:nvPr>
        </p:nvSpPr>
        <p:spPr>
          <a:xfrm>
            <a:off x="838201" y="217284"/>
            <a:ext cx="9594011" cy="543208"/>
          </a:xfrm>
          <a:prstGeom prst="rect">
            <a:avLst/>
          </a:prstGeom>
        </p:spPr>
        <p:txBody>
          <a:bodyPr vert="horz" lIns="91440" tIns="45720" rIns="91440" bIns="45720" rtlCol="0" anchor="b">
            <a:normAutofit/>
          </a:bodyPr>
          <a:lstStyle/>
          <a:p>
            <a:r>
              <a:rPr lang="en-US" dirty="0"/>
              <a:t>Title Here</a:t>
            </a:r>
          </a:p>
        </p:txBody>
      </p:sp>
      <p:sp>
        <p:nvSpPr>
          <p:cNvPr id="3" name="Text Placeholder 2"/>
          <p:cNvSpPr>
            <a:spLocks noGrp="1"/>
          </p:cNvSpPr>
          <p:nvPr>
            <p:ph type="body" idx="1"/>
          </p:nvPr>
        </p:nvSpPr>
        <p:spPr>
          <a:xfrm>
            <a:off x="838200" y="1123125"/>
            <a:ext cx="10515600" cy="50538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6"/>
            <a:ext cx="4114800" cy="365125"/>
          </a:xfrm>
          <a:prstGeom prst="rect">
            <a:avLst/>
          </a:prstGeom>
          <a:noFill/>
        </p:spPr>
        <p:txBody>
          <a:bodyPr vert="horz" lIns="91440" tIns="45720" rIns="91440" bIns="45720" rtlCol="0" anchor="ctr"/>
          <a:lstStyle>
            <a:lvl1pPr algn="ctr">
              <a:defRPr sz="11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a:t>ADD CLASSIFICATION HERE</a:t>
            </a:r>
            <a:endParaRPr lang="en-US" dirty="0"/>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35736-6DC4-47F4-9AC4-BE352C6182E9}" type="slidenum">
              <a:rPr lang="en-US" smtClean="0"/>
              <a:t>‹#›</a:t>
            </a:fld>
            <a:endParaRPr lang="en-US" dirty="0"/>
          </a:p>
        </p:txBody>
      </p:sp>
      <p:cxnSp>
        <p:nvCxnSpPr>
          <p:cNvPr id="8" name="Straight Connector 7">
            <a:extLst>
              <a:ext uri="{FF2B5EF4-FFF2-40B4-BE49-F238E27FC236}">
                <a16:creationId xmlns:a16="http://schemas.microsoft.com/office/drawing/2014/main" id="{5887033E-1393-4CBB-BF87-C285C3CAF98B}"/>
              </a:ext>
            </a:extLst>
          </p:cNvPr>
          <p:cNvCxnSpPr/>
          <p:nvPr userDrawn="1"/>
        </p:nvCxnSpPr>
        <p:spPr>
          <a:xfrm>
            <a:off x="10905407" y="6356356"/>
            <a:ext cx="0" cy="365125"/>
          </a:xfrm>
          <a:prstGeom prst="line">
            <a:avLst/>
          </a:prstGeom>
          <a:ln w="19050">
            <a:solidFill>
              <a:srgbClr val="022B4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26C770-4F33-47E0-97CD-FA88E8FFCC4F}"/>
              </a:ext>
            </a:extLst>
          </p:cNvPr>
          <p:cNvSpPr txBox="1"/>
          <p:nvPr userDrawn="1"/>
        </p:nvSpPr>
        <p:spPr>
          <a:xfrm>
            <a:off x="9143999" y="6292023"/>
            <a:ext cx="1743031" cy="517514"/>
          </a:xfrm>
          <a:prstGeom prst="rect">
            <a:avLst/>
          </a:prstGeom>
          <a:noFill/>
        </p:spPr>
        <p:txBody>
          <a:bodyPr wrap="square" rtlCol="0">
            <a:spAutoFit/>
          </a:bodyPr>
          <a:lstStyle/>
          <a:p>
            <a:pPr algn="r">
              <a:lnSpc>
                <a:spcPts val="1100"/>
              </a:lnSpc>
            </a:pPr>
            <a:r>
              <a:rPr lang="en-US" sz="1100" b="1" kern="0" spc="20" baseline="0" dirty="0">
                <a:solidFill>
                  <a:srgbClr val="022B46"/>
                </a:solidFill>
                <a:latin typeface="Calibri" panose="020F0502020204030204" pitchFamily="34" charset="0"/>
                <a:cs typeface="Calibri" panose="020F0502020204030204" pitchFamily="34" charset="0"/>
              </a:rPr>
              <a:t>DEFENSE </a:t>
            </a:r>
            <a:br>
              <a:rPr lang="en-US" sz="1100" b="1" kern="0" spc="20" baseline="0" dirty="0">
                <a:solidFill>
                  <a:srgbClr val="022B46"/>
                </a:solidFill>
                <a:latin typeface="Calibri" panose="020F0502020204030204" pitchFamily="34" charset="0"/>
                <a:cs typeface="Calibri" panose="020F0502020204030204" pitchFamily="34" charset="0"/>
              </a:rPr>
            </a:br>
            <a:r>
              <a:rPr lang="en-US" sz="1100" b="1" kern="0" spc="20" baseline="0" dirty="0">
                <a:solidFill>
                  <a:srgbClr val="022B46"/>
                </a:solidFill>
                <a:latin typeface="Calibri" panose="020F0502020204030204" pitchFamily="34" charset="0"/>
                <a:cs typeface="Calibri" panose="020F0502020204030204" pitchFamily="34" charset="0"/>
              </a:rPr>
              <a:t>COUNTERINTELLIGENCE </a:t>
            </a:r>
            <a:br>
              <a:rPr lang="en-US" sz="1100" b="1" kern="0" spc="20" baseline="0" dirty="0">
                <a:solidFill>
                  <a:srgbClr val="022B46"/>
                </a:solidFill>
                <a:latin typeface="Calibri" panose="020F0502020204030204" pitchFamily="34" charset="0"/>
                <a:cs typeface="Calibri" panose="020F0502020204030204" pitchFamily="34" charset="0"/>
              </a:rPr>
            </a:br>
            <a:r>
              <a:rPr lang="en-US" sz="1100" b="1" kern="0" spc="20" baseline="0" dirty="0">
                <a:solidFill>
                  <a:srgbClr val="022B46"/>
                </a:solidFill>
                <a:latin typeface="Calibri" panose="020F0502020204030204" pitchFamily="34" charset="0"/>
                <a:cs typeface="Calibri" panose="020F0502020204030204" pitchFamily="34" charset="0"/>
              </a:rPr>
              <a:t>AND SECURITY AGENCY</a:t>
            </a:r>
          </a:p>
        </p:txBody>
      </p:sp>
    </p:spTree>
    <p:extLst>
      <p:ext uri="{BB962C8B-B14F-4D97-AF65-F5344CB8AC3E}">
        <p14:creationId xmlns:p14="http://schemas.microsoft.com/office/powerpoint/2010/main" val="41447932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hdr="0" dt="0"/>
  <p:txStyles>
    <p:titleStyle>
      <a:lvl1pPr algn="l" defTabSz="914400" rtl="0" eaLnBrk="1" latinLnBrk="0" hangingPunct="1">
        <a:lnSpc>
          <a:spcPct val="900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CF2804-5B9D-49EA-B834-EFE9EAAAAC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000" y="-1855"/>
            <a:ext cx="12168000" cy="1073150"/>
          </a:xfrm>
          <a:prstGeom prst="rect">
            <a:avLst/>
          </a:prstGeom>
        </p:spPr>
      </p:pic>
      <p:sp>
        <p:nvSpPr>
          <p:cNvPr id="2" name="Title Placeholder 1"/>
          <p:cNvSpPr>
            <a:spLocks noGrp="1"/>
          </p:cNvSpPr>
          <p:nvPr>
            <p:ph type="title"/>
          </p:nvPr>
        </p:nvSpPr>
        <p:spPr>
          <a:xfrm>
            <a:off x="838201" y="217284"/>
            <a:ext cx="9594011" cy="543208"/>
          </a:xfrm>
          <a:prstGeom prst="rect">
            <a:avLst/>
          </a:prstGeom>
        </p:spPr>
        <p:txBody>
          <a:bodyPr vert="horz" lIns="91440" tIns="45720" rIns="91440" bIns="45720" rtlCol="0" anchor="b">
            <a:normAutofit/>
          </a:bodyPr>
          <a:lstStyle/>
          <a:p>
            <a:r>
              <a:rPr lang="en-US" dirty="0"/>
              <a:t>Title Here</a:t>
            </a:r>
          </a:p>
        </p:txBody>
      </p:sp>
      <p:sp>
        <p:nvSpPr>
          <p:cNvPr id="3" name="Text Placeholder 2"/>
          <p:cNvSpPr>
            <a:spLocks noGrp="1"/>
          </p:cNvSpPr>
          <p:nvPr>
            <p:ph type="body" idx="1"/>
          </p:nvPr>
        </p:nvSpPr>
        <p:spPr>
          <a:xfrm>
            <a:off x="838200" y="1123125"/>
            <a:ext cx="10515600" cy="50538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6"/>
            <a:ext cx="4114800" cy="365125"/>
          </a:xfrm>
          <a:prstGeom prst="rect">
            <a:avLst/>
          </a:prstGeom>
          <a:noFill/>
        </p:spPr>
        <p:txBody>
          <a:bodyPr vert="horz" lIns="91440" tIns="45720" rIns="91440" bIns="45720" rtlCol="0" anchor="ctr"/>
          <a:lstStyle>
            <a:lvl1pPr algn="ctr">
              <a:defRPr sz="11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a:t>ADD CLASSIFICATION HERE</a:t>
            </a:r>
            <a:endParaRPr lang="en-US" dirty="0"/>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35736-6DC4-47F4-9AC4-BE352C6182E9}" type="slidenum">
              <a:rPr lang="en-US" smtClean="0"/>
              <a:t>‹#›</a:t>
            </a:fld>
            <a:endParaRPr lang="en-US" dirty="0"/>
          </a:p>
        </p:txBody>
      </p:sp>
    </p:spTree>
    <p:extLst>
      <p:ext uri="{BB962C8B-B14F-4D97-AF65-F5344CB8AC3E}">
        <p14:creationId xmlns:p14="http://schemas.microsoft.com/office/powerpoint/2010/main" val="1250271950"/>
      </p:ext>
    </p:extLst>
  </p:cSld>
  <p:clrMap bg1="lt1" tx1="dk1" bg2="lt2" tx2="dk2" accent1="accent1" accent2="accent2" accent3="accent3" accent4="accent4" accent5="accent5" accent6="accent6" hlink="hlink" folHlink="folHlink"/>
  <p:sldLayoutIdLst>
    <p:sldLayoutId id="2147483684" r:id="rId1"/>
  </p:sldLayoutIdLst>
  <p:hf hdr="0" dt="0"/>
  <p:txStyles>
    <p:titleStyle>
      <a:lvl1pPr algn="l" defTabSz="914400" rtl="0" eaLnBrk="1" latinLnBrk="0" hangingPunct="1">
        <a:lnSpc>
          <a:spcPct val="900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8.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1.wdp"/></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2.wdp"/></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 Id="rId5" Type="http://schemas.openxmlformats.org/officeDocument/2006/relationships/image" Target="../media/image46.sv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F5010D00-22D2-F252-17FF-9A66E675CF46}"/>
              </a:ext>
            </a:extLst>
          </p:cNvPr>
          <p:cNvSpPr>
            <a:spLocks noGrp="1"/>
          </p:cNvSpPr>
          <p:nvPr>
            <p:ph type="ftr" sz="quarter" idx="11"/>
          </p:nvPr>
        </p:nvSpPr>
        <p:spPr>
          <a:xfrm>
            <a:off x="4038600" y="6356353"/>
            <a:ext cx="4114800" cy="365125"/>
          </a:xfrm>
        </p:spPr>
        <p:txBody>
          <a:bodyPr/>
          <a:lstStyle/>
          <a:p>
            <a:r>
              <a:rPr lang="en-US" dirty="0"/>
              <a:t>UNCLASSIFIED</a:t>
            </a:r>
          </a:p>
        </p:txBody>
      </p:sp>
      <p:sp>
        <p:nvSpPr>
          <p:cNvPr id="4" name="Title 3"/>
          <p:cNvSpPr>
            <a:spLocks noGrp="1"/>
          </p:cNvSpPr>
          <p:nvPr>
            <p:ph type="ctrTitle"/>
          </p:nvPr>
        </p:nvSpPr>
        <p:spPr>
          <a:xfrm>
            <a:off x="1584960" y="847587"/>
            <a:ext cx="9022080" cy="2223444"/>
          </a:xfrm>
        </p:spPr>
        <p:txBody>
          <a:bodyPr>
            <a:normAutofit fontScale="90000"/>
          </a:bodyPr>
          <a:lstStyle/>
          <a:p>
            <a:r>
              <a:rPr lang="en-US" dirty="0"/>
              <a:t>Controlled Unclassified Information (CUI)</a:t>
            </a:r>
          </a:p>
        </p:txBody>
      </p:sp>
      <p:sp>
        <p:nvSpPr>
          <p:cNvPr id="11" name="Content Placeholder 10">
            <a:extLst>
              <a:ext uri="{FF2B5EF4-FFF2-40B4-BE49-F238E27FC236}">
                <a16:creationId xmlns:a16="http://schemas.microsoft.com/office/drawing/2014/main" id="{CF864D96-98D8-E40E-176D-BBC310070C17}"/>
              </a:ext>
            </a:extLst>
          </p:cNvPr>
          <p:cNvSpPr>
            <a:spLocks noGrp="1"/>
          </p:cNvSpPr>
          <p:nvPr>
            <p:ph sz="quarter" idx="19"/>
          </p:nvPr>
        </p:nvSpPr>
        <p:spPr>
          <a:xfrm>
            <a:off x="1584962" y="3063240"/>
            <a:ext cx="9021233" cy="674688"/>
          </a:xfrm>
        </p:spPr>
        <p:txBody>
          <a:bodyPr/>
          <a:lstStyle/>
          <a:p>
            <a:r>
              <a:rPr lang="en-US" dirty="0"/>
              <a:t>Training Template</a:t>
            </a:r>
          </a:p>
        </p:txBody>
      </p:sp>
      <p:sp>
        <p:nvSpPr>
          <p:cNvPr id="17" name="Subtitle 16">
            <a:extLst>
              <a:ext uri="{FF2B5EF4-FFF2-40B4-BE49-F238E27FC236}">
                <a16:creationId xmlns:a16="http://schemas.microsoft.com/office/drawing/2014/main" id="{04D04AAD-B438-04DE-4698-9F1C8813FA90}"/>
              </a:ext>
            </a:extLst>
          </p:cNvPr>
          <p:cNvSpPr>
            <a:spLocks noGrp="1"/>
          </p:cNvSpPr>
          <p:nvPr>
            <p:ph type="subTitle" idx="1"/>
          </p:nvPr>
        </p:nvSpPr>
        <p:spPr/>
        <p:txBody>
          <a:bodyPr/>
          <a:lstStyle/>
          <a:p>
            <a:endParaRPr lang="en-US"/>
          </a:p>
        </p:txBody>
      </p:sp>
      <p:sp>
        <p:nvSpPr>
          <p:cNvPr id="10" name="Text Placeholder 9">
            <a:extLst>
              <a:ext uri="{FF2B5EF4-FFF2-40B4-BE49-F238E27FC236}">
                <a16:creationId xmlns:a16="http://schemas.microsoft.com/office/drawing/2014/main" id="{E41578C3-92F8-5500-1420-3EE9DA6D4D80}"/>
              </a:ext>
            </a:extLst>
          </p:cNvPr>
          <p:cNvSpPr>
            <a:spLocks noGrp="1"/>
          </p:cNvSpPr>
          <p:nvPr>
            <p:ph type="body" sz="quarter" idx="17"/>
          </p:nvPr>
        </p:nvSpPr>
        <p:spPr>
          <a:xfrm>
            <a:off x="4038600" y="-926"/>
            <a:ext cx="4114800" cy="338859"/>
          </a:xfrm>
        </p:spPr>
        <p:txBody>
          <a:bodyPr/>
          <a:lstStyle/>
          <a:p>
            <a:r>
              <a:rPr lang="en-US" dirty="0"/>
              <a:t>UNCLASSIFIED</a:t>
            </a:r>
          </a:p>
        </p:txBody>
      </p:sp>
    </p:spTree>
    <p:extLst>
      <p:ext uri="{BB962C8B-B14F-4D97-AF65-F5344CB8AC3E}">
        <p14:creationId xmlns:p14="http://schemas.microsoft.com/office/powerpoint/2010/main" val="254360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DCC6A-8FF8-568A-6D27-47E1487FAC4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B1F930-BAE0-DC66-BF07-2D49D830A6A9}"/>
              </a:ext>
            </a:extLst>
          </p:cNvPr>
          <p:cNvSpPr>
            <a:spLocks noGrp="1"/>
          </p:cNvSpPr>
          <p:nvPr>
            <p:ph idx="1"/>
          </p:nvPr>
        </p:nvSpPr>
        <p:spPr>
          <a:xfrm>
            <a:off x="838200" y="1097280"/>
            <a:ext cx="4310743" cy="5029200"/>
          </a:xfrm>
        </p:spPr>
        <p:txBody>
          <a:bodyPr>
            <a:noAutofit/>
          </a:bodyPr>
          <a:lstStyle/>
          <a:p>
            <a:r>
              <a:rPr lang="en-US" sz="2000" b="1" cap="small" spc="300" dirty="0">
                <a:solidFill>
                  <a:schemeClr val="accent1"/>
                </a:solidFill>
                <a:ea typeface="Calibri" panose="020F0502020204030204" pitchFamily="34" charset="0"/>
                <a:cs typeface="Calibri" panose="020F0502020204030204" pitchFamily="34" charset="0"/>
              </a:rPr>
              <a:t>DOD CUI Registry</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Mirrors the National CUI Registry but aligns each National CUI Registry index and category to DOD issuances. </a:t>
            </a:r>
          </a:p>
          <a:p>
            <a:pPr marL="457200" lvl="1" indent="0">
              <a:buNone/>
            </a:pPr>
            <a:endParaRPr lang="en-US" sz="2000" dirty="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5D2043BB-89DF-46BA-6827-1501F720246C}"/>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F6B192B9-8D84-8855-84D0-D4FB7FF3BC34}"/>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DOD CUI Registry</a:t>
            </a:r>
          </a:p>
        </p:txBody>
      </p:sp>
      <p:pic>
        <p:nvPicPr>
          <p:cNvPr id="4" name="Picture 3" descr="Graphical user interface&#10;&#10;AI-generated content may be incorrect.">
            <a:extLst>
              <a:ext uri="{FF2B5EF4-FFF2-40B4-BE49-F238E27FC236}">
                <a16:creationId xmlns:a16="http://schemas.microsoft.com/office/drawing/2014/main" id="{9DB5F433-9E15-308B-6BF5-52CD7644F30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6862" r="8384"/>
          <a:stretch>
            <a:fillRect/>
          </a:stretch>
        </p:blipFill>
        <p:spPr>
          <a:xfrm>
            <a:off x="5494185" y="1225220"/>
            <a:ext cx="5859615" cy="4753699"/>
          </a:xfrm>
          <a:prstGeom prst="rect">
            <a:avLst/>
          </a:prstGeom>
          <a:ln w="12700">
            <a:no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BEEA4066-B04C-5B8D-9237-CB7D26DB1708}"/>
              </a:ext>
            </a:extLst>
          </p:cNvPr>
          <p:cNvSpPr txBox="1"/>
          <p:nvPr/>
        </p:nvSpPr>
        <p:spPr>
          <a:xfrm>
            <a:off x="598716" y="4035941"/>
            <a:ext cx="4713514" cy="646331"/>
          </a:xfrm>
          <a:prstGeom prst="rect">
            <a:avLst/>
          </a:prstGeom>
          <a:solidFill>
            <a:schemeClr val="bg1">
              <a:lumMod val="95000"/>
            </a:schemeClr>
          </a:solidFill>
          <a:ln w="9525">
            <a:noFill/>
          </a:ln>
          <a:effectLst>
            <a:outerShdw blurRad="50800" dist="38100" dir="2700000" algn="tl" rotWithShape="0">
              <a:prstClr val="black">
                <a:alpha val="40000"/>
              </a:prstClr>
            </a:outerShdw>
          </a:effectLst>
        </p:spPr>
        <p:txBody>
          <a:bodyPr wrap="square">
            <a:spAutoFit/>
          </a:bodyPr>
          <a:lstStyle/>
          <a:p>
            <a:pPr marL="119063" lvl="1"/>
            <a:r>
              <a:rPr lang="en-US" sz="1800" b="1" dirty="0">
                <a:ea typeface="Calibri" panose="020F0502020204030204" pitchFamily="34" charset="0"/>
                <a:cs typeface="Calibri" panose="020F0502020204030204" pitchFamily="34" charset="0"/>
              </a:rPr>
              <a:t>Location of DOD CUI Registry: https://www.dodcui.mil/CUI-Registry-New/</a:t>
            </a:r>
            <a:endParaRPr lang="en-US" sz="1800" dirty="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0FAC5B5-64D3-B78F-A9E4-9186A8DCB788}"/>
              </a:ext>
            </a:extLst>
          </p:cNvPr>
          <p:cNvSpPr txBox="1"/>
          <p:nvPr/>
        </p:nvSpPr>
        <p:spPr>
          <a:xfrm>
            <a:off x="5494185" y="867407"/>
            <a:ext cx="2780186" cy="338554"/>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DOD CUI Registry Webpage</a:t>
            </a:r>
            <a:endParaRPr lang="en-US" sz="1600" b="1" dirty="0">
              <a:solidFill>
                <a:schemeClr val="tx2"/>
              </a:solidFill>
            </a:endParaRPr>
          </a:p>
        </p:txBody>
      </p:sp>
      <p:sp>
        <p:nvSpPr>
          <p:cNvPr id="7" name="Slide Number Placeholder 2">
            <a:extLst>
              <a:ext uri="{FF2B5EF4-FFF2-40B4-BE49-F238E27FC236}">
                <a16:creationId xmlns:a16="http://schemas.microsoft.com/office/drawing/2014/main" id="{3F60F44B-9D0D-5A63-0060-E930D0DD671B}"/>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10</a:t>
            </a:fld>
            <a:endParaRPr lang="en-US" dirty="0"/>
          </a:p>
        </p:txBody>
      </p:sp>
      <p:sp>
        <p:nvSpPr>
          <p:cNvPr id="10" name="Footer Placeholder 2">
            <a:extLst>
              <a:ext uri="{FF2B5EF4-FFF2-40B4-BE49-F238E27FC236}">
                <a16:creationId xmlns:a16="http://schemas.microsoft.com/office/drawing/2014/main" id="{1147E040-41C9-F8AD-5D2A-C144FD68C591}"/>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140437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7FD08-A5F4-945E-1D3E-423A2E163EC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625EFE-1FD6-73B4-CFFF-2FD26408BCE8}"/>
              </a:ext>
            </a:extLst>
          </p:cNvPr>
          <p:cNvSpPr>
            <a:spLocks noGrp="1"/>
          </p:cNvSpPr>
          <p:nvPr>
            <p:ph idx="1"/>
          </p:nvPr>
        </p:nvSpPr>
        <p:spPr>
          <a:xfrm>
            <a:off x="838200" y="1097280"/>
            <a:ext cx="5243684" cy="5029200"/>
          </a:xfrm>
        </p:spPr>
        <p:txBody>
          <a:bodyPr>
            <a:noAutofit/>
          </a:bodyPr>
          <a:lstStyle/>
          <a:p>
            <a:r>
              <a:rPr lang="en-US" sz="1800" b="1" cap="small" spc="300" dirty="0">
                <a:solidFill>
                  <a:schemeClr val="accent1"/>
                </a:solidFill>
                <a:ea typeface="Calibri" panose="020F0502020204030204" pitchFamily="34" charset="0"/>
                <a:cs typeface="Calibri" panose="020F0502020204030204" pitchFamily="34" charset="0"/>
              </a:rPr>
              <a:t>DOD CUI Registry Categories</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Categories include (but are not limited to):</a:t>
            </a:r>
          </a:p>
          <a:p>
            <a:pPr lvl="2">
              <a:buFont typeface="Wingdings" panose="05000000000000000000" pitchFamily="2" charset="2"/>
              <a:buChar char="Ø"/>
            </a:pPr>
            <a:r>
              <a:rPr lang="en-US" sz="1800" dirty="0">
                <a:ea typeface="Calibri" panose="020F0502020204030204" pitchFamily="34" charset="0"/>
                <a:cs typeface="Calibri" panose="020F0502020204030204" pitchFamily="34" charset="0"/>
              </a:rPr>
              <a:t>Controlled Technical Information (CTI)</a:t>
            </a:r>
          </a:p>
          <a:p>
            <a:pPr lvl="2">
              <a:buFont typeface="Wingdings" panose="05000000000000000000" pitchFamily="2" charset="2"/>
              <a:buChar char="Ø"/>
            </a:pPr>
            <a:r>
              <a:rPr lang="en-US" sz="1800" dirty="0">
                <a:ea typeface="Calibri" panose="020F0502020204030204" pitchFamily="34" charset="0"/>
                <a:cs typeface="Calibri" panose="020F0502020204030204" pitchFamily="34" charset="0"/>
              </a:rPr>
              <a:t>Protected  Health Information (PHI)</a:t>
            </a:r>
          </a:p>
          <a:p>
            <a:pPr lvl="2">
              <a:buFont typeface="Wingdings" panose="05000000000000000000" pitchFamily="2" charset="2"/>
              <a:buChar char="Ø"/>
            </a:pPr>
            <a:r>
              <a:rPr lang="en-US" sz="1800" dirty="0">
                <a:ea typeface="Calibri" panose="020F0502020204030204" pitchFamily="34" charset="0"/>
                <a:cs typeface="Calibri" panose="020F0502020204030204" pitchFamily="34" charset="0"/>
              </a:rPr>
              <a:t>General Privacy Information (including certain types of personally identifiable information</a:t>
            </a:r>
          </a:p>
          <a:p>
            <a:pPr lvl="2">
              <a:buFont typeface="Wingdings" panose="05000000000000000000" pitchFamily="2" charset="2"/>
              <a:buChar char="Ø"/>
            </a:pPr>
            <a:r>
              <a:rPr lang="en-US" sz="1800" dirty="0">
                <a:ea typeface="Calibri" panose="020F0502020204030204" pitchFamily="34" charset="0"/>
                <a:cs typeface="Calibri" panose="020F0502020204030204" pitchFamily="34" charset="0"/>
              </a:rPr>
              <a:t> Personnel Records (of Federal employees)</a:t>
            </a:r>
          </a:p>
          <a:p>
            <a:r>
              <a:rPr lang="en-US" sz="1800" b="1" cap="small" spc="300" dirty="0">
                <a:solidFill>
                  <a:schemeClr val="accent1"/>
                </a:solidFill>
                <a:ea typeface="Calibri" panose="020F0502020204030204" pitchFamily="34" charset="0"/>
                <a:cs typeface="Calibri" panose="020F0502020204030204" pitchFamily="34" charset="0"/>
              </a:rPr>
              <a:t>DOD CUI Category Page</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Describes category</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Notes any required warning statements or dissemination controls</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States examples of information covered in category</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List authorities for category’s existence</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Note applicable DOD policies</a:t>
            </a:r>
          </a:p>
          <a:p>
            <a:pPr lvl="1"/>
            <a:endParaRPr lang="en-US" sz="1800" dirty="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A714980C-B7BB-904D-D61F-DA0C070B72E3}"/>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48E54C34-CC04-31DE-85B5-4B665C3DF41B}"/>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DOD CUI Registry Categories</a:t>
            </a:r>
          </a:p>
        </p:txBody>
      </p:sp>
      <p:pic>
        <p:nvPicPr>
          <p:cNvPr id="12" name="Picture 11" descr="Graphical user interface, text, application, email&#10;&#10;AI-generated content may be incorrect.">
            <a:extLst>
              <a:ext uri="{FF2B5EF4-FFF2-40B4-BE49-F238E27FC236}">
                <a16:creationId xmlns:a16="http://schemas.microsoft.com/office/drawing/2014/main" id="{EA115665-FFCA-CFF7-7BD1-5F87B3C9BD3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6000"/>
                    </a14:imgEffect>
                  </a14:imgLayer>
                </a14:imgProps>
              </a:ext>
              <a:ext uri="{28A0092B-C50C-407E-A947-70E740481C1C}">
                <a14:useLocalDpi xmlns:a14="http://schemas.microsoft.com/office/drawing/2010/main" val="0"/>
              </a:ext>
            </a:extLst>
          </a:blip>
          <a:srcRect t="1395"/>
          <a:stretch>
            <a:fillRect/>
          </a:stretch>
        </p:blipFill>
        <p:spPr>
          <a:xfrm>
            <a:off x="6345471" y="1317169"/>
            <a:ext cx="5243684" cy="4590171"/>
          </a:xfrm>
          <a:prstGeom prst="rect">
            <a:avLst/>
          </a:prstGeom>
          <a:ln w="12700">
            <a:no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E6FAF544-C4E7-AD0D-E242-1D5390049CA1}"/>
              </a:ext>
            </a:extLst>
          </p:cNvPr>
          <p:cNvSpPr txBox="1"/>
          <p:nvPr/>
        </p:nvSpPr>
        <p:spPr>
          <a:xfrm>
            <a:off x="6345471" y="972991"/>
            <a:ext cx="4755666" cy="338554"/>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General Privacy Category in the DOD CUI Registry</a:t>
            </a:r>
            <a:endParaRPr lang="en-US" sz="1600" b="1" dirty="0">
              <a:solidFill>
                <a:schemeClr val="tx2"/>
              </a:solidFill>
            </a:endParaRPr>
          </a:p>
        </p:txBody>
      </p:sp>
      <p:sp>
        <p:nvSpPr>
          <p:cNvPr id="4" name="Slide Number Placeholder 2">
            <a:extLst>
              <a:ext uri="{FF2B5EF4-FFF2-40B4-BE49-F238E27FC236}">
                <a16:creationId xmlns:a16="http://schemas.microsoft.com/office/drawing/2014/main" id="{7C6C6140-EB5D-49DA-2359-04DD34B74E28}"/>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11</a:t>
            </a:fld>
            <a:endParaRPr lang="en-US" dirty="0"/>
          </a:p>
        </p:txBody>
      </p:sp>
      <p:sp>
        <p:nvSpPr>
          <p:cNvPr id="7" name="Footer Placeholder 2">
            <a:extLst>
              <a:ext uri="{FF2B5EF4-FFF2-40B4-BE49-F238E27FC236}">
                <a16:creationId xmlns:a16="http://schemas.microsoft.com/office/drawing/2014/main" id="{10FCB7FE-EF5F-C804-25FC-85F86215A8D1}"/>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353281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F1212-CFEB-F10E-75BC-154C022FFE2B}"/>
            </a:ext>
          </a:extLst>
        </p:cNvPr>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692C46C-F066-5E60-C349-A9EC9B43340F}"/>
              </a:ext>
            </a:extLst>
          </p:cNvPr>
          <p:cNvSpPr>
            <a:spLocks noGrp="1"/>
          </p:cNvSpPr>
          <p:nvPr>
            <p:ph idx="1"/>
          </p:nvPr>
        </p:nvSpPr>
        <p:spPr>
          <a:xfrm>
            <a:off x="838200" y="1097280"/>
            <a:ext cx="5257800" cy="5029200"/>
          </a:xfrm>
        </p:spPr>
        <p:txBody>
          <a:bodyPr>
            <a:noAutofit/>
          </a:bodyPr>
          <a:lstStyle/>
          <a:p>
            <a:r>
              <a:rPr lang="en-US" sz="1800" dirty="0">
                <a:ea typeface="Calibri" panose="020F0502020204030204" pitchFamily="34" charset="0"/>
                <a:cs typeface="Calibri" panose="020F0502020204030204" pitchFamily="34" charset="0"/>
              </a:rPr>
              <a:t>Before you mark a document as CUI, you must first determine if the information is CUI. Does it fall into a CUI category? To determine if information can be controlled as CUI:</a:t>
            </a:r>
          </a:p>
          <a:p>
            <a:pPr marL="800100" lvl="1" indent="-342900">
              <a:buFont typeface="+mj-lt"/>
              <a:buAutoNum type="arabicPeriod"/>
            </a:pPr>
            <a:r>
              <a:rPr lang="en-US" sz="1800" dirty="0">
                <a:ea typeface="Calibri" panose="020F0502020204030204" pitchFamily="34" charset="0"/>
                <a:cs typeface="Calibri" panose="020F0502020204030204" pitchFamily="34" charset="0"/>
              </a:rPr>
              <a:t>Determine if the information has been classified or not; only unclassified information can be controlled as CUI</a:t>
            </a:r>
          </a:p>
          <a:p>
            <a:pPr marL="800100" lvl="1" indent="-342900">
              <a:buFont typeface="+mj-lt"/>
              <a:buAutoNum type="arabicPeriod"/>
            </a:pPr>
            <a:r>
              <a:rPr lang="en-US" sz="1800" dirty="0">
                <a:ea typeface="Calibri" panose="020F0502020204030204" pitchFamily="34" charset="0"/>
                <a:cs typeface="Calibri" panose="020F0502020204030204" pitchFamily="34" charset="0"/>
              </a:rPr>
              <a:t>Compare the information to the categories in the DOD CUI Registry</a:t>
            </a:r>
          </a:p>
          <a:p>
            <a:pPr lvl="2">
              <a:buFont typeface="Wingdings" panose="05000000000000000000" pitchFamily="2" charset="2"/>
              <a:buChar char="Ø"/>
            </a:pPr>
            <a:r>
              <a:rPr lang="en-US" sz="1800" dirty="0">
                <a:ea typeface="Calibri" panose="020F0502020204030204" pitchFamily="34" charset="0"/>
                <a:cs typeface="Calibri" panose="020F0502020204030204" pitchFamily="34" charset="0"/>
              </a:rPr>
              <a:t>Unclassified information may only be marked as CUI if it aligns with a category established in the DOD CUI Registry</a:t>
            </a:r>
          </a:p>
          <a:p>
            <a:pPr lvl="2">
              <a:buFont typeface="Wingdings" panose="05000000000000000000" pitchFamily="2" charset="2"/>
              <a:buChar char="Ø"/>
            </a:pPr>
            <a:r>
              <a:rPr lang="en-US" sz="1800" dirty="0">
                <a:ea typeface="Calibri" panose="020F0502020204030204" pitchFamily="34" charset="0"/>
                <a:cs typeface="Calibri" panose="020F0502020204030204" pitchFamily="34" charset="0"/>
              </a:rPr>
              <a:t>The CUI category’s page identifies the law, regulation, or Government-wide policy that justifies that category</a:t>
            </a:r>
          </a:p>
          <a:p>
            <a:r>
              <a:rPr lang="en-US" sz="1800" dirty="0">
                <a:ea typeface="Calibri" panose="020F0502020204030204" pitchFamily="34" charset="0"/>
                <a:cs typeface="Calibri" panose="020F0502020204030204" pitchFamily="34" charset="0"/>
              </a:rPr>
              <a:t>On a piece of CUI, the designation indicator block will note the applicable CUI category using the category’s abbreviation (found on the category’s page in the DOD CUI Registry).</a:t>
            </a:r>
          </a:p>
        </p:txBody>
      </p:sp>
      <p:sp>
        <p:nvSpPr>
          <p:cNvPr id="2" name="Text Placeholder 1">
            <a:extLst>
              <a:ext uri="{FF2B5EF4-FFF2-40B4-BE49-F238E27FC236}">
                <a16:creationId xmlns:a16="http://schemas.microsoft.com/office/drawing/2014/main" id="{201222F9-CA4B-83E4-AF52-F94876B384E9}"/>
              </a:ext>
            </a:extLst>
          </p:cNvPr>
          <p:cNvSpPr>
            <a:spLocks noGrp="1"/>
          </p:cNvSpPr>
          <p:nvPr>
            <p:ph type="body" sz="quarter" idx="17"/>
          </p:nvPr>
        </p:nvSpPr>
        <p:spPr/>
        <p:txBody>
          <a:bodyPr/>
          <a:lstStyle/>
          <a:p>
            <a:r>
              <a:rPr lang="en-US"/>
              <a:t>UNCLASSIFIED</a:t>
            </a:r>
            <a:endParaRPr lang="en-US" dirty="0"/>
          </a:p>
        </p:txBody>
      </p:sp>
      <p:sp>
        <p:nvSpPr>
          <p:cNvPr id="9" name="Title 3">
            <a:extLst>
              <a:ext uri="{FF2B5EF4-FFF2-40B4-BE49-F238E27FC236}">
                <a16:creationId xmlns:a16="http://schemas.microsoft.com/office/drawing/2014/main" id="{34C95BFA-1765-A9CF-B3D9-DE3A555A3117}"/>
              </a:ext>
            </a:extLst>
          </p:cNvPr>
          <p:cNvSpPr>
            <a:spLocks noGrp="1"/>
          </p:cNvSpPr>
          <p:nvPr>
            <p:ph type="title"/>
          </p:nvPr>
        </p:nvSpPr>
        <p:spPr/>
        <p:txBody>
          <a:bodyPr anchor="b" anchorCtr="0">
            <a:normAutofit/>
          </a:bodyPr>
          <a:lstStyle/>
          <a:p>
            <a:r>
              <a:rPr lang="en-US" b="1">
                <a:latin typeface="+mj-lt"/>
                <a:cs typeface="Arial" panose="020B0604020202020204" pitchFamily="34" charset="0"/>
              </a:rPr>
              <a:t>Determining if Information Falls Into A CUI Category</a:t>
            </a:r>
            <a:endParaRPr lang="en-US" b="1" dirty="0">
              <a:latin typeface="+mj-lt"/>
              <a:cs typeface="Arial" panose="020B0604020202020204" pitchFamily="34" charset="0"/>
            </a:endParaRPr>
          </a:p>
        </p:txBody>
      </p:sp>
      <p:pic>
        <p:nvPicPr>
          <p:cNvPr id="8" name="Picture 7" descr="Timeline&#10;&#10;AI-generated content may be incorrect.">
            <a:extLst>
              <a:ext uri="{FF2B5EF4-FFF2-40B4-BE49-F238E27FC236}">
                <a16:creationId xmlns:a16="http://schemas.microsoft.com/office/drawing/2014/main" id="{3C05BE5F-3BDC-F9CB-49E7-A1AD73FAE50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114" t="243" r="11063" b="-1"/>
          <a:stretch>
            <a:fillRect/>
          </a:stretch>
        </p:blipFill>
        <p:spPr>
          <a:xfrm>
            <a:off x="6400800" y="1329227"/>
            <a:ext cx="5470359" cy="4712667"/>
          </a:xfrm>
          <a:prstGeom prst="rect">
            <a:avLst/>
          </a:prstGeom>
          <a:ln w="12700">
            <a:no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0A7563F4-EDBD-E0C3-B78A-F92DC198209B}"/>
              </a:ext>
            </a:extLst>
          </p:cNvPr>
          <p:cNvSpPr txBox="1"/>
          <p:nvPr/>
        </p:nvSpPr>
        <p:spPr>
          <a:xfrm>
            <a:off x="6400800" y="978702"/>
            <a:ext cx="2307771" cy="338554"/>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CUI Decision Tree</a:t>
            </a:r>
            <a:endParaRPr lang="en-US" sz="1600" b="1" dirty="0">
              <a:solidFill>
                <a:schemeClr val="tx2"/>
              </a:solidFill>
            </a:endParaRPr>
          </a:p>
        </p:txBody>
      </p:sp>
      <p:sp>
        <p:nvSpPr>
          <p:cNvPr id="3" name="Slide Number Placeholder 2">
            <a:extLst>
              <a:ext uri="{FF2B5EF4-FFF2-40B4-BE49-F238E27FC236}">
                <a16:creationId xmlns:a16="http://schemas.microsoft.com/office/drawing/2014/main" id="{DBFA9DE7-C999-0422-1BE0-02D03C350449}"/>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12</a:t>
            </a:fld>
            <a:endParaRPr lang="en-US" dirty="0"/>
          </a:p>
        </p:txBody>
      </p:sp>
      <p:sp>
        <p:nvSpPr>
          <p:cNvPr id="4" name="Footer Placeholder 2">
            <a:extLst>
              <a:ext uri="{FF2B5EF4-FFF2-40B4-BE49-F238E27FC236}">
                <a16:creationId xmlns:a16="http://schemas.microsoft.com/office/drawing/2014/main" id="{1020376E-E695-3511-68D6-AAEABBB20699}"/>
              </a:ext>
            </a:extLst>
          </p:cNvPr>
          <p:cNvSpPr>
            <a:spLocks noGrp="1"/>
          </p:cNvSpPr>
          <p:nvPr>
            <p:ph type="ftr" sz="quarter" idx="11"/>
          </p:nvPr>
        </p:nvSpPr>
        <p:spPr>
          <a:xfrm>
            <a:off x="4038600" y="6356353"/>
            <a:ext cx="4114800" cy="365125"/>
          </a:xfrm>
        </p:spPr>
        <p:txBody>
          <a:bodyPr/>
          <a:lstStyle/>
          <a:p>
            <a:r>
              <a:rPr lang="en-US"/>
              <a:t>UNCLASSIFIED</a:t>
            </a:r>
            <a:endParaRPr lang="en-US" dirty="0"/>
          </a:p>
        </p:txBody>
      </p:sp>
    </p:spTree>
    <p:extLst>
      <p:ext uri="{BB962C8B-B14F-4D97-AF65-F5344CB8AC3E}">
        <p14:creationId xmlns:p14="http://schemas.microsoft.com/office/powerpoint/2010/main" val="22572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5A016-C9B1-624F-BA21-59B112014445}"/>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2F00E44-89C8-668C-DD8E-838C26151501}"/>
              </a:ext>
            </a:extLst>
          </p:cNvPr>
          <p:cNvSpPr>
            <a:spLocks noGrp="1"/>
          </p:cNvSpPr>
          <p:nvPr>
            <p:ph idx="1"/>
          </p:nvPr>
        </p:nvSpPr>
        <p:spPr>
          <a:xfrm>
            <a:off x="838200" y="1097280"/>
            <a:ext cx="5747413" cy="5029200"/>
          </a:xfrm>
        </p:spPr>
        <p:txBody>
          <a:bodyPr>
            <a:noAutofit/>
          </a:bodyPr>
          <a:lstStyle/>
          <a:p>
            <a:r>
              <a:rPr lang="en-US" sz="1800" b="1" cap="small" spc="300" dirty="0">
                <a:solidFill>
                  <a:schemeClr val="accent1"/>
                </a:solidFill>
                <a:ea typeface="Calibri" panose="020F0502020204030204" pitchFamily="34" charset="0"/>
                <a:cs typeface="Calibri" panose="020F0502020204030204" pitchFamily="34" charset="0"/>
              </a:rPr>
              <a:t>For Official Use Only “(U//FOUO)”</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DOD marking that was authorized to protect unclassified information that may be exempt from mandatory disclosure under the Freedom of Information Act (FOIA).</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Now a legacy marking: obsolete and no longer authorized for use on newly created documents or portions</a:t>
            </a:r>
          </a:p>
          <a:p>
            <a:r>
              <a:rPr lang="en-US" sz="1800" b="1" cap="small" spc="300" dirty="0">
                <a:solidFill>
                  <a:schemeClr val="accent1"/>
                </a:solidFill>
                <a:ea typeface="Calibri" panose="020F0502020204030204" pitchFamily="34" charset="0"/>
                <a:cs typeface="Calibri" panose="020F0502020204030204" pitchFamily="34" charset="0"/>
              </a:rPr>
              <a:t>CUI, and Information marked as FOUO</a:t>
            </a:r>
            <a:endParaRPr lang="en-US" sz="1800" cap="small" spc="300" dirty="0">
              <a:solidFill>
                <a:schemeClr val="accent1"/>
              </a:solidFill>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Some information previously marked as FOUO will qualify as CUI, some will not.</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Information previously marked as FOUO does not need to be re-marked as long it remains under DOD control or is accessed online and downloaded for use within the DOD. However, if that same information is put in a new document or is shared outside of DOD, it needs to be assessed to see if it meets the criteria for CUI and re-marked appropriately.</a:t>
            </a:r>
          </a:p>
        </p:txBody>
      </p:sp>
      <p:sp>
        <p:nvSpPr>
          <p:cNvPr id="2" name="Text Placeholder 1">
            <a:extLst>
              <a:ext uri="{FF2B5EF4-FFF2-40B4-BE49-F238E27FC236}">
                <a16:creationId xmlns:a16="http://schemas.microsoft.com/office/drawing/2014/main" id="{DC52DE1A-682B-CCE6-45F6-4F8814622268}"/>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2E0236F3-48B7-7527-DC5D-FCF71F91B8C1}"/>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CUI and U//FOUO</a:t>
            </a:r>
          </a:p>
        </p:txBody>
      </p:sp>
      <p:sp>
        <p:nvSpPr>
          <p:cNvPr id="11" name="TextBox 10">
            <a:extLst>
              <a:ext uri="{FF2B5EF4-FFF2-40B4-BE49-F238E27FC236}">
                <a16:creationId xmlns:a16="http://schemas.microsoft.com/office/drawing/2014/main" id="{A9312420-8432-ABFA-3C0E-C593A2BFE328}"/>
              </a:ext>
            </a:extLst>
          </p:cNvPr>
          <p:cNvSpPr txBox="1"/>
          <p:nvPr/>
        </p:nvSpPr>
        <p:spPr>
          <a:xfrm>
            <a:off x="6711119" y="1772252"/>
            <a:ext cx="4736849" cy="584775"/>
          </a:xfrm>
          <a:prstGeom prst="rect">
            <a:avLst/>
          </a:prstGeom>
          <a:solidFill>
            <a:schemeClr val="bg1"/>
          </a:solidFill>
        </p:spPr>
        <p:txBody>
          <a:bodyPr wrap="square">
            <a:spAutoFit/>
          </a:bodyPr>
          <a:lstStyle/>
          <a:p>
            <a:pPr algn="ctr"/>
            <a:r>
              <a:rPr lang="en-US" sz="1600" b="1" dirty="0">
                <a:solidFill>
                  <a:schemeClr val="tx2"/>
                </a:solidFill>
                <a:ea typeface="Calibri" panose="020F0502020204030204" pitchFamily="34" charset="0"/>
                <a:cs typeface="Calibri" panose="020F0502020204030204" pitchFamily="34" charset="0"/>
              </a:rPr>
              <a:t>Does all legacy-marked FOUO qualify as CUI? </a:t>
            </a:r>
            <a:br>
              <a:rPr lang="en-US" sz="1600" b="1" dirty="0">
                <a:solidFill>
                  <a:schemeClr val="tx2"/>
                </a:solidFill>
                <a:ea typeface="Calibri" panose="020F0502020204030204" pitchFamily="34" charset="0"/>
                <a:cs typeface="Calibri" panose="020F0502020204030204" pitchFamily="34" charset="0"/>
              </a:rPr>
            </a:br>
            <a:r>
              <a:rPr lang="en-US" sz="1600" b="1" dirty="0">
                <a:solidFill>
                  <a:schemeClr val="tx2"/>
                </a:solidFill>
                <a:ea typeface="Calibri" panose="020F0502020204030204" pitchFamily="34" charset="0"/>
                <a:cs typeface="Calibri" panose="020F0502020204030204" pitchFamily="34" charset="0"/>
              </a:rPr>
              <a:t>No, some will, some will not. </a:t>
            </a:r>
          </a:p>
        </p:txBody>
      </p:sp>
      <p:pic>
        <p:nvPicPr>
          <p:cNvPr id="15" name="Picture 14" descr="Text&#10;&#10;AI-generated content may be incorrect.">
            <a:extLst>
              <a:ext uri="{FF2B5EF4-FFF2-40B4-BE49-F238E27FC236}">
                <a16:creationId xmlns:a16="http://schemas.microsoft.com/office/drawing/2014/main" id="{9FC362D9-14B5-2D3F-57D2-2F25B4F3008D}"/>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3000"/>
                    </a14:imgEffect>
                  </a14:imgLayer>
                </a14:imgProps>
              </a:ext>
              <a:ext uri="{28A0092B-C50C-407E-A947-70E740481C1C}">
                <a14:useLocalDpi xmlns:a14="http://schemas.microsoft.com/office/drawing/2010/main" val="0"/>
              </a:ext>
            </a:extLst>
          </a:blip>
          <a:stretch>
            <a:fillRect/>
          </a:stretch>
        </p:blipFill>
        <p:spPr>
          <a:xfrm>
            <a:off x="9524422" y="2501239"/>
            <a:ext cx="2051882" cy="2694761"/>
          </a:xfrm>
          <a:prstGeom prst="rect">
            <a:avLst/>
          </a:prstGeom>
          <a:ln w="12700">
            <a:noFill/>
          </a:ln>
          <a:effectLst>
            <a:outerShdw blurRad="50800" dist="38100" dir="2700000" algn="tl" rotWithShape="0">
              <a:prstClr val="black">
                <a:alpha val="40000"/>
              </a:prstClr>
            </a:outerShdw>
          </a:effectLst>
        </p:spPr>
      </p:pic>
      <p:pic>
        <p:nvPicPr>
          <p:cNvPr id="2050" name="Picture 2" descr="Federation of American ...">
            <a:extLst>
              <a:ext uri="{FF2B5EF4-FFF2-40B4-BE49-F238E27FC236}">
                <a16:creationId xmlns:a16="http://schemas.microsoft.com/office/drawing/2014/main" id="{767ED845-7883-0472-384A-D95DE5AF4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039" y="2410121"/>
            <a:ext cx="2198019" cy="293446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Equals 18">
            <a:extLst>
              <a:ext uri="{FF2B5EF4-FFF2-40B4-BE49-F238E27FC236}">
                <a16:creationId xmlns:a16="http://schemas.microsoft.com/office/drawing/2014/main" id="{68F530D5-A8D4-C8B5-37A9-84D30CC5C071}"/>
              </a:ext>
            </a:extLst>
          </p:cNvPr>
          <p:cNvSpPr/>
          <p:nvPr/>
        </p:nvSpPr>
        <p:spPr>
          <a:xfrm>
            <a:off x="8923422" y="3052835"/>
            <a:ext cx="444374" cy="584775"/>
          </a:xfrm>
          <a:prstGeom prst="mathEqual">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0" name="Not Equal 19">
            <a:extLst>
              <a:ext uri="{FF2B5EF4-FFF2-40B4-BE49-F238E27FC236}">
                <a16:creationId xmlns:a16="http://schemas.microsoft.com/office/drawing/2014/main" id="{6AAAE4CB-CEE9-FD85-2605-B3805DAC08CC}"/>
              </a:ext>
            </a:extLst>
          </p:cNvPr>
          <p:cNvSpPr/>
          <p:nvPr/>
        </p:nvSpPr>
        <p:spPr>
          <a:xfrm>
            <a:off x="8864058" y="4036539"/>
            <a:ext cx="503738" cy="584775"/>
          </a:xfrm>
          <a:prstGeom prst="mathNotEqual">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 name="Slide Number Placeholder 2">
            <a:extLst>
              <a:ext uri="{FF2B5EF4-FFF2-40B4-BE49-F238E27FC236}">
                <a16:creationId xmlns:a16="http://schemas.microsoft.com/office/drawing/2014/main" id="{67422F3E-759E-6C4B-BBAB-CE0FEF01B047}"/>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13</a:t>
            </a:fld>
            <a:endParaRPr lang="en-US" dirty="0"/>
          </a:p>
        </p:txBody>
      </p:sp>
      <p:sp>
        <p:nvSpPr>
          <p:cNvPr id="7" name="Footer Placeholder 2">
            <a:extLst>
              <a:ext uri="{FF2B5EF4-FFF2-40B4-BE49-F238E27FC236}">
                <a16:creationId xmlns:a16="http://schemas.microsoft.com/office/drawing/2014/main" id="{488A7790-3140-FA67-6843-B50F5132899B}"/>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249678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ED8F0-AF46-0899-B043-B8813F38B7C2}"/>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0099C06-336A-209B-D956-973395DE9B5E}"/>
              </a:ext>
            </a:extLst>
          </p:cNvPr>
          <p:cNvSpPr>
            <a:spLocks noGrp="1"/>
          </p:cNvSpPr>
          <p:nvPr>
            <p:ph idx="1"/>
          </p:nvPr>
        </p:nvSpPr>
        <p:spPr>
          <a:xfrm>
            <a:off x="838200" y="1097280"/>
            <a:ext cx="5431971" cy="5029200"/>
          </a:xfrm>
        </p:spPr>
        <p:txBody>
          <a:bodyPr>
            <a:noAutofit/>
          </a:bodyPr>
          <a:lstStyle/>
          <a:p>
            <a:r>
              <a:rPr lang="en-US" sz="1800" b="1" cap="small" spc="300" dirty="0">
                <a:solidFill>
                  <a:schemeClr val="accent1"/>
                </a:solidFill>
                <a:ea typeface="Calibri" panose="020F0502020204030204" pitchFamily="34" charset="0"/>
                <a:cs typeface="Calibri" panose="020F0502020204030204" pitchFamily="34" charset="0"/>
              </a:rPr>
              <a:t>Banner and Footer Markings</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Documents containing only CUI, or unclassified information and CUI: the acronym “CUI” in the banner and footer (top and bottom) of the page.</a:t>
            </a:r>
          </a:p>
          <a:p>
            <a:pPr lvl="1">
              <a:buFont typeface="Courier New" panose="02070309020205020404" pitchFamily="49" charset="0"/>
              <a:buChar char="o"/>
            </a:pPr>
            <a:endParaRPr lang="en-US" sz="1800" dirty="0">
              <a:ea typeface="Calibri" panose="020F0502020204030204" pitchFamily="34" charset="0"/>
              <a:cs typeface="Calibri" panose="020F0502020204030204" pitchFamily="34" charset="0"/>
            </a:endParaRPr>
          </a:p>
          <a:p>
            <a:r>
              <a:rPr lang="en-US" sz="1800" b="1" cap="small" spc="300" dirty="0">
                <a:solidFill>
                  <a:schemeClr val="accent1"/>
                </a:solidFill>
                <a:ea typeface="Calibri" panose="020F0502020204030204" pitchFamily="34" charset="0"/>
                <a:cs typeface="Calibri" panose="020F0502020204030204" pitchFamily="34" charset="0"/>
              </a:rPr>
              <a:t>Designation Indicator Block: </a:t>
            </a:r>
            <a:r>
              <a:rPr lang="en-US" sz="1800" dirty="0">
                <a:ea typeface="Calibri" panose="020F0502020204030204" pitchFamily="34" charset="0"/>
                <a:cs typeface="Calibri" panose="020F0502020204030204" pitchFamily="34" charset="0"/>
              </a:rPr>
              <a:t>Notifies the recipient about information related to the document and the originator of the document. Located on first page or cover.</a:t>
            </a:r>
          </a:p>
          <a:p>
            <a:pPr lvl="1">
              <a:buFont typeface="Courier New" panose="02070309020205020404" pitchFamily="49" charset="0"/>
              <a:buChar char="o"/>
            </a:pPr>
            <a:r>
              <a:rPr lang="en-US" sz="1800" b="1" dirty="0">
                <a:solidFill>
                  <a:schemeClr val="accent4"/>
                </a:solidFill>
                <a:ea typeface="Calibri" panose="020F0502020204030204" pitchFamily="34" charset="0"/>
                <a:cs typeface="Calibri" panose="020F0502020204030204" pitchFamily="34" charset="0"/>
              </a:rPr>
              <a:t>Controlled by</a:t>
            </a:r>
            <a:r>
              <a:rPr lang="en-US" sz="1800" dirty="0">
                <a:solidFill>
                  <a:schemeClr val="accent4"/>
                </a:solidFill>
                <a:ea typeface="Calibri" panose="020F0502020204030204" pitchFamily="34" charset="0"/>
                <a:cs typeface="Calibri" panose="020F0502020204030204" pitchFamily="34" charset="0"/>
              </a:rPr>
              <a:t>: </a:t>
            </a:r>
            <a:r>
              <a:rPr lang="en-US" sz="1800" dirty="0">
                <a:ea typeface="Calibri" panose="020F0502020204030204" pitchFamily="34" charset="0"/>
                <a:cs typeface="Calibri" panose="020F0502020204030204" pitchFamily="34" charset="0"/>
              </a:rPr>
              <a:t>Office making determination that information is CUI</a:t>
            </a:r>
          </a:p>
          <a:p>
            <a:pPr lvl="1">
              <a:buFont typeface="Courier New" panose="02070309020205020404" pitchFamily="49" charset="0"/>
              <a:buChar char="o"/>
            </a:pPr>
            <a:r>
              <a:rPr lang="en-US" sz="1800" b="1" dirty="0">
                <a:solidFill>
                  <a:schemeClr val="accent4"/>
                </a:solidFill>
                <a:ea typeface="Calibri" panose="020F0502020204030204" pitchFamily="34" charset="0"/>
                <a:cs typeface="Calibri" panose="020F0502020204030204" pitchFamily="34" charset="0"/>
              </a:rPr>
              <a:t>CUI category: </a:t>
            </a:r>
            <a:r>
              <a:rPr lang="en-US" sz="1800" dirty="0">
                <a:ea typeface="Calibri" panose="020F0502020204030204" pitchFamily="34" charset="0"/>
                <a:cs typeface="Calibri" panose="020F0502020204030204" pitchFamily="34" charset="0"/>
              </a:rPr>
              <a:t>The applicable DOD CUI Registry category, that is, the type of CUI in the document</a:t>
            </a:r>
          </a:p>
          <a:p>
            <a:pPr lvl="1">
              <a:buFont typeface="Courier New" panose="02070309020205020404" pitchFamily="49" charset="0"/>
              <a:buChar char="o"/>
            </a:pPr>
            <a:r>
              <a:rPr lang="en-US" sz="1800" b="1" dirty="0">
                <a:solidFill>
                  <a:schemeClr val="accent4"/>
                </a:solidFill>
                <a:ea typeface="Calibri" panose="020F0502020204030204" pitchFamily="34" charset="0"/>
                <a:cs typeface="Calibri" panose="020F0502020204030204" pitchFamily="34" charset="0"/>
              </a:rPr>
              <a:t>Distribution Statement or LDC: </a:t>
            </a:r>
            <a:r>
              <a:rPr lang="en-US" sz="1800" dirty="0">
                <a:ea typeface="Calibri" panose="020F0502020204030204" pitchFamily="34" charset="0"/>
                <a:cs typeface="Calibri" panose="020F0502020204030204" pitchFamily="34" charset="0"/>
              </a:rPr>
              <a:t>Distribution statement or dissemination controls, only if applicable</a:t>
            </a:r>
          </a:p>
          <a:p>
            <a:pPr lvl="1">
              <a:buFont typeface="Courier New" panose="02070309020205020404" pitchFamily="49" charset="0"/>
              <a:buChar char="o"/>
            </a:pPr>
            <a:r>
              <a:rPr lang="en-US" sz="1800" b="1" dirty="0">
                <a:solidFill>
                  <a:schemeClr val="accent4"/>
                </a:solidFill>
                <a:ea typeface="Calibri" panose="020F0502020204030204" pitchFamily="34" charset="0"/>
                <a:cs typeface="Calibri" panose="020F0502020204030204" pitchFamily="34" charset="0"/>
              </a:rPr>
              <a:t>POC:</a:t>
            </a:r>
            <a:r>
              <a:rPr lang="en-US" sz="1800" dirty="0">
                <a:solidFill>
                  <a:schemeClr val="accent4"/>
                </a:solidFill>
                <a:ea typeface="Calibri" panose="020F0502020204030204" pitchFamily="34" charset="0"/>
                <a:cs typeface="Calibri" panose="020F0502020204030204" pitchFamily="34" charset="0"/>
              </a:rPr>
              <a:t> </a:t>
            </a:r>
            <a:r>
              <a:rPr lang="en-US" sz="1800" dirty="0">
                <a:ea typeface="Calibri" panose="020F0502020204030204" pitchFamily="34" charset="0"/>
                <a:cs typeface="Calibri" panose="020F0502020204030204" pitchFamily="34" charset="0"/>
              </a:rPr>
              <a:t>Phone number or office mailbox for the originating DOD Component or authorized CUI holder</a:t>
            </a:r>
          </a:p>
        </p:txBody>
      </p:sp>
      <p:sp>
        <p:nvSpPr>
          <p:cNvPr id="2" name="Text Placeholder 1">
            <a:extLst>
              <a:ext uri="{FF2B5EF4-FFF2-40B4-BE49-F238E27FC236}">
                <a16:creationId xmlns:a16="http://schemas.microsoft.com/office/drawing/2014/main" id="{0D54359A-EF06-3E16-2250-883333D5FB56}"/>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13A131A6-020C-B02F-F263-4636F5976FB5}"/>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Marking CUI—Mandatory Markings</a:t>
            </a:r>
          </a:p>
        </p:txBody>
      </p:sp>
      <p:grpSp>
        <p:nvGrpSpPr>
          <p:cNvPr id="14" name="Group 13">
            <a:extLst>
              <a:ext uri="{FF2B5EF4-FFF2-40B4-BE49-F238E27FC236}">
                <a16:creationId xmlns:a16="http://schemas.microsoft.com/office/drawing/2014/main" id="{C37358EA-3072-C1AE-DCF2-DC95EC771842}"/>
              </a:ext>
            </a:extLst>
          </p:cNvPr>
          <p:cNvGrpSpPr/>
          <p:nvPr/>
        </p:nvGrpSpPr>
        <p:grpSpPr>
          <a:xfrm>
            <a:off x="6637493" y="973068"/>
            <a:ext cx="2377230" cy="2881894"/>
            <a:chOff x="8248580" y="968213"/>
            <a:chExt cx="2377230" cy="2881894"/>
          </a:xfrm>
        </p:grpSpPr>
        <p:pic>
          <p:nvPicPr>
            <p:cNvPr id="3" name="Picture 2" descr="Text&#10;&#10;AI-generated content may be incorrect.">
              <a:extLst>
                <a:ext uri="{FF2B5EF4-FFF2-40B4-BE49-F238E27FC236}">
                  <a16:creationId xmlns:a16="http://schemas.microsoft.com/office/drawing/2014/main" id="{F0CC80BA-A4BD-4BF9-6A45-393BF4EFF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580" y="968213"/>
              <a:ext cx="2377230" cy="2881894"/>
            </a:xfrm>
            <a:prstGeom prst="rect">
              <a:avLst/>
            </a:prstGeom>
            <a:ln>
              <a:no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CDD6E2E6-1493-F476-A359-5AED72527DBB}"/>
                </a:ext>
              </a:extLst>
            </p:cNvPr>
            <p:cNvSpPr txBox="1"/>
            <p:nvPr/>
          </p:nvSpPr>
          <p:spPr>
            <a:xfrm>
              <a:off x="8362990" y="1562352"/>
              <a:ext cx="2165684" cy="923330"/>
            </a:xfrm>
            <a:prstGeom prst="rect">
              <a:avLst/>
            </a:prstGeom>
            <a:noFill/>
          </p:spPr>
          <p:txBody>
            <a:bodyPr wrap="square" rtlCol="0">
              <a:spAutoFit/>
            </a:bodyPr>
            <a:lstStyle/>
            <a:p>
              <a:r>
                <a:rPr lang="en-US" dirty="0"/>
                <a:t>_______________</a:t>
              </a:r>
            </a:p>
            <a:p>
              <a:r>
                <a:rPr lang="en-US" dirty="0"/>
                <a:t>_______________</a:t>
              </a:r>
            </a:p>
            <a:p>
              <a:r>
                <a:rPr lang="en-US" dirty="0"/>
                <a:t>_______________</a:t>
              </a:r>
            </a:p>
          </p:txBody>
        </p:sp>
      </p:grpSp>
      <p:pic>
        <p:nvPicPr>
          <p:cNvPr id="10" name="Picture 9" descr="Graphical user interface, text, application&#10;&#10;AI-generated content may be incorrect.">
            <a:extLst>
              <a:ext uri="{FF2B5EF4-FFF2-40B4-BE49-F238E27FC236}">
                <a16:creationId xmlns:a16="http://schemas.microsoft.com/office/drawing/2014/main" id="{A8390B45-E872-375A-B7B7-3D00AEAD1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876" y="4424141"/>
            <a:ext cx="5172424" cy="1789427"/>
          </a:xfrm>
          <a:prstGeom prst="rect">
            <a:avLst/>
          </a:prstGeom>
          <a:ln w="12700">
            <a:no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E9D3F89F-DAB1-60EA-E96B-01FA5F7A7FED}"/>
              </a:ext>
            </a:extLst>
          </p:cNvPr>
          <p:cNvSpPr txBox="1"/>
          <p:nvPr/>
        </p:nvSpPr>
        <p:spPr>
          <a:xfrm>
            <a:off x="9129133" y="1097280"/>
            <a:ext cx="2285730" cy="1077218"/>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Document Containing CUI Banner and Footer Markings and Designation Indicator Block</a:t>
            </a:r>
            <a:endParaRPr lang="en-US" sz="1600" b="1" dirty="0">
              <a:solidFill>
                <a:schemeClr val="tx2"/>
              </a:solidFill>
            </a:endParaRPr>
          </a:p>
        </p:txBody>
      </p:sp>
      <p:sp>
        <p:nvSpPr>
          <p:cNvPr id="12" name="TextBox 11">
            <a:extLst>
              <a:ext uri="{FF2B5EF4-FFF2-40B4-BE49-F238E27FC236}">
                <a16:creationId xmlns:a16="http://schemas.microsoft.com/office/drawing/2014/main" id="{95409159-D9A5-92F5-5D47-54EC269E597E}"/>
              </a:ext>
            </a:extLst>
          </p:cNvPr>
          <p:cNvSpPr txBox="1"/>
          <p:nvPr/>
        </p:nvSpPr>
        <p:spPr>
          <a:xfrm>
            <a:off x="6551490" y="4056986"/>
            <a:ext cx="4755666" cy="338554"/>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CUI Designation Indicator Block Examples</a:t>
            </a:r>
            <a:endParaRPr lang="en-US" sz="1600" b="1" dirty="0">
              <a:solidFill>
                <a:schemeClr val="tx2"/>
              </a:solidFill>
            </a:endParaRPr>
          </a:p>
        </p:txBody>
      </p:sp>
      <p:sp>
        <p:nvSpPr>
          <p:cNvPr id="8" name="Slide Number Placeholder 2">
            <a:extLst>
              <a:ext uri="{FF2B5EF4-FFF2-40B4-BE49-F238E27FC236}">
                <a16:creationId xmlns:a16="http://schemas.microsoft.com/office/drawing/2014/main" id="{32D0C9F7-72F0-E863-96C2-92DA33B762DF}"/>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14</a:t>
            </a:fld>
            <a:endParaRPr lang="en-US" dirty="0"/>
          </a:p>
        </p:txBody>
      </p:sp>
      <p:sp>
        <p:nvSpPr>
          <p:cNvPr id="13" name="Footer Placeholder 2">
            <a:extLst>
              <a:ext uri="{FF2B5EF4-FFF2-40B4-BE49-F238E27FC236}">
                <a16:creationId xmlns:a16="http://schemas.microsoft.com/office/drawing/2014/main" id="{EBA61B62-C0C3-078E-CA43-F17BC38AFC2E}"/>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97378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41EAF-E161-AD60-BDC3-44A2A827D5B2}"/>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3543CFA-0CFF-8D24-DCD8-7A4E3CAA9F7F}"/>
              </a:ext>
            </a:extLst>
          </p:cNvPr>
          <p:cNvSpPr>
            <a:spLocks noGrp="1"/>
          </p:cNvSpPr>
          <p:nvPr>
            <p:ph idx="1"/>
          </p:nvPr>
        </p:nvSpPr>
        <p:spPr>
          <a:xfrm>
            <a:off x="838200" y="1097280"/>
            <a:ext cx="5797357" cy="5029200"/>
          </a:xfrm>
        </p:spPr>
        <p:txBody>
          <a:bodyPr>
            <a:noAutofit/>
          </a:bodyPr>
          <a:lstStyle/>
          <a:p>
            <a:r>
              <a:rPr lang="en-US" sz="1800" b="1" cap="small" spc="300" dirty="0">
                <a:solidFill>
                  <a:schemeClr val="accent1"/>
                </a:solidFill>
                <a:ea typeface="Calibri" panose="020F0502020204030204" pitchFamily="34" charset="0"/>
                <a:cs typeface="Calibri" panose="020F0502020204030204" pitchFamily="34" charset="0"/>
              </a:rPr>
              <a:t>CUI Portion Mark</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When portion marking, all portions containing CUI will begin with “(CUI)”.</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Portions include subjects, titles, paragraphs and sub-paragraphs, bullet points and sub-bullet points, headings, pictures, graphs, charts, maps.</a:t>
            </a:r>
          </a:p>
          <a:p>
            <a:r>
              <a:rPr lang="en-US" sz="1800" b="1" cap="small" spc="300" dirty="0">
                <a:solidFill>
                  <a:schemeClr val="accent1"/>
                </a:solidFill>
                <a:ea typeface="Calibri" panose="020F0502020204030204" pitchFamily="34" charset="0"/>
                <a:cs typeface="Calibri" panose="020F0502020204030204" pitchFamily="34" charset="0"/>
              </a:rPr>
              <a:t>CUI Portion Marks in Documents Containing Only CUI</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Portion marking optional</a:t>
            </a:r>
          </a:p>
          <a:p>
            <a:r>
              <a:rPr lang="en-US" sz="1800" b="1" cap="small" spc="300" dirty="0">
                <a:solidFill>
                  <a:schemeClr val="accent1"/>
                </a:solidFill>
                <a:ea typeface="Calibri" panose="020F0502020204030204" pitchFamily="34" charset="0"/>
                <a:cs typeface="Calibri" panose="020F0502020204030204" pitchFamily="34" charset="0"/>
              </a:rPr>
              <a:t>CUI Portion Marks in Documents Containing CUI and Unclassified Information</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CUI portions marked “(CUI)”</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Unclassified portions marked “(U)”</a:t>
            </a:r>
          </a:p>
          <a:p>
            <a:r>
              <a:rPr lang="en-US" sz="1800" b="1" cap="small" spc="300" dirty="0">
                <a:solidFill>
                  <a:schemeClr val="accent1"/>
                </a:solidFill>
                <a:ea typeface="Calibri" panose="020F0502020204030204" pitchFamily="34" charset="0"/>
                <a:cs typeface="Calibri" panose="020F0502020204030204" pitchFamily="34" charset="0"/>
              </a:rPr>
              <a:t>CUI Portion Marks in Documents Containing CUI and Classified Information</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CUI markings in classified documents will appear in paragraphs or subparagraphs known to contain only CUI and must be portion marked with “(CUI).” </a:t>
            </a:r>
          </a:p>
          <a:p>
            <a:pPr marL="457200" lvl="1" indent="0">
              <a:buNone/>
            </a:pPr>
            <a:endParaRPr lang="en-US" sz="1800" dirty="0">
              <a:ea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0EBEFCAF-5C3E-CC6D-D805-81D8868C5B61}"/>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B8FBFAC2-485D-B09D-778F-477073CEA8E6}"/>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Marking CUI—Portion Markings</a:t>
            </a:r>
          </a:p>
        </p:txBody>
      </p:sp>
      <p:grpSp>
        <p:nvGrpSpPr>
          <p:cNvPr id="12" name="Group 11">
            <a:extLst>
              <a:ext uri="{FF2B5EF4-FFF2-40B4-BE49-F238E27FC236}">
                <a16:creationId xmlns:a16="http://schemas.microsoft.com/office/drawing/2014/main" id="{9076AC1F-299F-73A3-B3C4-D01085B9FC28}"/>
              </a:ext>
            </a:extLst>
          </p:cNvPr>
          <p:cNvGrpSpPr/>
          <p:nvPr/>
        </p:nvGrpSpPr>
        <p:grpSpPr>
          <a:xfrm>
            <a:off x="6635557" y="1347987"/>
            <a:ext cx="5038063" cy="4918553"/>
            <a:chOff x="6635557" y="1413303"/>
            <a:chExt cx="5038063" cy="4918553"/>
          </a:xfrm>
        </p:grpSpPr>
        <p:pic>
          <p:nvPicPr>
            <p:cNvPr id="3" name="Picture 2" descr="Graphical user interface&#10;&#10;AI-generated content may be incorrect.">
              <a:extLst>
                <a:ext uri="{FF2B5EF4-FFF2-40B4-BE49-F238E27FC236}">
                  <a16:creationId xmlns:a16="http://schemas.microsoft.com/office/drawing/2014/main" id="{4109B2BC-F67B-10C3-EB62-1C25643D60C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rcRect b="4040"/>
            <a:stretch>
              <a:fillRect/>
            </a:stretch>
          </p:blipFill>
          <p:spPr>
            <a:xfrm>
              <a:off x="6635557" y="1413303"/>
              <a:ext cx="5038063" cy="4918553"/>
            </a:xfrm>
            <a:prstGeom prst="rect">
              <a:avLst/>
            </a:prstGeom>
          </p:spPr>
        </p:pic>
        <p:sp>
          <p:nvSpPr>
            <p:cNvPr id="8" name="Rectangle 7">
              <a:extLst>
                <a:ext uri="{FF2B5EF4-FFF2-40B4-BE49-F238E27FC236}">
                  <a16:creationId xmlns:a16="http://schemas.microsoft.com/office/drawing/2014/main" id="{7A1335E0-F41A-69AE-3A82-BA1FD62D3B30}"/>
                </a:ext>
              </a:extLst>
            </p:cNvPr>
            <p:cNvSpPr/>
            <p:nvPr/>
          </p:nvSpPr>
          <p:spPr>
            <a:xfrm>
              <a:off x="6815120" y="6083855"/>
              <a:ext cx="616689" cy="24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2">
            <a:extLst>
              <a:ext uri="{FF2B5EF4-FFF2-40B4-BE49-F238E27FC236}">
                <a16:creationId xmlns:a16="http://schemas.microsoft.com/office/drawing/2014/main" id="{713144CA-52D4-D142-D301-1FB70498DEA9}"/>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15</a:t>
            </a:fld>
            <a:endParaRPr lang="en-US" dirty="0"/>
          </a:p>
        </p:txBody>
      </p:sp>
      <p:sp>
        <p:nvSpPr>
          <p:cNvPr id="11" name="Footer Placeholder 2">
            <a:extLst>
              <a:ext uri="{FF2B5EF4-FFF2-40B4-BE49-F238E27FC236}">
                <a16:creationId xmlns:a16="http://schemas.microsoft.com/office/drawing/2014/main" id="{BA545505-DE37-A834-BF40-B8D340DA3C75}"/>
              </a:ext>
            </a:extLst>
          </p:cNvPr>
          <p:cNvSpPr>
            <a:spLocks noGrp="1"/>
          </p:cNvSpPr>
          <p:nvPr>
            <p:ph type="ftr" sz="quarter" idx="11"/>
          </p:nvPr>
        </p:nvSpPr>
        <p:spPr>
          <a:xfrm>
            <a:off x="4038600" y="6356353"/>
            <a:ext cx="4114800" cy="365125"/>
          </a:xfrm>
        </p:spPr>
        <p:txBody>
          <a:bodyPr/>
          <a:lstStyle/>
          <a:p>
            <a:r>
              <a:rPr lang="en-US" dirty="0"/>
              <a:t>UNCLASSIFIED</a:t>
            </a:r>
          </a:p>
        </p:txBody>
      </p:sp>
      <p:sp>
        <p:nvSpPr>
          <p:cNvPr id="7" name="TextBox 6">
            <a:extLst>
              <a:ext uri="{FF2B5EF4-FFF2-40B4-BE49-F238E27FC236}">
                <a16:creationId xmlns:a16="http://schemas.microsoft.com/office/drawing/2014/main" id="{4DEEF8CF-455D-8D34-69DE-192E6BBE08E2}"/>
              </a:ext>
            </a:extLst>
          </p:cNvPr>
          <p:cNvSpPr txBox="1"/>
          <p:nvPr/>
        </p:nvSpPr>
        <p:spPr>
          <a:xfrm>
            <a:off x="8228062" y="913386"/>
            <a:ext cx="3508275" cy="584775"/>
          </a:xfrm>
          <a:prstGeom prst="rect">
            <a:avLst/>
          </a:prstGeom>
          <a:noFill/>
        </p:spPr>
        <p:txBody>
          <a:bodyPr wrap="square">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Example Document </a:t>
            </a:r>
            <a:r>
              <a:rPr lang="en-US" sz="1600" b="1" dirty="0">
                <a:solidFill>
                  <a:schemeClr val="tx2"/>
                </a:solidFill>
                <a:ea typeface="Calibri" panose="020F0502020204030204" pitchFamily="34" charset="0"/>
                <a:cs typeface="Calibri" panose="020F0502020204030204" pitchFamily="34" charset="0"/>
              </a:rPr>
              <a:t>Containing</a:t>
            </a:r>
            <a:r>
              <a:rPr lang="en-US" sz="1600" b="1" dirty="0">
                <a:latin typeface="Calibri" panose="020F0502020204030204" pitchFamily="34" charset="0"/>
                <a:ea typeface="Calibri" panose="020F0502020204030204" pitchFamily="34" charset="0"/>
                <a:cs typeface="Calibri" panose="020F0502020204030204" pitchFamily="34" charset="0"/>
              </a:rPr>
              <a:t> “(CUI)” </a:t>
            </a:r>
            <a:br>
              <a:rPr lang="en-US" sz="1600" b="1" dirty="0">
                <a:latin typeface="Calibri" panose="020F0502020204030204" pitchFamily="34" charset="0"/>
                <a:ea typeface="Calibri" panose="020F0502020204030204" pitchFamily="34" charset="0"/>
                <a:cs typeface="Calibri" panose="020F0502020204030204" pitchFamily="34" charset="0"/>
              </a:rPr>
            </a:br>
            <a:r>
              <a:rPr lang="en-US" sz="1600" b="1" dirty="0">
                <a:latin typeface="Calibri" panose="020F0502020204030204" pitchFamily="34" charset="0"/>
                <a:ea typeface="Calibri" panose="020F0502020204030204" pitchFamily="34" charset="0"/>
                <a:cs typeface="Calibri" panose="020F0502020204030204" pitchFamily="34" charset="0"/>
              </a:rPr>
              <a:t>and “(U)” Portion Marks</a:t>
            </a:r>
            <a:endParaRPr lang="en-US" sz="1600" b="1" dirty="0"/>
          </a:p>
        </p:txBody>
      </p:sp>
    </p:spTree>
    <p:extLst>
      <p:ext uri="{BB962C8B-B14F-4D97-AF65-F5344CB8AC3E}">
        <p14:creationId xmlns:p14="http://schemas.microsoft.com/office/powerpoint/2010/main" val="111760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9B7F0-7CFD-BBDA-AC15-C197F0E738F5}"/>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42BBED2-1DCB-EEA5-40B5-448DC2DEDED7}"/>
              </a:ext>
            </a:extLst>
          </p:cNvPr>
          <p:cNvSpPr>
            <a:spLocks noGrp="1"/>
          </p:cNvSpPr>
          <p:nvPr>
            <p:ph idx="1"/>
          </p:nvPr>
        </p:nvSpPr>
        <p:spPr>
          <a:xfrm>
            <a:off x="838200" y="1097280"/>
            <a:ext cx="4870896" cy="5029200"/>
          </a:xfrm>
        </p:spPr>
        <p:txBody>
          <a:bodyPr>
            <a:noAutofit/>
          </a:bodyPr>
          <a:lstStyle/>
          <a:p>
            <a:r>
              <a:rPr lang="en-US" sz="1600" b="1" cap="small" spc="300" dirty="0">
                <a:solidFill>
                  <a:schemeClr val="accent1"/>
                </a:solidFill>
                <a:ea typeface="Calibri" panose="020F0502020204030204" pitchFamily="34" charset="0"/>
                <a:cs typeface="Calibri" panose="020F0502020204030204" pitchFamily="34" charset="0"/>
              </a:rPr>
              <a:t>CUI Basic</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Subset of CUI for which the authorizing law, regulation, or Government-wide policy does not set out specific handling or dissemination controls. </a:t>
            </a:r>
          </a:p>
          <a:p>
            <a:r>
              <a:rPr lang="en-US" sz="1600" b="1" cap="small" spc="300" dirty="0">
                <a:solidFill>
                  <a:schemeClr val="accent1"/>
                </a:solidFill>
                <a:ea typeface="Calibri" panose="020F0502020204030204" pitchFamily="34" charset="0"/>
                <a:cs typeface="Calibri" panose="020F0502020204030204" pitchFamily="34" charset="0"/>
              </a:rPr>
              <a:t>CUI Specified</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Subset of CUI in which the authorizing law, regulation, or Government-wide policy contains specific handling controls that it requires or permits agencies to use that differ from those for CUI Basic. </a:t>
            </a:r>
          </a:p>
          <a:p>
            <a:r>
              <a:rPr lang="en-US" sz="1600" b="1" cap="small" spc="300" dirty="0">
                <a:solidFill>
                  <a:schemeClr val="accent1"/>
                </a:solidFill>
                <a:ea typeface="Calibri" panose="020F0502020204030204" pitchFamily="34" charset="0"/>
                <a:cs typeface="Calibri" panose="020F0502020204030204" pitchFamily="34" charset="0"/>
              </a:rPr>
              <a:t>CUI Basic and CUI Specified in DOD</a:t>
            </a:r>
            <a:r>
              <a:rPr lang="en-US" sz="1600" cap="small" spc="300" dirty="0">
                <a:solidFill>
                  <a:schemeClr val="accent1"/>
                </a:solidFill>
                <a:ea typeface="Calibri" panose="020F0502020204030204" pitchFamily="34" charset="0"/>
                <a:cs typeface="Calibri" panose="020F0502020204030204" pitchFamily="34" charset="0"/>
              </a:rPr>
              <a:t> </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DOD does not differentiate between CUI Basic and CUI Specified—DOD uses CUI Basic markings only.</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Specified CUI categories have specific requirements for dissemination controls or warning statements—DOD does not apply the CUI specified markings but applies required dissemination controls and warning statements.</a:t>
            </a:r>
          </a:p>
        </p:txBody>
      </p:sp>
      <p:sp>
        <p:nvSpPr>
          <p:cNvPr id="8" name="Text Placeholder 7">
            <a:extLst>
              <a:ext uri="{FF2B5EF4-FFF2-40B4-BE49-F238E27FC236}">
                <a16:creationId xmlns:a16="http://schemas.microsoft.com/office/drawing/2014/main" id="{308BDF03-C89A-462D-E51D-6FB4D295FF2E}"/>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7B1E56F6-0848-8EF0-FC6E-47FC93514CA5}"/>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CUI Basic and CUI Specified</a:t>
            </a:r>
          </a:p>
        </p:txBody>
      </p:sp>
      <p:grpSp>
        <p:nvGrpSpPr>
          <p:cNvPr id="16" name="Group 15">
            <a:extLst>
              <a:ext uri="{FF2B5EF4-FFF2-40B4-BE49-F238E27FC236}">
                <a16:creationId xmlns:a16="http://schemas.microsoft.com/office/drawing/2014/main" id="{B0CBE3DF-0F0C-B3C5-917C-9F6C5317689C}"/>
              </a:ext>
            </a:extLst>
          </p:cNvPr>
          <p:cNvGrpSpPr/>
          <p:nvPr/>
        </p:nvGrpSpPr>
        <p:grpSpPr>
          <a:xfrm>
            <a:off x="8067770" y="1374079"/>
            <a:ext cx="3581400" cy="4341699"/>
            <a:chOff x="8481429" y="1319649"/>
            <a:chExt cx="3581400" cy="4341699"/>
          </a:xfrm>
        </p:grpSpPr>
        <p:pic>
          <p:nvPicPr>
            <p:cNvPr id="2" name="Picture 1" descr="Text&#10;&#10;AI-generated content may be incorrect.">
              <a:extLst>
                <a:ext uri="{FF2B5EF4-FFF2-40B4-BE49-F238E27FC236}">
                  <a16:creationId xmlns:a16="http://schemas.microsoft.com/office/drawing/2014/main" id="{609B369C-342F-F9A5-7B30-D45DB892A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429" y="1319649"/>
              <a:ext cx="3581400" cy="4341699"/>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79B164EF-FCC1-FB10-6E4E-3ADC5FCC54ED}"/>
                </a:ext>
              </a:extLst>
            </p:cNvPr>
            <p:cNvSpPr txBox="1"/>
            <p:nvPr/>
          </p:nvSpPr>
          <p:spPr>
            <a:xfrm>
              <a:off x="8648700" y="2648202"/>
              <a:ext cx="3181350" cy="923330"/>
            </a:xfrm>
            <a:prstGeom prst="rect">
              <a:avLst/>
            </a:prstGeom>
            <a:noFill/>
          </p:spPr>
          <p:txBody>
            <a:bodyPr wrap="square" rtlCol="0">
              <a:spAutoFit/>
            </a:bodyPr>
            <a:lstStyle/>
            <a:p>
              <a:r>
                <a:rPr lang="en-US" dirty="0"/>
                <a:t>(CUI) Paragraph A </a:t>
              </a:r>
            </a:p>
            <a:p>
              <a:br>
                <a:rPr lang="en-US" dirty="0"/>
              </a:br>
              <a:r>
                <a:rPr lang="en-US" dirty="0"/>
                <a:t>(CUI//SP-CTI) Paragraph B</a:t>
              </a:r>
            </a:p>
          </p:txBody>
        </p:sp>
      </p:grpSp>
      <p:sp>
        <p:nvSpPr>
          <p:cNvPr id="7" name="TextBox 6">
            <a:extLst>
              <a:ext uri="{FF2B5EF4-FFF2-40B4-BE49-F238E27FC236}">
                <a16:creationId xmlns:a16="http://schemas.microsoft.com/office/drawing/2014/main" id="{0E1B72BF-F767-442F-24A5-A5ABEF283A00}"/>
              </a:ext>
            </a:extLst>
          </p:cNvPr>
          <p:cNvSpPr txBox="1"/>
          <p:nvPr/>
        </p:nvSpPr>
        <p:spPr>
          <a:xfrm>
            <a:off x="7974569" y="958234"/>
            <a:ext cx="4096512" cy="338554"/>
          </a:xfrm>
          <a:prstGeom prst="rect">
            <a:avLst/>
          </a:prstGeom>
          <a:no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CUI Basic vs CUI Specified in Portion Markings</a:t>
            </a:r>
            <a:endParaRPr lang="en-US" sz="1600" b="1" dirty="0">
              <a:solidFill>
                <a:schemeClr val="tx2"/>
              </a:solidFill>
            </a:endParaRPr>
          </a:p>
        </p:txBody>
      </p:sp>
      <p:sp>
        <p:nvSpPr>
          <p:cNvPr id="12" name="Arrow: Right 11">
            <a:extLst>
              <a:ext uri="{FF2B5EF4-FFF2-40B4-BE49-F238E27FC236}">
                <a16:creationId xmlns:a16="http://schemas.microsoft.com/office/drawing/2014/main" id="{DAC89B2B-D4E8-1E03-6C4A-EB302B183CD1}"/>
              </a:ext>
            </a:extLst>
          </p:cNvPr>
          <p:cNvSpPr/>
          <p:nvPr/>
        </p:nvSpPr>
        <p:spPr>
          <a:xfrm rot="1298980">
            <a:off x="7224990" y="2449226"/>
            <a:ext cx="764090" cy="369332"/>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71658A30-34F7-CF44-16B2-0FA8C071D12F}"/>
              </a:ext>
            </a:extLst>
          </p:cNvPr>
          <p:cNvSpPr/>
          <p:nvPr/>
        </p:nvSpPr>
        <p:spPr>
          <a:xfrm rot="20227541">
            <a:off x="7196434" y="3377905"/>
            <a:ext cx="764090" cy="369332"/>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05927A0-28C7-C88A-9174-5A72A715D86E}"/>
              </a:ext>
            </a:extLst>
          </p:cNvPr>
          <p:cNvSpPr txBox="1"/>
          <p:nvPr/>
        </p:nvSpPr>
        <p:spPr>
          <a:xfrm>
            <a:off x="6492172" y="1847321"/>
            <a:ext cx="1538087" cy="553998"/>
          </a:xfrm>
          <a:prstGeom prst="rect">
            <a:avLst/>
          </a:prstGeom>
          <a:noFill/>
        </p:spPr>
        <p:txBody>
          <a:bodyPr wrap="square" rtlCol="0">
            <a:spAutoFit/>
          </a:bodyPr>
          <a:lstStyle/>
          <a:p>
            <a:pPr algn="ctr"/>
            <a:r>
              <a:rPr lang="en-US" sz="1500" b="1" dirty="0">
                <a:solidFill>
                  <a:schemeClr val="tx2"/>
                </a:solidFill>
              </a:rPr>
              <a:t>CUI Basic Portion Mark</a:t>
            </a:r>
          </a:p>
        </p:txBody>
      </p:sp>
      <p:sp>
        <p:nvSpPr>
          <p:cNvPr id="15" name="TextBox 14">
            <a:extLst>
              <a:ext uri="{FF2B5EF4-FFF2-40B4-BE49-F238E27FC236}">
                <a16:creationId xmlns:a16="http://schemas.microsoft.com/office/drawing/2014/main" id="{4637D268-9986-79DD-D4FE-4C47AAD5DDDB}"/>
              </a:ext>
            </a:extLst>
          </p:cNvPr>
          <p:cNvSpPr txBox="1"/>
          <p:nvPr/>
        </p:nvSpPr>
        <p:spPr>
          <a:xfrm>
            <a:off x="5867401" y="3803042"/>
            <a:ext cx="2200370" cy="2400657"/>
          </a:xfrm>
          <a:prstGeom prst="rect">
            <a:avLst/>
          </a:prstGeom>
          <a:noFill/>
        </p:spPr>
        <p:txBody>
          <a:bodyPr wrap="square" rtlCol="0">
            <a:spAutoFit/>
          </a:bodyPr>
          <a:lstStyle/>
          <a:p>
            <a:pPr algn="ctr"/>
            <a:r>
              <a:rPr lang="en-US" sz="1500" b="1" dirty="0">
                <a:solidFill>
                  <a:schemeClr val="tx2"/>
                </a:solidFill>
              </a:rPr>
              <a:t>CUI Specified portion marking containing “SP” to note that marking is CUI Specified and contains category information (CTI-Controlled Technical Information) abbreviation—Do not use CUI Specified portion markings</a:t>
            </a:r>
          </a:p>
        </p:txBody>
      </p:sp>
      <p:sp>
        <p:nvSpPr>
          <p:cNvPr id="10" name="Slide Number Placeholder 2">
            <a:extLst>
              <a:ext uri="{FF2B5EF4-FFF2-40B4-BE49-F238E27FC236}">
                <a16:creationId xmlns:a16="http://schemas.microsoft.com/office/drawing/2014/main" id="{224AD683-C7C5-4ECA-989E-470B1F17DF6D}"/>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16</a:t>
            </a:fld>
            <a:endParaRPr lang="en-US" dirty="0"/>
          </a:p>
        </p:txBody>
      </p:sp>
      <p:sp>
        <p:nvSpPr>
          <p:cNvPr id="11" name="Footer Placeholder 2">
            <a:extLst>
              <a:ext uri="{FF2B5EF4-FFF2-40B4-BE49-F238E27FC236}">
                <a16:creationId xmlns:a16="http://schemas.microsoft.com/office/drawing/2014/main" id="{BB0A9330-C1B6-90AB-09D1-B2774E691D26}"/>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199324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555DF-2C42-7153-E28A-CA0918E031F7}"/>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3D7C3C53-CDF0-C96F-18F4-F025B05F421C}"/>
              </a:ext>
            </a:extLst>
          </p:cNvPr>
          <p:cNvSpPr>
            <a:spLocks noGrp="1"/>
          </p:cNvSpPr>
          <p:nvPr>
            <p:ph idx="1"/>
          </p:nvPr>
        </p:nvSpPr>
        <p:spPr>
          <a:xfrm>
            <a:off x="838200" y="1097280"/>
            <a:ext cx="3200400" cy="5029200"/>
          </a:xfrm>
        </p:spPr>
        <p:txBody>
          <a:bodyPr>
            <a:noAutofit/>
          </a:bodyPr>
          <a:lstStyle/>
          <a:p>
            <a:r>
              <a:rPr lang="en-US" sz="2000" b="1" cap="small" spc="300" dirty="0">
                <a:solidFill>
                  <a:schemeClr val="accent1"/>
                </a:solidFill>
                <a:ea typeface="Calibri" panose="020F0502020204030204" pitchFamily="34" charset="0"/>
                <a:cs typeface="Calibri" panose="020F0502020204030204" pitchFamily="34" charset="0"/>
              </a:rPr>
              <a:t>Documents containing both CUI and classified information will contain:</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Classification banner lines—CUI markings not included in banner lines</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Classification Authority Block</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CUI Designation Indicator Block</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Portion marks</a:t>
            </a:r>
          </a:p>
          <a:p>
            <a:pPr marL="457200" lvl="1" indent="0">
              <a:buNone/>
            </a:pPr>
            <a:endParaRPr lang="en-US" sz="2000" dirty="0">
              <a:ea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F446323E-E998-96BE-C175-E81D0AE8527D}"/>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725A225F-640A-7071-1637-48F00C721802}"/>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CUI in Classified Documents</a:t>
            </a:r>
          </a:p>
        </p:txBody>
      </p:sp>
      <p:sp>
        <p:nvSpPr>
          <p:cNvPr id="7" name="TextBox 6">
            <a:extLst>
              <a:ext uri="{FF2B5EF4-FFF2-40B4-BE49-F238E27FC236}">
                <a16:creationId xmlns:a16="http://schemas.microsoft.com/office/drawing/2014/main" id="{DC9A4CA1-9FB8-7A9F-6FE5-D381CB0BA7E3}"/>
              </a:ext>
            </a:extLst>
          </p:cNvPr>
          <p:cNvSpPr txBox="1"/>
          <p:nvPr/>
        </p:nvSpPr>
        <p:spPr>
          <a:xfrm>
            <a:off x="4319636" y="961191"/>
            <a:ext cx="6062614" cy="338554"/>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Example Document Containing CUI and Classified Portions</a:t>
            </a:r>
            <a:endParaRPr lang="en-US" sz="1600" b="1" dirty="0">
              <a:solidFill>
                <a:schemeClr val="tx2"/>
              </a:solidFill>
            </a:endParaRPr>
          </a:p>
        </p:txBody>
      </p:sp>
      <p:sp>
        <p:nvSpPr>
          <p:cNvPr id="8" name="Rectangle 7">
            <a:extLst>
              <a:ext uri="{FF2B5EF4-FFF2-40B4-BE49-F238E27FC236}">
                <a16:creationId xmlns:a16="http://schemas.microsoft.com/office/drawing/2014/main" id="{445C7157-7129-1CED-22E9-76F92DFA8A83}"/>
              </a:ext>
            </a:extLst>
          </p:cNvPr>
          <p:cNvSpPr/>
          <p:nvPr/>
        </p:nvSpPr>
        <p:spPr>
          <a:xfrm>
            <a:off x="6175744" y="5867843"/>
            <a:ext cx="616689" cy="24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iagram&#10;&#10;AI-generated content may be incorrect.">
            <a:extLst>
              <a:ext uri="{FF2B5EF4-FFF2-40B4-BE49-F238E27FC236}">
                <a16:creationId xmlns:a16="http://schemas.microsoft.com/office/drawing/2014/main" id="{974D18A6-93CA-C3B7-529A-0E7B80A8E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636" y="1348293"/>
            <a:ext cx="6668431" cy="4848902"/>
          </a:xfrm>
          <a:prstGeom prst="rect">
            <a:avLst/>
          </a:prstGeom>
          <a:ln w="12700">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A9141C1B-8C34-1E9A-A733-AD9550F9ABF8}"/>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17</a:t>
            </a:fld>
            <a:endParaRPr lang="en-US" dirty="0"/>
          </a:p>
        </p:txBody>
      </p:sp>
      <p:sp>
        <p:nvSpPr>
          <p:cNvPr id="10" name="Footer Placeholder 2">
            <a:extLst>
              <a:ext uri="{FF2B5EF4-FFF2-40B4-BE49-F238E27FC236}">
                <a16:creationId xmlns:a16="http://schemas.microsoft.com/office/drawing/2014/main" id="{29F9529B-2C8E-2491-C839-D247FFC177E2}"/>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313272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DEDBA-1A2A-2444-54CF-B2D307D15F38}"/>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07468D29-6E7A-6620-BD97-386E23FFA839}"/>
              </a:ext>
            </a:extLst>
          </p:cNvPr>
          <p:cNvSpPr>
            <a:spLocks noGrp="1"/>
          </p:cNvSpPr>
          <p:nvPr>
            <p:ph idx="1"/>
          </p:nvPr>
        </p:nvSpPr>
        <p:spPr>
          <a:xfrm>
            <a:off x="770993" y="1176685"/>
            <a:ext cx="6102520" cy="5029200"/>
          </a:xfrm>
        </p:spPr>
        <p:txBody>
          <a:bodyPr>
            <a:noAutofit/>
          </a:bodyPr>
          <a:lstStyle/>
          <a:p>
            <a:r>
              <a:rPr lang="en-US" sz="1550" b="1" cap="small" spc="300" dirty="0">
                <a:solidFill>
                  <a:schemeClr val="accent1"/>
                </a:solidFill>
                <a:ea typeface="Calibri" panose="020F0502020204030204" pitchFamily="34" charset="0"/>
                <a:cs typeface="Calibri" panose="020F0502020204030204" pitchFamily="34" charset="0"/>
              </a:rPr>
              <a:t>Distribution Statements: </a:t>
            </a:r>
            <a:r>
              <a:rPr lang="en-US" sz="1550" dirty="0">
                <a:ea typeface="Calibri" panose="020F0502020204030204" pitchFamily="34" charset="0"/>
                <a:cs typeface="Calibri" panose="020F0502020204030204" pitchFamily="34" charset="0"/>
              </a:rPr>
              <a:t>Specify the extent to which information can be shared with others (secondary distribution) without needing to get additional permission from the controlling DOD office.</a:t>
            </a:r>
          </a:p>
          <a:p>
            <a:r>
              <a:rPr lang="en-US" sz="1550" b="1" cap="small" spc="300" dirty="0">
                <a:solidFill>
                  <a:schemeClr val="accent1"/>
                </a:solidFill>
                <a:ea typeface="Calibri" panose="020F0502020204030204" pitchFamily="34" charset="0"/>
                <a:cs typeface="Calibri" panose="020F0502020204030204" pitchFamily="34" charset="0"/>
              </a:rPr>
              <a:t>Required on, in accordance with DODI 5230.24, </a:t>
            </a:r>
            <a:r>
              <a:rPr lang="en-US" sz="1550" b="1" i="1" cap="small" spc="300" dirty="0">
                <a:solidFill>
                  <a:schemeClr val="accent1"/>
                </a:solidFill>
                <a:ea typeface="Calibri" panose="020F0502020204030204" pitchFamily="34" charset="0"/>
                <a:cs typeface="Calibri" panose="020F0502020204030204" pitchFamily="34" charset="0"/>
              </a:rPr>
              <a:t>Distribution Statements on Technical Documents, </a:t>
            </a:r>
            <a:r>
              <a:rPr lang="en-US" sz="1550" b="1" cap="small" spc="300" dirty="0">
                <a:solidFill>
                  <a:schemeClr val="accent1"/>
                </a:solidFill>
                <a:ea typeface="Calibri" panose="020F0502020204030204" pitchFamily="34" charset="0"/>
                <a:cs typeface="Calibri" panose="020F0502020204030204" pitchFamily="34" charset="0"/>
              </a:rPr>
              <a:t>documents containing:</a:t>
            </a:r>
          </a:p>
          <a:p>
            <a:pPr lvl="1">
              <a:buFont typeface="Courier New" panose="02070309020205020404" pitchFamily="49" charset="0"/>
              <a:buChar char="o"/>
            </a:pPr>
            <a:r>
              <a:rPr lang="en-US" sz="1550" dirty="0">
                <a:ea typeface="Calibri" panose="020F0502020204030204" pitchFamily="34" charset="0"/>
                <a:cs typeface="Calibri" panose="020F0502020204030204" pitchFamily="34" charset="0"/>
              </a:rPr>
              <a:t>Export controlled information (DOD CUI category: EXPT)</a:t>
            </a:r>
          </a:p>
          <a:p>
            <a:pPr lvl="1">
              <a:buFont typeface="Courier New" panose="02070309020205020404" pitchFamily="49" charset="0"/>
              <a:buChar char="o"/>
            </a:pPr>
            <a:r>
              <a:rPr lang="en-US" sz="1550" dirty="0">
                <a:ea typeface="Calibri" panose="020F0502020204030204" pitchFamily="34" charset="0"/>
                <a:cs typeface="Calibri" panose="020F0502020204030204" pitchFamily="34" charset="0"/>
              </a:rPr>
              <a:t>Controlled technical information (DOD CUI category: CTI)</a:t>
            </a:r>
          </a:p>
          <a:p>
            <a:pPr lvl="1">
              <a:buFont typeface="Courier New" panose="02070309020205020404" pitchFamily="49" charset="0"/>
              <a:buChar char="o"/>
            </a:pPr>
            <a:r>
              <a:rPr lang="en-US" sz="1550" dirty="0">
                <a:ea typeface="Calibri" panose="020F0502020204030204" pitchFamily="34" charset="0"/>
                <a:cs typeface="Calibri" panose="020F0502020204030204" pitchFamily="34" charset="0"/>
              </a:rPr>
              <a:t>Other scientific, technical, and engineering information</a:t>
            </a:r>
          </a:p>
          <a:p>
            <a:r>
              <a:rPr lang="en-US" sz="1550" b="1" cap="small" spc="300" dirty="0">
                <a:solidFill>
                  <a:schemeClr val="accent1"/>
                </a:solidFill>
                <a:ea typeface="Calibri" panose="020F0502020204030204" pitchFamily="34" charset="0"/>
                <a:cs typeface="Calibri" panose="020F0502020204030204" pitchFamily="34" charset="0"/>
              </a:rPr>
              <a:t>Distribution Statements in documents containing CUI:</a:t>
            </a:r>
          </a:p>
          <a:p>
            <a:pPr lvl="1">
              <a:buFont typeface="Courier New" panose="02070309020205020404" pitchFamily="49" charset="0"/>
              <a:buChar char="o"/>
            </a:pPr>
            <a:r>
              <a:rPr lang="en-US" sz="1550" dirty="0">
                <a:ea typeface="Calibri" panose="020F0502020204030204" pitchFamily="34" charset="0"/>
                <a:cs typeface="Calibri" panose="020F0502020204030204" pitchFamily="34" charset="0"/>
              </a:rPr>
              <a:t>Identified by letter in “Distribution/Dissemination Control“ section of CUI Designation Indicator Block. For example, “Distribution Statement B.”</a:t>
            </a:r>
          </a:p>
          <a:p>
            <a:pPr lvl="1">
              <a:buFont typeface="Courier New" panose="02070309020205020404" pitchFamily="49" charset="0"/>
              <a:buChar char="o"/>
            </a:pPr>
            <a:r>
              <a:rPr lang="en-US" sz="1550" dirty="0">
                <a:ea typeface="Calibri" panose="020F0502020204030204" pitchFamily="34" charset="0"/>
                <a:cs typeface="Calibri" panose="020F0502020204030204" pitchFamily="34" charset="0"/>
              </a:rPr>
              <a:t>Full distribution statement placed on cover or first page of document</a:t>
            </a:r>
          </a:p>
        </p:txBody>
      </p:sp>
      <p:sp>
        <p:nvSpPr>
          <p:cNvPr id="2" name="Text Placeholder 1">
            <a:extLst>
              <a:ext uri="{FF2B5EF4-FFF2-40B4-BE49-F238E27FC236}">
                <a16:creationId xmlns:a16="http://schemas.microsoft.com/office/drawing/2014/main" id="{EBD1360F-D10C-A99D-0785-FE1D0761E92E}"/>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51C0AA6F-8D26-419B-763B-6EA3F7B32B6D}"/>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Distribution Statements</a:t>
            </a:r>
          </a:p>
        </p:txBody>
      </p:sp>
      <p:pic>
        <p:nvPicPr>
          <p:cNvPr id="11" name="Picture 10" descr="Text&#10;&#10;AI-generated content may be incorrect.">
            <a:extLst>
              <a:ext uri="{FF2B5EF4-FFF2-40B4-BE49-F238E27FC236}">
                <a16:creationId xmlns:a16="http://schemas.microsoft.com/office/drawing/2014/main" id="{1A0EE2AE-FCF0-A380-C01E-A43F64ED98D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8000"/>
                    </a14:imgEffect>
                  </a14:imgLayer>
                </a14:imgProps>
              </a:ext>
              <a:ext uri="{28A0092B-C50C-407E-A947-70E740481C1C}">
                <a14:useLocalDpi xmlns:a14="http://schemas.microsoft.com/office/drawing/2010/main" val="0"/>
              </a:ext>
            </a:extLst>
          </a:blip>
          <a:srcRect b="31815"/>
          <a:stretch>
            <a:fillRect/>
          </a:stretch>
        </p:blipFill>
        <p:spPr>
          <a:xfrm>
            <a:off x="7123236" y="1468928"/>
            <a:ext cx="4135370" cy="2503306"/>
          </a:xfrm>
          <a:prstGeom prst="rect">
            <a:avLst/>
          </a:prstGeom>
          <a:ln w="12700">
            <a:solidFill>
              <a:schemeClr val="tx1"/>
            </a:solidFill>
          </a:ln>
          <a:effectLst>
            <a:outerShdw blurRad="50800" dist="38100" dir="2700000" algn="tl" rotWithShape="0">
              <a:prstClr val="black">
                <a:alpha val="40000"/>
              </a:prstClr>
            </a:outerShdw>
          </a:effectLst>
        </p:spPr>
      </p:pic>
      <p:pic>
        <p:nvPicPr>
          <p:cNvPr id="17" name="Picture 16" descr="Text, letter&#10;&#10;AI-generated content may be incorrect.">
            <a:extLst>
              <a:ext uri="{FF2B5EF4-FFF2-40B4-BE49-F238E27FC236}">
                <a16:creationId xmlns:a16="http://schemas.microsoft.com/office/drawing/2014/main" id="{A82E54DB-5CE9-162E-5F57-3AEFD0971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1151" y="5352076"/>
            <a:ext cx="4805466" cy="876619"/>
          </a:xfrm>
          <a:prstGeom prst="rect">
            <a:avLst/>
          </a:prstGeom>
          <a:ln w="12700">
            <a:solidFill>
              <a:schemeClr val="tx1"/>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45B6D3F4-FF51-995E-50D6-F95989A3FEB0}"/>
              </a:ext>
            </a:extLst>
          </p:cNvPr>
          <p:cNvSpPr txBox="1"/>
          <p:nvPr/>
        </p:nvSpPr>
        <p:spPr>
          <a:xfrm>
            <a:off x="7050423" y="885911"/>
            <a:ext cx="4670634" cy="584775"/>
          </a:xfrm>
          <a:prstGeom prst="rect">
            <a:avLst/>
          </a:prstGeom>
          <a:no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Controlled Technical Information CUI Category Page, Noting Requirement for Distribution Statement</a:t>
            </a:r>
            <a:endParaRPr lang="en-US" sz="1600" b="1" dirty="0">
              <a:solidFill>
                <a:schemeClr val="tx2"/>
              </a:solidFill>
            </a:endParaRPr>
          </a:p>
        </p:txBody>
      </p:sp>
      <p:sp>
        <p:nvSpPr>
          <p:cNvPr id="21" name="TextBox 20">
            <a:extLst>
              <a:ext uri="{FF2B5EF4-FFF2-40B4-BE49-F238E27FC236}">
                <a16:creationId xmlns:a16="http://schemas.microsoft.com/office/drawing/2014/main" id="{8C3EC1C2-67B3-E1B6-9433-9D11DC1D96B9}"/>
              </a:ext>
            </a:extLst>
          </p:cNvPr>
          <p:cNvSpPr txBox="1"/>
          <p:nvPr/>
        </p:nvSpPr>
        <p:spPr>
          <a:xfrm>
            <a:off x="7050423" y="4789615"/>
            <a:ext cx="5023104" cy="584775"/>
          </a:xfrm>
          <a:prstGeom prst="rect">
            <a:avLst/>
          </a:prstGeom>
          <a:no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Distribution Statement Identified in CUI Designation Indicator Block--Example</a:t>
            </a:r>
            <a:endParaRPr lang="en-US" sz="1600" b="1" dirty="0">
              <a:solidFill>
                <a:schemeClr val="tx2"/>
              </a:solidFill>
            </a:endParaRPr>
          </a:p>
        </p:txBody>
      </p:sp>
      <p:pic>
        <p:nvPicPr>
          <p:cNvPr id="23" name="Picture 22">
            <a:extLst>
              <a:ext uri="{FF2B5EF4-FFF2-40B4-BE49-F238E27FC236}">
                <a16:creationId xmlns:a16="http://schemas.microsoft.com/office/drawing/2014/main" id="{506A9AD9-9C01-F680-82E7-8EEFCFA067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3236" y="4373273"/>
            <a:ext cx="4670634" cy="374016"/>
          </a:xfrm>
          <a:prstGeom prst="rect">
            <a:avLst/>
          </a:prstGeom>
          <a:ln w="12700">
            <a:solidFill>
              <a:schemeClr val="tx1"/>
            </a:solidFill>
          </a:ln>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FE4E3AF6-FD47-57F5-8F76-BD5518C3DDFD}"/>
              </a:ext>
            </a:extLst>
          </p:cNvPr>
          <p:cNvSpPr txBox="1"/>
          <p:nvPr/>
        </p:nvSpPr>
        <p:spPr>
          <a:xfrm>
            <a:off x="7091151" y="4003924"/>
            <a:ext cx="5023104" cy="338554"/>
          </a:xfrm>
          <a:prstGeom prst="rect">
            <a:avLst/>
          </a:prstGeom>
          <a:no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Distribution Statement</a:t>
            </a:r>
            <a:endParaRPr lang="en-US" sz="1600" b="1" dirty="0">
              <a:solidFill>
                <a:schemeClr val="tx2"/>
              </a:solidFill>
            </a:endParaRPr>
          </a:p>
        </p:txBody>
      </p:sp>
      <p:sp>
        <p:nvSpPr>
          <p:cNvPr id="26" name="TextBox 25">
            <a:extLst>
              <a:ext uri="{FF2B5EF4-FFF2-40B4-BE49-F238E27FC236}">
                <a16:creationId xmlns:a16="http://schemas.microsoft.com/office/drawing/2014/main" id="{2B035F7B-6603-8DFB-7E22-D0EA4A0D771F}"/>
              </a:ext>
            </a:extLst>
          </p:cNvPr>
          <p:cNvSpPr txBox="1"/>
          <p:nvPr/>
        </p:nvSpPr>
        <p:spPr>
          <a:xfrm>
            <a:off x="770993" y="5374888"/>
            <a:ext cx="6102520" cy="830997"/>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ea typeface="Calibri" panose="020F0502020204030204" pitchFamily="34" charset="0"/>
                <a:cs typeface="Calibri" panose="020F0502020204030204" pitchFamily="34" charset="0"/>
              </a:rPr>
              <a:t>Note: </a:t>
            </a:r>
            <a:r>
              <a:rPr lang="en-US" sz="1600" dirty="0">
                <a:ea typeface="Calibri" panose="020F0502020204030204" pitchFamily="34" charset="0"/>
                <a:cs typeface="Calibri" panose="020F0502020204030204" pitchFamily="34" charset="0"/>
              </a:rPr>
              <a:t>Presence of distribution statement does not automatically mean the document is CUI--distribution statements can be applied to all technical and scientific information.</a:t>
            </a:r>
          </a:p>
        </p:txBody>
      </p:sp>
      <p:sp>
        <p:nvSpPr>
          <p:cNvPr id="3" name="Slide Number Placeholder 2">
            <a:extLst>
              <a:ext uri="{FF2B5EF4-FFF2-40B4-BE49-F238E27FC236}">
                <a16:creationId xmlns:a16="http://schemas.microsoft.com/office/drawing/2014/main" id="{8DD9270A-A5E7-AA0C-EDA6-D6976523AE0D}"/>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18</a:t>
            </a:fld>
            <a:endParaRPr lang="en-US" dirty="0"/>
          </a:p>
        </p:txBody>
      </p:sp>
      <p:sp>
        <p:nvSpPr>
          <p:cNvPr id="7" name="Footer Placeholder 2">
            <a:extLst>
              <a:ext uri="{FF2B5EF4-FFF2-40B4-BE49-F238E27FC236}">
                <a16:creationId xmlns:a16="http://schemas.microsoft.com/office/drawing/2014/main" id="{5F441548-1D8A-9EEB-A44E-158ECCB47D7B}"/>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380874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EE17C-E673-D054-78BC-B2AE1F60CD66}"/>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288BF84D-9AFD-EFBC-E39C-B45406384562}"/>
              </a:ext>
            </a:extLst>
          </p:cNvPr>
          <p:cNvSpPr>
            <a:spLocks noGrp="1"/>
          </p:cNvSpPr>
          <p:nvPr>
            <p:ph idx="1"/>
          </p:nvPr>
        </p:nvSpPr>
        <p:spPr>
          <a:xfrm>
            <a:off x="838200" y="1097280"/>
            <a:ext cx="5595257" cy="5029200"/>
          </a:xfrm>
        </p:spPr>
        <p:txBody>
          <a:bodyPr>
            <a:noAutofit/>
          </a:bodyPr>
          <a:lstStyle/>
          <a:p>
            <a:r>
              <a:rPr lang="en-US" sz="1600" b="1" cap="small" spc="300" dirty="0">
                <a:solidFill>
                  <a:schemeClr val="accent1"/>
                </a:solidFill>
                <a:ea typeface="Calibri" panose="020F0502020204030204" pitchFamily="34" charset="0"/>
                <a:cs typeface="Calibri" panose="020F0502020204030204" pitchFamily="34" charset="0"/>
              </a:rPr>
              <a:t>Limited Dissemination Controls (LDCs): </a:t>
            </a:r>
            <a:r>
              <a:rPr lang="en-US" sz="1600" dirty="0">
                <a:ea typeface="Calibri" panose="020F0502020204030204" pitchFamily="34" charset="0"/>
                <a:cs typeface="Calibri" panose="020F0502020204030204" pitchFamily="34" charset="0"/>
              </a:rPr>
              <a:t>Can be used to limit the sharing of CUI so it only furthers an authorized, lawful Government purpose.</a:t>
            </a:r>
          </a:p>
          <a:p>
            <a:r>
              <a:rPr lang="en-US" sz="1600" b="1" cap="small" spc="300" dirty="0">
                <a:solidFill>
                  <a:schemeClr val="accent1"/>
                </a:solidFill>
                <a:ea typeface="Calibri" panose="020F0502020204030204" pitchFamily="34" charset="0"/>
                <a:cs typeface="Calibri" panose="020F0502020204030204" pitchFamily="34" charset="0"/>
              </a:rPr>
              <a:t>Example:</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The LDC “NOFORN” prevents the CUI from being shared with non-U.S. citizens and governments. </a:t>
            </a:r>
          </a:p>
          <a:p>
            <a:r>
              <a:rPr lang="en-US" sz="1600" b="1" cap="small" spc="300" dirty="0">
                <a:solidFill>
                  <a:schemeClr val="accent1"/>
                </a:solidFill>
                <a:ea typeface="Calibri" panose="020F0502020204030204" pitchFamily="34" charset="0"/>
                <a:cs typeface="Calibri" panose="020F0502020204030204" pitchFamily="34" charset="0"/>
              </a:rPr>
              <a:t>Identifying Dissemination Controls:</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DOD Components can choose from the DOD CUI Limited Dissemination Control List on the DOD CUI Program website. </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DOD Components may use LDCs to limit access to a piece of CUI to those on an accompanying dissemination list.</a:t>
            </a:r>
          </a:p>
        </p:txBody>
      </p:sp>
      <p:sp>
        <p:nvSpPr>
          <p:cNvPr id="2" name="Text Placeholder 1">
            <a:extLst>
              <a:ext uri="{FF2B5EF4-FFF2-40B4-BE49-F238E27FC236}">
                <a16:creationId xmlns:a16="http://schemas.microsoft.com/office/drawing/2014/main" id="{0D472FB6-049D-0C8B-BEFE-C44E57810A56}"/>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94884946-88F6-468E-6E61-5441D0DD545A}"/>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Limited Dissemination Controls</a:t>
            </a:r>
          </a:p>
        </p:txBody>
      </p:sp>
      <p:pic>
        <p:nvPicPr>
          <p:cNvPr id="3" name="Picture 2" descr="Graphical user interface, text&#10;&#10;AI-generated content may be incorrect.">
            <a:extLst>
              <a:ext uri="{FF2B5EF4-FFF2-40B4-BE49-F238E27FC236}">
                <a16:creationId xmlns:a16="http://schemas.microsoft.com/office/drawing/2014/main" id="{CEAE8CA9-F7C9-E7A1-2672-1D05E375890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2000"/>
                    </a14:imgEffect>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6680438" y="1294908"/>
            <a:ext cx="4526304" cy="4396775"/>
          </a:xfrm>
          <a:prstGeom prst="rect">
            <a:avLst/>
          </a:prstGeom>
          <a:ln w="12700">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FD682BE-2A2F-6D88-FCB3-371466DBCB39}"/>
              </a:ext>
            </a:extLst>
          </p:cNvPr>
          <p:cNvSpPr txBox="1"/>
          <p:nvPr/>
        </p:nvSpPr>
        <p:spPr>
          <a:xfrm>
            <a:off x="1427747" y="5846374"/>
            <a:ext cx="9336506" cy="369332"/>
          </a:xfrm>
          <a:prstGeom prst="rect">
            <a:avLst/>
          </a:prstGeom>
          <a:solidFill>
            <a:schemeClr val="bg1">
              <a:lumMod val="95000"/>
            </a:schemeClr>
          </a:solidFill>
          <a:ln w="9525">
            <a:noFill/>
          </a:ln>
          <a:effectLst>
            <a:outerShdw blurRad="50800" dist="38100" dir="2700000" algn="tl" rotWithShape="0">
              <a:prstClr val="black">
                <a:alpha val="40000"/>
              </a:prstClr>
            </a:outerShdw>
          </a:effectLst>
        </p:spPr>
        <p:txBody>
          <a:bodyPr wrap="square">
            <a:spAutoFit/>
          </a:bodyPr>
          <a:lstStyle/>
          <a:p>
            <a:pPr lvl="1"/>
            <a:r>
              <a:rPr lang="en-US" sz="1800" b="1" dirty="0">
                <a:ea typeface="Calibri" panose="020F0502020204030204" pitchFamily="34" charset="0"/>
                <a:cs typeface="Calibri" panose="020F0502020204030204" pitchFamily="34" charset="0"/>
              </a:rPr>
              <a:t>Location of DOD CUI LDCs List: https://www.dodcui.mil/limited-dissemination-controls/</a:t>
            </a:r>
            <a:endParaRPr lang="en-US" sz="1800" dirty="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A5A3585-D10A-5C90-C27C-87FE129C3E0B}"/>
              </a:ext>
            </a:extLst>
          </p:cNvPr>
          <p:cNvSpPr txBox="1"/>
          <p:nvPr/>
        </p:nvSpPr>
        <p:spPr>
          <a:xfrm>
            <a:off x="6679933" y="930036"/>
            <a:ext cx="4096512" cy="338554"/>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DOD CUI LDCs List</a:t>
            </a:r>
            <a:endParaRPr lang="en-US" sz="1600" b="1" dirty="0">
              <a:solidFill>
                <a:schemeClr val="tx2"/>
              </a:solidFill>
            </a:endParaRPr>
          </a:p>
        </p:txBody>
      </p:sp>
      <p:sp>
        <p:nvSpPr>
          <p:cNvPr id="12" name="TextBox 11">
            <a:extLst>
              <a:ext uri="{FF2B5EF4-FFF2-40B4-BE49-F238E27FC236}">
                <a16:creationId xmlns:a16="http://schemas.microsoft.com/office/drawing/2014/main" id="{39C41C81-ED1F-AB79-63D3-8D13592F3A3D}"/>
              </a:ext>
            </a:extLst>
          </p:cNvPr>
          <p:cNvSpPr txBox="1"/>
          <p:nvPr/>
        </p:nvSpPr>
        <p:spPr>
          <a:xfrm>
            <a:off x="1059264" y="4330739"/>
            <a:ext cx="5371661" cy="338554"/>
          </a:xfrm>
          <a:prstGeom prst="rect">
            <a:avLst/>
          </a:prstGeom>
          <a:solidFill>
            <a:schemeClr val="bg1"/>
          </a:solidFill>
        </p:spPr>
        <p:txBody>
          <a:bodyPr wrap="square">
            <a:spAutoFit/>
          </a:bodyPr>
          <a:lstStyle/>
          <a:p>
            <a:pPr algn="ctr"/>
            <a:r>
              <a:rPr lang="en-US" sz="1600" b="1" dirty="0">
                <a:solidFill>
                  <a:schemeClr val="tx2"/>
                </a:solidFill>
                <a:ea typeface="Calibri" panose="020F0502020204030204" pitchFamily="34" charset="0"/>
                <a:cs typeface="Calibri" panose="020F0502020204030204" pitchFamily="34" charset="0"/>
              </a:rPr>
              <a:t>LDC Identified in CUI Designation Indicator Block--Example</a:t>
            </a:r>
            <a:endParaRPr lang="en-US" sz="1600" b="1" dirty="0">
              <a:solidFill>
                <a:schemeClr val="tx2"/>
              </a:solidFill>
            </a:endParaRPr>
          </a:p>
        </p:txBody>
      </p:sp>
      <p:pic>
        <p:nvPicPr>
          <p:cNvPr id="14" name="Picture 13" descr="Graphical user interface, text, application&#10;&#10;AI-generated content may be incorrect.">
            <a:extLst>
              <a:ext uri="{FF2B5EF4-FFF2-40B4-BE49-F238E27FC236}">
                <a16:creationId xmlns:a16="http://schemas.microsoft.com/office/drawing/2014/main" id="{833CD59C-6905-428B-C51B-DEE09917C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976" y="4711342"/>
            <a:ext cx="5420481" cy="981212"/>
          </a:xfrm>
          <a:prstGeom prst="rect">
            <a:avLst/>
          </a:prstGeom>
          <a:ln w="12700">
            <a:solidFill>
              <a:schemeClr val="tx1"/>
            </a:solidFill>
          </a:ln>
          <a:effectLst>
            <a:outerShdw blurRad="50800" dist="38100" dir="2700000" algn="tl" rotWithShape="0">
              <a:prstClr val="black">
                <a:alpha val="40000"/>
              </a:prstClr>
            </a:outerShdw>
          </a:effectLst>
        </p:spPr>
      </p:pic>
      <p:sp>
        <p:nvSpPr>
          <p:cNvPr id="10" name="Slide Number Placeholder 2">
            <a:extLst>
              <a:ext uri="{FF2B5EF4-FFF2-40B4-BE49-F238E27FC236}">
                <a16:creationId xmlns:a16="http://schemas.microsoft.com/office/drawing/2014/main" id="{BFB47CE7-CB49-0A64-6396-6258BBBC6516}"/>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19</a:t>
            </a:fld>
            <a:endParaRPr lang="en-US" dirty="0"/>
          </a:p>
        </p:txBody>
      </p:sp>
      <p:sp>
        <p:nvSpPr>
          <p:cNvPr id="11" name="Footer Placeholder 2">
            <a:extLst>
              <a:ext uri="{FF2B5EF4-FFF2-40B4-BE49-F238E27FC236}">
                <a16:creationId xmlns:a16="http://schemas.microsoft.com/office/drawing/2014/main" id="{226D7FC7-CBAA-73B0-E824-78DB1AC57561}"/>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307551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A7A13-1F37-BA06-F816-28E4790E51A3}"/>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D619321-A4A0-7562-36F0-A8A081A19951}"/>
              </a:ext>
            </a:extLst>
          </p:cNvPr>
          <p:cNvSpPr>
            <a:spLocks noGrp="1"/>
          </p:cNvSpPr>
          <p:nvPr>
            <p:ph idx="1"/>
          </p:nvPr>
        </p:nvSpPr>
        <p:spPr>
          <a:xfrm>
            <a:off x="838200" y="1097280"/>
            <a:ext cx="6955971" cy="5029200"/>
          </a:xfrm>
        </p:spPr>
        <p:txBody>
          <a:bodyPr>
            <a:noAutofit/>
          </a:bodyPr>
          <a:lstStyle/>
          <a:p>
            <a:pPr marL="0" indent="0">
              <a:buNone/>
            </a:pPr>
            <a:r>
              <a:rPr lang="en-US" sz="2000" dirty="0">
                <a:latin typeface="+mn-lt"/>
                <a:ea typeface="Calibri" panose="020F0502020204030204" pitchFamily="34" charset="0"/>
                <a:cs typeface="Calibri" panose="020F0502020204030204" pitchFamily="34" charset="0"/>
              </a:rPr>
              <a:t>This template captures all 11 CUI training standards in accordance with Information Security Oversight Office (ISOO) Notice 2016-01 and Department of Defense Instruction (DODI) 5200.48 </a:t>
            </a:r>
            <a:r>
              <a:rPr lang="en-US" sz="2000" i="1" dirty="0">
                <a:latin typeface="+mn-lt"/>
                <a:ea typeface="Calibri" panose="020F0502020204030204" pitchFamily="34" charset="0"/>
                <a:cs typeface="Calibri" panose="020F0502020204030204" pitchFamily="34" charset="0"/>
              </a:rPr>
              <a:t>Controlled Unclassified Information (CUI)</a:t>
            </a:r>
            <a:r>
              <a:rPr lang="en-US" sz="2000" dirty="0">
                <a:latin typeface="+mn-lt"/>
                <a:ea typeface="Calibri" panose="020F0502020204030204" pitchFamily="34" charset="0"/>
                <a:cs typeface="Calibri" panose="020F0502020204030204" pitchFamily="34" charset="0"/>
              </a:rPr>
              <a:t>:</a:t>
            </a:r>
          </a:p>
          <a:p>
            <a:r>
              <a:rPr lang="en-US" sz="2000" dirty="0">
                <a:latin typeface="+mn-lt"/>
                <a:ea typeface="Calibri" panose="020F0502020204030204" pitchFamily="34" charset="0"/>
                <a:cs typeface="Calibri" panose="020F0502020204030204" pitchFamily="34" charset="0"/>
              </a:rPr>
              <a:t>“Identify individual responsibilities for protecting CUI”</a:t>
            </a:r>
          </a:p>
          <a:p>
            <a:r>
              <a:rPr lang="en-US" sz="2000" dirty="0">
                <a:latin typeface="+mn-lt"/>
                <a:ea typeface="Calibri" panose="020F0502020204030204" pitchFamily="34" charset="0"/>
                <a:cs typeface="Calibri" panose="020F0502020204030204" pitchFamily="34" charset="0"/>
              </a:rPr>
              <a:t>“Identify the organizational index with CUI categories routinely handled by DOD personnel.”</a:t>
            </a:r>
          </a:p>
          <a:p>
            <a:r>
              <a:rPr lang="en-US" sz="2000" dirty="0">
                <a:latin typeface="+mn-lt"/>
                <a:ea typeface="Calibri" panose="020F0502020204030204" pitchFamily="34" charset="0"/>
                <a:cs typeface="Calibri" panose="020F0502020204030204" pitchFamily="34" charset="0"/>
              </a:rPr>
              <a:t>“Describe the CUI Registry, including purpose, structure, and location (http://www.archives.gov/cui).”</a:t>
            </a:r>
          </a:p>
          <a:p>
            <a:r>
              <a:rPr lang="en-US" sz="2000" dirty="0">
                <a:latin typeface="+mn-lt"/>
                <a:ea typeface="Calibri" panose="020F0502020204030204" pitchFamily="34" charset="0"/>
                <a:cs typeface="Calibri" panose="020F0502020204030204" pitchFamily="34" charset="0"/>
              </a:rPr>
              <a:t>“Describe the differences between CUI Basic and CUI Specified.”</a:t>
            </a:r>
          </a:p>
          <a:p>
            <a:r>
              <a:rPr lang="en-US" sz="2000" dirty="0">
                <a:latin typeface="+mn-lt"/>
                <a:ea typeface="Calibri" panose="020F0502020204030204" pitchFamily="34" charset="0"/>
                <a:cs typeface="Calibri" panose="020F0502020204030204" pitchFamily="34" charset="0"/>
              </a:rPr>
              <a:t>“Identify the offices or organizations with DOD CUI Program oversight responsibilities.”</a:t>
            </a:r>
          </a:p>
          <a:p>
            <a:r>
              <a:rPr lang="en-US" sz="2000" dirty="0">
                <a:latin typeface="+mn-lt"/>
                <a:ea typeface="Calibri" panose="020F0502020204030204" pitchFamily="34" charset="0"/>
                <a:cs typeface="Calibri" panose="020F0502020204030204" pitchFamily="34" charset="0"/>
              </a:rPr>
              <a:t>“Address CUI marking requirements as described in this issuance.”</a:t>
            </a:r>
          </a:p>
          <a:p>
            <a:pPr marL="0" indent="0">
              <a:buNone/>
            </a:pPr>
            <a:endParaRPr lang="en-US" sz="2800" dirty="0">
              <a:latin typeface="+mn-lt"/>
            </a:endParaRPr>
          </a:p>
        </p:txBody>
      </p:sp>
      <p:sp>
        <p:nvSpPr>
          <p:cNvPr id="2" name="Text Placeholder 1">
            <a:extLst>
              <a:ext uri="{FF2B5EF4-FFF2-40B4-BE49-F238E27FC236}">
                <a16:creationId xmlns:a16="http://schemas.microsoft.com/office/drawing/2014/main" id="{095C8CEE-500C-E0B6-1007-339F22911E14}"/>
              </a:ext>
            </a:extLst>
          </p:cNvPr>
          <p:cNvSpPr>
            <a:spLocks noGrp="1"/>
          </p:cNvSpPr>
          <p:nvPr>
            <p:ph type="body" sz="quarter" idx="17"/>
          </p:nvPr>
        </p:nvSpPr>
        <p:spPr/>
        <p:txBody>
          <a:bodyPr/>
          <a:lstStyle/>
          <a:p>
            <a:r>
              <a:rPr lang="en-US" dirty="0"/>
              <a:t>UNCLASSIFIED</a:t>
            </a:r>
          </a:p>
        </p:txBody>
      </p:sp>
      <p:sp>
        <p:nvSpPr>
          <p:cNvPr id="22" name="Title 3">
            <a:extLst>
              <a:ext uri="{FF2B5EF4-FFF2-40B4-BE49-F238E27FC236}">
                <a16:creationId xmlns:a16="http://schemas.microsoft.com/office/drawing/2014/main" id="{FE6D5F3A-56D8-E6C6-8477-8189D3DEC348}"/>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CUI Training Standards </a:t>
            </a:r>
          </a:p>
        </p:txBody>
      </p:sp>
      <p:pic>
        <p:nvPicPr>
          <p:cNvPr id="23" name="Picture 22" descr="Graphical user interface, text, application, email&#10;&#10;AI-generated content may be incorrect.">
            <a:extLst>
              <a:ext uri="{FF2B5EF4-FFF2-40B4-BE49-F238E27FC236}">
                <a16:creationId xmlns:a16="http://schemas.microsoft.com/office/drawing/2014/main" id="{8BDF90F0-A08D-F922-0657-0922E58E1C21}"/>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7000"/>
                    </a14:imgEffect>
                  </a14:imgLayer>
                </a14:imgProps>
              </a:ext>
              <a:ext uri="{28A0092B-C50C-407E-A947-70E740481C1C}">
                <a14:useLocalDpi xmlns:a14="http://schemas.microsoft.com/office/drawing/2010/main" val="0"/>
              </a:ext>
            </a:extLst>
          </a:blip>
          <a:stretch>
            <a:fillRect/>
          </a:stretch>
        </p:blipFill>
        <p:spPr>
          <a:xfrm>
            <a:off x="7927959" y="1301194"/>
            <a:ext cx="2225617" cy="2891838"/>
          </a:xfrm>
          <a:prstGeom prst="rect">
            <a:avLst/>
          </a:prstGeom>
          <a:ln w="12700">
            <a:noFill/>
          </a:ln>
          <a:effectLst>
            <a:outerShdw blurRad="50800" dist="38100" dir="2700000" algn="tl" rotWithShape="0">
              <a:prstClr val="black">
                <a:alpha val="40000"/>
              </a:prstClr>
            </a:outerShdw>
          </a:effectLst>
        </p:spPr>
      </p:pic>
      <p:pic>
        <p:nvPicPr>
          <p:cNvPr id="24" name="Picture 23" descr="Text, letter&#10;&#10;AI-generated content may be incorrect.">
            <a:extLst>
              <a:ext uri="{FF2B5EF4-FFF2-40B4-BE49-F238E27FC236}">
                <a16:creationId xmlns:a16="http://schemas.microsoft.com/office/drawing/2014/main" id="{C7E40A76-2579-B0A2-F57C-4CAFBFA85F0B}"/>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30000"/>
                    </a14:imgEffect>
                  </a14:imgLayer>
                </a14:imgProps>
              </a:ext>
              <a:ext uri="{28A0092B-C50C-407E-A947-70E740481C1C}">
                <a14:useLocalDpi xmlns:a14="http://schemas.microsoft.com/office/drawing/2010/main" val="0"/>
              </a:ext>
            </a:extLst>
          </a:blip>
          <a:stretch>
            <a:fillRect/>
          </a:stretch>
        </p:blipFill>
        <p:spPr>
          <a:xfrm>
            <a:off x="9450161" y="3279000"/>
            <a:ext cx="2225617" cy="2847480"/>
          </a:xfrm>
          <a:prstGeom prst="rect">
            <a:avLst/>
          </a:prstGeom>
          <a:ln w="12700">
            <a:noFill/>
          </a:ln>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C0C8566D-EA25-CCB1-946C-F9DE8F430105}"/>
              </a:ext>
            </a:extLst>
          </p:cNvPr>
          <p:cNvSpPr txBox="1"/>
          <p:nvPr/>
        </p:nvSpPr>
        <p:spPr>
          <a:xfrm>
            <a:off x="9450161" y="2913112"/>
            <a:ext cx="2225617" cy="338554"/>
          </a:xfrm>
          <a:prstGeom prst="rect">
            <a:avLst/>
          </a:prstGeom>
          <a:solidFill>
            <a:schemeClr val="bg1"/>
          </a:solidFill>
        </p:spPr>
        <p:txBody>
          <a:bodyPr wrap="square">
            <a:spAutoFit/>
          </a:bodyPr>
          <a:lstStyle/>
          <a:p>
            <a:pPr algn="ctr"/>
            <a:r>
              <a:rPr lang="en-US" sz="1600" b="1" dirty="0">
                <a:solidFill>
                  <a:schemeClr val="tx2"/>
                </a:solidFill>
                <a:ea typeface="Calibri" panose="020F0502020204030204" pitchFamily="34" charset="0"/>
                <a:cs typeface="Calibri" panose="020F0502020204030204" pitchFamily="34" charset="0"/>
              </a:rPr>
              <a:t>ISOO Notice 2016-01</a:t>
            </a:r>
            <a:endParaRPr lang="en-US" sz="1600" b="1" dirty="0">
              <a:solidFill>
                <a:schemeClr val="tx2"/>
              </a:solidFill>
            </a:endParaRPr>
          </a:p>
        </p:txBody>
      </p:sp>
      <p:sp>
        <p:nvSpPr>
          <p:cNvPr id="26" name="TextBox 25">
            <a:extLst>
              <a:ext uri="{FF2B5EF4-FFF2-40B4-BE49-F238E27FC236}">
                <a16:creationId xmlns:a16="http://schemas.microsoft.com/office/drawing/2014/main" id="{B4C1BF46-2B98-E189-AF13-650F8EBB31E8}"/>
              </a:ext>
            </a:extLst>
          </p:cNvPr>
          <p:cNvSpPr txBox="1"/>
          <p:nvPr/>
        </p:nvSpPr>
        <p:spPr>
          <a:xfrm>
            <a:off x="7927959" y="931860"/>
            <a:ext cx="2225617" cy="338554"/>
          </a:xfrm>
          <a:prstGeom prst="rect">
            <a:avLst/>
          </a:prstGeom>
          <a:solidFill>
            <a:schemeClr val="bg1"/>
          </a:solidFill>
        </p:spPr>
        <p:txBody>
          <a:bodyPr wrap="square">
            <a:spAutoFit/>
          </a:bodyPr>
          <a:lstStyle/>
          <a:p>
            <a:pPr algn="ctr"/>
            <a:r>
              <a:rPr lang="en-US" sz="1600" b="1" dirty="0">
                <a:solidFill>
                  <a:schemeClr val="tx2"/>
                </a:solidFill>
                <a:ea typeface="Calibri" panose="020F0502020204030204" pitchFamily="34" charset="0"/>
                <a:cs typeface="Calibri" panose="020F0502020204030204" pitchFamily="34" charset="0"/>
              </a:rPr>
              <a:t>DODI 5200.48</a:t>
            </a:r>
            <a:endParaRPr lang="en-US" sz="1600" b="1" dirty="0">
              <a:solidFill>
                <a:schemeClr val="tx2"/>
              </a:solidFill>
            </a:endParaRPr>
          </a:p>
        </p:txBody>
      </p:sp>
      <p:sp>
        <p:nvSpPr>
          <p:cNvPr id="3" name="Slide Number Placeholder 2">
            <a:extLst>
              <a:ext uri="{FF2B5EF4-FFF2-40B4-BE49-F238E27FC236}">
                <a16:creationId xmlns:a16="http://schemas.microsoft.com/office/drawing/2014/main" id="{A8962F3D-EC11-1D16-9C75-F1D614934F32}"/>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2</a:t>
            </a:fld>
            <a:endParaRPr lang="en-US" dirty="0"/>
          </a:p>
        </p:txBody>
      </p:sp>
      <p:sp>
        <p:nvSpPr>
          <p:cNvPr id="4" name="Footer Placeholder 2">
            <a:extLst>
              <a:ext uri="{FF2B5EF4-FFF2-40B4-BE49-F238E27FC236}">
                <a16:creationId xmlns:a16="http://schemas.microsoft.com/office/drawing/2014/main" id="{BE9BD748-2359-34F9-32C1-8526DCBFB79A}"/>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234407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4CA91-5DA5-5292-1F29-75CB0E84B3BA}"/>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2A5E1C0C-F980-741A-7C00-C610466E50B2}"/>
              </a:ext>
            </a:extLst>
          </p:cNvPr>
          <p:cNvSpPr>
            <a:spLocks noGrp="1"/>
          </p:cNvSpPr>
          <p:nvPr>
            <p:ph idx="1"/>
          </p:nvPr>
        </p:nvSpPr>
        <p:spPr>
          <a:xfrm>
            <a:off x="838200" y="1097280"/>
            <a:ext cx="3200400" cy="5029200"/>
          </a:xfrm>
        </p:spPr>
        <p:txBody>
          <a:bodyPr>
            <a:noAutofit/>
          </a:bodyPr>
          <a:lstStyle/>
          <a:p>
            <a:r>
              <a:rPr lang="en-US" sz="2000" dirty="0">
                <a:ea typeface="Calibri" panose="020F0502020204030204" pitchFamily="34" charset="0"/>
                <a:cs typeface="Calibri" panose="020F0502020204030204" pitchFamily="34" charset="0"/>
              </a:rPr>
              <a:t>Required warning statements noted in CUI Category pages.</a:t>
            </a:r>
          </a:p>
          <a:p>
            <a:r>
              <a:rPr lang="en-US" sz="2000" dirty="0">
                <a:ea typeface="Calibri" panose="020F0502020204030204" pitchFamily="34" charset="0"/>
                <a:cs typeface="Calibri" panose="020F0502020204030204" pitchFamily="34" charset="0"/>
              </a:rPr>
              <a:t>Example: Export controlled information must be marked with an export control warning</a:t>
            </a:r>
          </a:p>
          <a:p>
            <a:r>
              <a:rPr lang="en-US" sz="2000" dirty="0">
                <a:ea typeface="Calibri" panose="020F0502020204030204" pitchFamily="34" charset="0"/>
                <a:cs typeface="Calibri" panose="020F0502020204030204" pitchFamily="34" charset="0"/>
              </a:rPr>
              <a:t>Placed on cover or first page of document.</a:t>
            </a:r>
          </a:p>
        </p:txBody>
      </p:sp>
      <p:sp>
        <p:nvSpPr>
          <p:cNvPr id="2" name="Text Placeholder 1">
            <a:extLst>
              <a:ext uri="{FF2B5EF4-FFF2-40B4-BE49-F238E27FC236}">
                <a16:creationId xmlns:a16="http://schemas.microsoft.com/office/drawing/2014/main" id="{A5EC562B-63EC-ACD6-36A6-A66972C991F5}"/>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BDDE1A71-A44B-F558-F6D9-C1F659FED882}"/>
              </a:ext>
            </a:extLst>
          </p:cNvPr>
          <p:cNvSpPr>
            <a:spLocks noGrp="1"/>
          </p:cNvSpPr>
          <p:nvPr>
            <p:ph type="title"/>
          </p:nvPr>
        </p:nvSpPr>
        <p:spPr/>
        <p:txBody>
          <a:bodyPr anchor="b" anchorCtr="0">
            <a:normAutofit/>
          </a:bodyPr>
          <a:lstStyle/>
          <a:p>
            <a:r>
              <a:rPr lang="en-US" sz="3000" b="1" dirty="0">
                <a:latin typeface="Arial" panose="020B0604020202020204" pitchFamily="34" charset="0"/>
                <a:cs typeface="Arial" panose="020B0604020202020204" pitchFamily="34" charset="0"/>
              </a:rPr>
              <a:t>CUI </a:t>
            </a:r>
            <a:r>
              <a:rPr lang="en-US" b="1" dirty="0">
                <a:latin typeface="+mj-lt"/>
                <a:cs typeface="Arial" panose="020B0604020202020204" pitchFamily="34" charset="0"/>
              </a:rPr>
              <a:t>Warning</a:t>
            </a:r>
            <a:r>
              <a:rPr lang="en-US" sz="3000" b="1" dirty="0">
                <a:latin typeface="Arial" panose="020B0604020202020204" pitchFamily="34" charset="0"/>
                <a:cs typeface="Arial" panose="020B0604020202020204" pitchFamily="34" charset="0"/>
              </a:rPr>
              <a:t> Statements</a:t>
            </a:r>
          </a:p>
        </p:txBody>
      </p:sp>
      <p:sp>
        <p:nvSpPr>
          <p:cNvPr id="7" name="TextBox 6">
            <a:extLst>
              <a:ext uri="{FF2B5EF4-FFF2-40B4-BE49-F238E27FC236}">
                <a16:creationId xmlns:a16="http://schemas.microsoft.com/office/drawing/2014/main" id="{99F358C6-7D99-C719-3ED0-712395420173}"/>
              </a:ext>
            </a:extLst>
          </p:cNvPr>
          <p:cNvSpPr txBox="1"/>
          <p:nvPr/>
        </p:nvSpPr>
        <p:spPr>
          <a:xfrm>
            <a:off x="4196857" y="1166554"/>
            <a:ext cx="6062614" cy="338554"/>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Examples of Required Warning Statements</a:t>
            </a:r>
            <a:endParaRPr lang="en-US" sz="1600" b="1" dirty="0">
              <a:solidFill>
                <a:schemeClr val="tx2"/>
              </a:solidFill>
            </a:endParaRPr>
          </a:p>
        </p:txBody>
      </p:sp>
      <p:sp>
        <p:nvSpPr>
          <p:cNvPr id="8" name="Rectangle 7">
            <a:extLst>
              <a:ext uri="{FF2B5EF4-FFF2-40B4-BE49-F238E27FC236}">
                <a16:creationId xmlns:a16="http://schemas.microsoft.com/office/drawing/2014/main" id="{3F65BB2A-B08E-86AE-EFC5-A0495EC53416}"/>
              </a:ext>
            </a:extLst>
          </p:cNvPr>
          <p:cNvSpPr/>
          <p:nvPr/>
        </p:nvSpPr>
        <p:spPr>
          <a:xfrm>
            <a:off x="6175744" y="5867843"/>
            <a:ext cx="616689" cy="24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AI-generated content may be incorrect.">
            <a:extLst>
              <a:ext uri="{FF2B5EF4-FFF2-40B4-BE49-F238E27FC236}">
                <a16:creationId xmlns:a16="http://schemas.microsoft.com/office/drawing/2014/main" id="{44D2F9E6-0A57-652C-A9A9-424F2B930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857" y="1564216"/>
            <a:ext cx="7664194" cy="3794239"/>
          </a:xfrm>
          <a:prstGeom prst="rect">
            <a:avLst/>
          </a:prstGeom>
          <a:effectLst>
            <a:outerShdw blurRad="50800" dist="38100" dir="2700000" algn="tl" rotWithShape="0">
              <a:prstClr val="black">
                <a:alpha val="40000"/>
              </a:prstClr>
            </a:outerShdw>
          </a:effectLst>
        </p:spPr>
      </p:pic>
      <p:sp>
        <p:nvSpPr>
          <p:cNvPr id="10" name="Slide Number Placeholder 2">
            <a:extLst>
              <a:ext uri="{FF2B5EF4-FFF2-40B4-BE49-F238E27FC236}">
                <a16:creationId xmlns:a16="http://schemas.microsoft.com/office/drawing/2014/main" id="{F7459B54-C4BC-2F33-41B0-8B6F6DDF40AB}"/>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20</a:t>
            </a:fld>
            <a:endParaRPr lang="en-US" dirty="0"/>
          </a:p>
        </p:txBody>
      </p:sp>
      <p:sp>
        <p:nvSpPr>
          <p:cNvPr id="11" name="Footer Placeholder 2">
            <a:extLst>
              <a:ext uri="{FF2B5EF4-FFF2-40B4-BE49-F238E27FC236}">
                <a16:creationId xmlns:a16="http://schemas.microsoft.com/office/drawing/2014/main" id="{79737215-F438-CFC2-CDBF-78783C5DBEFA}"/>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1485165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2344C-0FB2-A426-51A4-ECD32D88B5C6}"/>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C46D8E91-F20C-4DB7-0AEA-0CE09CF29285}"/>
              </a:ext>
            </a:extLst>
          </p:cNvPr>
          <p:cNvSpPr>
            <a:spLocks noGrp="1"/>
          </p:cNvSpPr>
          <p:nvPr>
            <p:ph idx="1"/>
          </p:nvPr>
        </p:nvSpPr>
        <p:spPr>
          <a:xfrm>
            <a:off x="838199" y="1097280"/>
            <a:ext cx="7132111" cy="5029200"/>
          </a:xfrm>
        </p:spPr>
        <p:txBody>
          <a:bodyPr>
            <a:noAutofit/>
          </a:bodyPr>
          <a:lstStyle/>
          <a:p>
            <a:r>
              <a:rPr lang="en-US" sz="1500" b="1" cap="small" spc="300" dirty="0">
                <a:solidFill>
                  <a:schemeClr val="accent1"/>
                </a:solidFill>
                <a:ea typeface="Calibri" panose="020F0502020204030204" pitchFamily="34" charset="0"/>
                <a:cs typeface="Calibri" panose="020F0502020204030204" pitchFamily="34" charset="0"/>
              </a:rPr>
              <a:t>Emails Containing CUI:</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First and last lines of the email are to be “CUI”.</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Add Designation Indicator Block to email.</a:t>
            </a:r>
          </a:p>
          <a:p>
            <a:r>
              <a:rPr lang="en-US" sz="1500" b="1" cap="small" spc="300" dirty="0">
                <a:solidFill>
                  <a:schemeClr val="accent1"/>
                </a:solidFill>
                <a:ea typeface="Calibri" panose="020F0502020204030204" pitchFamily="34" charset="0"/>
                <a:cs typeface="Calibri" panose="020F0502020204030204" pitchFamily="34" charset="0"/>
              </a:rPr>
              <a:t>Emails Not Containing CUI Body Text But Containing CUI Attachment(s):</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First and last lines of the email to be “CUI”.</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Add statement that the email is unclassified when CUI attachments are removed.</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Designation Indicator Block not required in email body.</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All attachments to be properly marked.</a:t>
            </a:r>
          </a:p>
          <a:p>
            <a:r>
              <a:rPr lang="en-US" sz="1500" b="1" cap="small" spc="300" dirty="0">
                <a:solidFill>
                  <a:schemeClr val="accent1"/>
                </a:solidFill>
                <a:ea typeface="Calibri" panose="020F0502020204030204" pitchFamily="34" charset="0"/>
                <a:cs typeface="Calibri" panose="020F0502020204030204" pitchFamily="34" charset="0"/>
              </a:rPr>
              <a:t>PowerPoint Presentations:</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Include the CUI Designation Indicator Block on the first slide. </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Apply “CUI” banner and footer markings on the top and bottom of each slide.</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For the slides not containing CUI, optional to mark them as unclassified.</a:t>
            </a:r>
          </a:p>
          <a:p>
            <a:r>
              <a:rPr lang="en-US" sz="1500" b="1" cap="small" spc="300" dirty="0">
                <a:solidFill>
                  <a:schemeClr val="accent1"/>
                </a:solidFill>
                <a:ea typeface="Calibri" panose="020F0502020204030204" pitchFamily="34" charset="0"/>
                <a:cs typeface="Calibri" panose="020F0502020204030204" pitchFamily="34" charset="0"/>
              </a:rPr>
              <a:t>Spreadsheets:</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Place “CUI” at the top of the spreadsheet so it is visible when the document is open.</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Place “CUI” in the header and footer</a:t>
            </a:r>
          </a:p>
          <a:p>
            <a:pPr lvl="1">
              <a:buFont typeface="Courier New" panose="02070309020205020404" pitchFamily="49" charset="0"/>
              <a:buChar char="o"/>
            </a:pPr>
            <a:r>
              <a:rPr lang="en-US" sz="1500" dirty="0">
                <a:ea typeface="Calibri" panose="020F0502020204030204" pitchFamily="34" charset="0"/>
                <a:cs typeface="Calibri" panose="020F0502020204030204" pitchFamily="34" charset="0"/>
              </a:rPr>
              <a:t>Place the Designation Indicator Block at the top of the spreadsheet—placing it at the top ensures that it will remain on the first page</a:t>
            </a:r>
          </a:p>
          <a:p>
            <a:pPr lvl="1">
              <a:buFont typeface="Courier New" panose="02070309020205020404" pitchFamily="49" charset="0"/>
              <a:buChar char="o"/>
            </a:pPr>
            <a:endParaRPr lang="en-US" sz="1500" dirty="0">
              <a:ea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2131F780-ACD5-AC16-6E01-7666F6ED9FC3}"/>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9F968601-BDE1-E230-B590-DE0494AB8999}"/>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CUI Markings in Non-Documents</a:t>
            </a:r>
          </a:p>
        </p:txBody>
      </p:sp>
      <p:pic>
        <p:nvPicPr>
          <p:cNvPr id="10" name="Picture 9" descr="Graphical user interface, text, application, email&#10;&#10;AI-generated content may be incorrect.">
            <a:extLst>
              <a:ext uri="{FF2B5EF4-FFF2-40B4-BE49-F238E27FC236}">
                <a16:creationId xmlns:a16="http://schemas.microsoft.com/office/drawing/2014/main" id="{48F24ECF-6708-6817-138F-2E4D547DC15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8000"/>
                    </a14:imgEffect>
                  </a14:imgLayer>
                </a14:imgProps>
              </a:ext>
              <a:ext uri="{28A0092B-C50C-407E-A947-70E740481C1C}">
                <a14:useLocalDpi xmlns:a14="http://schemas.microsoft.com/office/drawing/2010/main" val="0"/>
              </a:ext>
            </a:extLst>
          </a:blip>
          <a:srcRect r="7203"/>
          <a:stretch>
            <a:fillRect/>
          </a:stretch>
        </p:blipFill>
        <p:spPr>
          <a:xfrm>
            <a:off x="8098974" y="1123299"/>
            <a:ext cx="3513548" cy="2887578"/>
          </a:xfrm>
          <a:prstGeom prst="rect">
            <a:avLst/>
          </a:prstGeom>
        </p:spPr>
      </p:pic>
      <p:sp>
        <p:nvSpPr>
          <p:cNvPr id="11" name="TextBox 10">
            <a:extLst>
              <a:ext uri="{FF2B5EF4-FFF2-40B4-BE49-F238E27FC236}">
                <a16:creationId xmlns:a16="http://schemas.microsoft.com/office/drawing/2014/main" id="{6A3BF7F8-ECA9-7568-BE02-FAD684C1CAC7}"/>
              </a:ext>
            </a:extLst>
          </p:cNvPr>
          <p:cNvSpPr txBox="1"/>
          <p:nvPr/>
        </p:nvSpPr>
        <p:spPr>
          <a:xfrm>
            <a:off x="8227637" y="965660"/>
            <a:ext cx="3256548" cy="338554"/>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Examples of Email Containing CUI</a:t>
            </a:r>
            <a:endParaRPr lang="en-US" sz="1600" b="1" dirty="0">
              <a:solidFill>
                <a:schemeClr val="tx2"/>
              </a:solidFill>
            </a:endParaRPr>
          </a:p>
        </p:txBody>
      </p:sp>
      <p:sp>
        <p:nvSpPr>
          <p:cNvPr id="15" name="TextBox 14">
            <a:extLst>
              <a:ext uri="{FF2B5EF4-FFF2-40B4-BE49-F238E27FC236}">
                <a16:creationId xmlns:a16="http://schemas.microsoft.com/office/drawing/2014/main" id="{57358D5D-25F4-D18A-A9C5-B120F76CE048}"/>
              </a:ext>
            </a:extLst>
          </p:cNvPr>
          <p:cNvSpPr txBox="1"/>
          <p:nvPr/>
        </p:nvSpPr>
        <p:spPr>
          <a:xfrm>
            <a:off x="8227637" y="4010877"/>
            <a:ext cx="3513548" cy="214417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a:spAutoFit/>
          </a:bodyPr>
          <a:lstStyle/>
          <a:p>
            <a:pPr algn="l" fontAlgn="base">
              <a:lnSpc>
                <a:spcPts val="1575"/>
              </a:lnSpc>
              <a:spcAft>
                <a:spcPts val="750"/>
              </a:spcAft>
            </a:pPr>
            <a:r>
              <a:rPr lang="en-US" sz="1400" b="1" i="0" dirty="0">
                <a:solidFill>
                  <a:schemeClr val="accent1"/>
                </a:solidFill>
                <a:effectLst/>
              </a:rPr>
              <a:t>Note: </a:t>
            </a:r>
            <a:r>
              <a:rPr lang="en-US" sz="1400" b="0" i="0" dirty="0">
                <a:solidFill>
                  <a:srgbClr val="444444"/>
                </a:solidFill>
                <a:effectLst/>
              </a:rPr>
              <a:t>Portion markings are not required on unclassified emails that contain CUI; however, when portion markings are used,  they must be applied consistently to all sections. This includes subjects and titles, as well as individual parts, paragraphs, sub-paragraphs, or similar portions known to contain CUI. When portion markings are used, it is required to portion mark the unclassified sections of the CUI document with (U).</a:t>
            </a:r>
          </a:p>
        </p:txBody>
      </p:sp>
      <p:sp>
        <p:nvSpPr>
          <p:cNvPr id="3" name="Slide Number Placeholder 2">
            <a:extLst>
              <a:ext uri="{FF2B5EF4-FFF2-40B4-BE49-F238E27FC236}">
                <a16:creationId xmlns:a16="http://schemas.microsoft.com/office/drawing/2014/main" id="{B01DBB27-C396-C188-BF98-B5F378B3B63D}"/>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21</a:t>
            </a:fld>
            <a:endParaRPr lang="en-US" dirty="0"/>
          </a:p>
        </p:txBody>
      </p:sp>
      <p:sp>
        <p:nvSpPr>
          <p:cNvPr id="7" name="Footer Placeholder 2">
            <a:extLst>
              <a:ext uri="{FF2B5EF4-FFF2-40B4-BE49-F238E27FC236}">
                <a16:creationId xmlns:a16="http://schemas.microsoft.com/office/drawing/2014/main" id="{EF3D3BA0-B1A5-F7BC-CCD5-860C9C77216A}"/>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306466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5F4BD-722D-8DB6-7274-4BB9ED3F0910}"/>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D50AAC65-CE0C-1507-D976-009318D7FE80}"/>
              </a:ext>
            </a:extLst>
          </p:cNvPr>
          <p:cNvSpPr>
            <a:spLocks noGrp="1"/>
          </p:cNvSpPr>
          <p:nvPr>
            <p:ph idx="1"/>
          </p:nvPr>
        </p:nvSpPr>
        <p:spPr>
          <a:xfrm>
            <a:off x="838200" y="1097280"/>
            <a:ext cx="7315200" cy="5029200"/>
          </a:xfrm>
        </p:spPr>
        <p:txBody>
          <a:bodyPr>
            <a:noAutofit/>
          </a:bodyPr>
          <a:lstStyle/>
          <a:p>
            <a:r>
              <a:rPr lang="en-US" sz="2000" dirty="0">
                <a:ea typeface="Calibri" panose="020F0502020204030204" pitchFamily="34" charset="0"/>
                <a:cs typeface="Calibri" panose="020F0502020204030204" pitchFamily="34" charset="0"/>
              </a:rPr>
              <a:t>Media such as USB sticks, hard drives, and CD ROMs must be marked to alert holders to the presence of CUI stored on the device.</a:t>
            </a:r>
          </a:p>
          <a:p>
            <a:r>
              <a:rPr lang="en-US" sz="2000" dirty="0">
                <a:ea typeface="Calibri" panose="020F0502020204030204" pitchFamily="34" charset="0"/>
                <a:cs typeface="Calibri" panose="020F0502020204030204" pitchFamily="34" charset="0"/>
              </a:rPr>
              <a:t>Due to space limitations, it may not be possible to include CUI category or LDC Markings. At a minimum, mark media with the CUI control marking (“CUI”) and the designating agency.</a:t>
            </a:r>
          </a:p>
          <a:p>
            <a:r>
              <a:rPr lang="en-US" sz="2000" dirty="0">
                <a:ea typeface="Calibri" panose="020F0502020204030204" pitchFamily="34" charset="0"/>
                <a:cs typeface="Calibri" panose="020F0502020204030204" pitchFamily="34" charset="0"/>
              </a:rPr>
              <a:t>Equipment can be marked or labeled to indicate that CUI is stored on the device.</a:t>
            </a:r>
          </a:p>
          <a:p>
            <a:r>
              <a:rPr lang="en-US" sz="2000" dirty="0">
                <a:ea typeface="Calibri" panose="020F0502020204030204" pitchFamily="34" charset="0"/>
                <a:cs typeface="Calibri" panose="020F0502020204030204" pitchFamily="34" charset="0"/>
              </a:rPr>
              <a:t>SF 902 CUI stickers are available through the U.S. General Services Administration (GSA) for purchase, but only the Government can order them. </a:t>
            </a:r>
          </a:p>
          <a:p>
            <a:r>
              <a:rPr lang="en-US" sz="2000" dirty="0">
                <a:ea typeface="Calibri" panose="020F0502020204030204" pitchFamily="34" charset="0"/>
                <a:cs typeface="Calibri" panose="020F0502020204030204" pitchFamily="34" charset="0"/>
              </a:rPr>
              <a:t>Engage with Component for additional guidance on what is required to be marked for your program (systems, materials etc.).</a:t>
            </a:r>
          </a:p>
        </p:txBody>
      </p:sp>
      <p:sp>
        <p:nvSpPr>
          <p:cNvPr id="3" name="Text Placeholder 2">
            <a:extLst>
              <a:ext uri="{FF2B5EF4-FFF2-40B4-BE49-F238E27FC236}">
                <a16:creationId xmlns:a16="http://schemas.microsoft.com/office/drawing/2014/main" id="{5F6A399E-693C-8E17-224E-6D55869DE329}"/>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9D868F0D-A56B-CF1C-46BF-9F20509E47E9}"/>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Marking Media</a:t>
            </a:r>
          </a:p>
        </p:txBody>
      </p:sp>
      <p:sp>
        <p:nvSpPr>
          <p:cNvPr id="11" name="TextBox 10">
            <a:extLst>
              <a:ext uri="{FF2B5EF4-FFF2-40B4-BE49-F238E27FC236}">
                <a16:creationId xmlns:a16="http://schemas.microsoft.com/office/drawing/2014/main" id="{378CF143-A037-6C45-826A-64B85EADF637}"/>
              </a:ext>
            </a:extLst>
          </p:cNvPr>
          <p:cNvSpPr txBox="1"/>
          <p:nvPr/>
        </p:nvSpPr>
        <p:spPr>
          <a:xfrm>
            <a:off x="8662737" y="1097280"/>
            <a:ext cx="3256548" cy="584775"/>
          </a:xfrm>
          <a:prstGeom prst="rect">
            <a:avLst/>
          </a:prstGeom>
          <a:solidFill>
            <a:schemeClr val="bg1"/>
          </a:solidFill>
        </p:spPr>
        <p:txBody>
          <a:bodyPr wrap="square">
            <a:spAutoFit/>
          </a:bodyPr>
          <a:lstStyle/>
          <a:p>
            <a:r>
              <a:rPr lang="en-US" sz="1600" b="1" dirty="0">
                <a:ea typeface="Calibri" panose="020F0502020204030204" pitchFamily="34" charset="0"/>
                <a:cs typeface="Calibri" panose="020F0502020204030204" pitchFamily="34" charset="0"/>
              </a:rPr>
              <a:t>Examples of Media Marked as Containing or Storing CUI</a:t>
            </a:r>
            <a:endParaRPr lang="en-US" sz="1600" b="1" dirty="0"/>
          </a:p>
        </p:txBody>
      </p:sp>
      <p:pic>
        <p:nvPicPr>
          <p:cNvPr id="2" name="Picture 1">
            <a:extLst>
              <a:ext uri="{FF2B5EF4-FFF2-40B4-BE49-F238E27FC236}">
                <a16:creationId xmlns:a16="http://schemas.microsoft.com/office/drawing/2014/main" id="{63696D7D-9380-4F31-9C84-A2EA0183805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4000"/>
                    </a14:imgEffect>
                  </a14:imgLayer>
                </a14:imgProps>
              </a:ext>
            </a:extLst>
          </a:blip>
          <a:stretch>
            <a:fillRect/>
          </a:stretch>
        </p:blipFill>
        <p:spPr>
          <a:xfrm>
            <a:off x="8676469" y="1860226"/>
            <a:ext cx="3242816" cy="3937012"/>
          </a:xfrm>
          <a:prstGeom prst="rect">
            <a:avLst/>
          </a:prstGeom>
        </p:spPr>
      </p:pic>
      <p:sp>
        <p:nvSpPr>
          <p:cNvPr id="7" name="Slide Number Placeholder 2">
            <a:extLst>
              <a:ext uri="{FF2B5EF4-FFF2-40B4-BE49-F238E27FC236}">
                <a16:creationId xmlns:a16="http://schemas.microsoft.com/office/drawing/2014/main" id="{A21E536C-565E-F2A6-8772-60BD331D38E5}"/>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22</a:t>
            </a:fld>
            <a:endParaRPr lang="en-US" dirty="0"/>
          </a:p>
        </p:txBody>
      </p:sp>
      <p:sp>
        <p:nvSpPr>
          <p:cNvPr id="8" name="Footer Placeholder 2">
            <a:extLst>
              <a:ext uri="{FF2B5EF4-FFF2-40B4-BE49-F238E27FC236}">
                <a16:creationId xmlns:a16="http://schemas.microsoft.com/office/drawing/2014/main" id="{AB03DDB4-23FA-16FD-6FB1-5512DB52783B}"/>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2485102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562ED-3529-6FF9-EFFA-0DFFDFD77768}"/>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208B2F22-1AB5-3078-F1D6-F7D957D9FBF7}"/>
              </a:ext>
            </a:extLst>
          </p:cNvPr>
          <p:cNvSpPr>
            <a:spLocks noGrp="1"/>
          </p:cNvSpPr>
          <p:nvPr>
            <p:ph idx="1"/>
          </p:nvPr>
        </p:nvSpPr>
        <p:spPr>
          <a:xfrm>
            <a:off x="838200" y="1097280"/>
            <a:ext cx="6651171" cy="5029200"/>
          </a:xfrm>
        </p:spPr>
        <p:txBody>
          <a:bodyPr>
            <a:noAutofit/>
          </a:bodyPr>
          <a:lstStyle/>
          <a:p>
            <a:r>
              <a:rPr lang="en-US" sz="1800" b="1" cap="small" spc="300" dirty="0">
                <a:solidFill>
                  <a:schemeClr val="accent1"/>
                </a:solidFill>
                <a:ea typeface="Calibri" panose="020F0502020204030204" pitchFamily="34" charset="0"/>
                <a:cs typeface="Calibri" panose="020F0502020204030204" pitchFamily="34" charset="0"/>
              </a:rPr>
              <a:t>Physical Safeguards and Protection</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CUI must be stored in controlled environments suitable for preventing or detecting unauthorized access. </a:t>
            </a:r>
          </a:p>
          <a:p>
            <a:pPr lvl="1">
              <a:buFont typeface="Courier New" panose="02070309020205020404" pitchFamily="49" charset="0"/>
              <a:buChar char="o"/>
            </a:pPr>
            <a:r>
              <a:rPr lang="en-US" sz="1800" b="1" dirty="0">
                <a:solidFill>
                  <a:schemeClr val="accent4"/>
                </a:solidFill>
                <a:ea typeface="Calibri" panose="020F0502020204030204" pitchFamily="34" charset="0"/>
                <a:cs typeface="Calibri" panose="020F0502020204030204" pitchFamily="34" charset="0"/>
              </a:rPr>
              <a:t>During working hours:</a:t>
            </a:r>
            <a:r>
              <a:rPr lang="en-US" sz="1800" dirty="0">
                <a:solidFill>
                  <a:schemeClr val="accent4"/>
                </a:solidFill>
                <a:ea typeface="Calibri" panose="020F0502020204030204" pitchFamily="34" charset="0"/>
                <a:cs typeface="Calibri" panose="020F0502020204030204" pitchFamily="34" charset="0"/>
              </a:rPr>
              <a:t> </a:t>
            </a:r>
            <a:r>
              <a:rPr lang="en-US" sz="1800" dirty="0">
                <a:ea typeface="Calibri" panose="020F0502020204030204" pitchFamily="34" charset="0"/>
                <a:cs typeface="Calibri" panose="020F0502020204030204" pitchFamily="34" charset="0"/>
              </a:rPr>
              <a:t>Minimize the risk of access by unauthorized personnel by not reading, discussing, or leaving CUI information unattended when unauthorized personnel are present.</a:t>
            </a:r>
          </a:p>
          <a:p>
            <a:pPr lvl="1">
              <a:buFont typeface="Courier New" panose="02070309020205020404" pitchFamily="49" charset="0"/>
              <a:buChar char="o"/>
            </a:pPr>
            <a:r>
              <a:rPr lang="en-US" sz="1800" b="1" dirty="0">
                <a:solidFill>
                  <a:schemeClr val="accent4"/>
                </a:solidFill>
                <a:ea typeface="Calibri" panose="020F0502020204030204" pitchFamily="34" charset="0"/>
                <a:cs typeface="Calibri" panose="020F0502020204030204" pitchFamily="34" charset="0"/>
              </a:rPr>
              <a:t>After working hours: </a:t>
            </a:r>
            <a:r>
              <a:rPr lang="en-US" sz="1800" dirty="0">
                <a:ea typeface="Calibri" panose="020F0502020204030204" pitchFamily="34" charset="0"/>
                <a:cs typeface="Calibri" panose="020F0502020204030204" pitchFamily="34" charset="0"/>
              </a:rPr>
              <a:t>Store CUI in unlocked containers, desks, or cabinets if the Government or contractor building provides security for continuous monitoring of access. If continuous monitoring security is not provided, the containers, desk, cabinets, or rooms where the CUI is stored must be locked.</a:t>
            </a:r>
          </a:p>
          <a:p>
            <a:r>
              <a:rPr lang="en-US" sz="1800" b="1" cap="small" spc="300" dirty="0">
                <a:solidFill>
                  <a:schemeClr val="accent1"/>
                </a:solidFill>
                <a:ea typeface="Calibri" panose="020F0502020204030204" pitchFamily="34" charset="0"/>
                <a:cs typeface="Calibri" panose="020F0502020204030204" pitchFamily="34" charset="0"/>
              </a:rPr>
              <a:t>Electronic Safeguards and Protection</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CUI may only be digitally stored on authorized DOD information technology (IT) systems or applications provided they are categorized at no less than the “Moderate” confidentiality impact level and implement guidance in DODI, 8500.01, </a:t>
            </a:r>
            <a:r>
              <a:rPr lang="en-US" sz="1800" i="1" dirty="0">
                <a:ea typeface="Calibri" panose="020F0502020204030204" pitchFamily="34" charset="0"/>
                <a:cs typeface="Calibri" panose="020F0502020204030204" pitchFamily="34" charset="0"/>
              </a:rPr>
              <a:t>Cybersecurity</a:t>
            </a:r>
            <a:r>
              <a:rPr lang="en-US" sz="1800" dirty="0">
                <a:ea typeface="Calibri" panose="020F0502020204030204" pitchFamily="34" charset="0"/>
                <a:cs typeface="Calibri" panose="020F0502020204030204" pitchFamily="34" charset="0"/>
              </a:rPr>
              <a:t> and DODI 8510.01, </a:t>
            </a:r>
            <a:r>
              <a:rPr lang="en-US" sz="1800" i="1" dirty="0">
                <a:ea typeface="Calibri" panose="020F0502020204030204" pitchFamily="34" charset="0"/>
                <a:cs typeface="Calibri" panose="020F0502020204030204" pitchFamily="34" charset="0"/>
              </a:rPr>
              <a:t>Risk Management Framework for DOD.</a:t>
            </a:r>
          </a:p>
        </p:txBody>
      </p:sp>
      <p:sp>
        <p:nvSpPr>
          <p:cNvPr id="2" name="Text Placeholder 1">
            <a:extLst>
              <a:ext uri="{FF2B5EF4-FFF2-40B4-BE49-F238E27FC236}">
                <a16:creationId xmlns:a16="http://schemas.microsoft.com/office/drawing/2014/main" id="{DDBC5D56-3B44-F16D-7A79-A6DACC2ED4AE}"/>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08AA917C-EE9C-C861-34AC-9422AFD90823}"/>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CUI Safeguarding and Protection Methods</a:t>
            </a:r>
          </a:p>
        </p:txBody>
      </p:sp>
      <p:pic>
        <p:nvPicPr>
          <p:cNvPr id="10" name="Picture 9" descr="A person's hand on a stack of books&#10;&#10;AI-generated content may be incorrect.">
            <a:extLst>
              <a:ext uri="{FF2B5EF4-FFF2-40B4-BE49-F238E27FC236}">
                <a16:creationId xmlns:a16="http://schemas.microsoft.com/office/drawing/2014/main" id="{08324A34-265B-7E71-45C6-29FF201237E6}"/>
              </a:ext>
            </a:extLst>
          </p:cNvPr>
          <p:cNvPicPr>
            <a:picLocks noChangeAspect="1"/>
          </p:cNvPicPr>
          <p:nvPr/>
        </p:nvPicPr>
        <p:blipFill>
          <a:blip r:embed="rId2">
            <a:extLst>
              <a:ext uri="{28A0092B-C50C-407E-A947-70E740481C1C}">
                <a14:useLocalDpi xmlns:a14="http://schemas.microsoft.com/office/drawing/2010/main" val="0"/>
              </a:ext>
            </a:extLst>
          </a:blip>
          <a:srcRect l="11808" t="6952" r="16723" b="8090"/>
          <a:stretch>
            <a:fillRect/>
          </a:stretch>
        </p:blipFill>
        <p:spPr>
          <a:xfrm>
            <a:off x="7863001" y="2209948"/>
            <a:ext cx="3989742" cy="2792818"/>
          </a:xfrm>
          <a:prstGeom prst="rect">
            <a:avLst/>
          </a:prstGeom>
          <a:ln w="12700">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B48243A2-4E11-7362-87D4-AF890FC9E11D}"/>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23</a:t>
            </a:fld>
            <a:endParaRPr lang="en-US" dirty="0"/>
          </a:p>
        </p:txBody>
      </p:sp>
      <p:sp>
        <p:nvSpPr>
          <p:cNvPr id="7" name="Footer Placeholder 2">
            <a:extLst>
              <a:ext uri="{FF2B5EF4-FFF2-40B4-BE49-F238E27FC236}">
                <a16:creationId xmlns:a16="http://schemas.microsoft.com/office/drawing/2014/main" id="{0FBD0EAC-744F-D382-EDCB-349D8E416F2C}"/>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2145946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AD3A9-4A07-C313-6B3B-C2549E9DFCD4}"/>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0BB7A1E6-9B40-3F00-9416-597881CB89C4}"/>
              </a:ext>
            </a:extLst>
          </p:cNvPr>
          <p:cNvSpPr>
            <a:spLocks noGrp="1"/>
          </p:cNvSpPr>
          <p:nvPr>
            <p:ph idx="1"/>
          </p:nvPr>
        </p:nvSpPr>
        <p:spPr>
          <a:xfrm>
            <a:off x="838200" y="1097280"/>
            <a:ext cx="6389467" cy="5029200"/>
          </a:xfrm>
        </p:spPr>
        <p:txBody>
          <a:bodyPr>
            <a:noAutofit/>
          </a:bodyPr>
          <a:lstStyle/>
          <a:p>
            <a:r>
              <a:rPr lang="en-US" sz="2000" dirty="0">
                <a:ea typeface="Calibri" panose="020F0502020204030204" pitchFamily="34" charset="0"/>
                <a:cs typeface="Calibri" panose="020F0502020204030204" pitchFamily="34" charset="0"/>
              </a:rPr>
              <a:t>Authorized holders may destroy CUI when the Component no longer needs the information and when records disposition schedules published or approved by NARA allow.</a:t>
            </a:r>
          </a:p>
          <a:p>
            <a:r>
              <a:rPr lang="en-US" sz="2000" dirty="0">
                <a:ea typeface="Calibri" panose="020F0502020204030204" pitchFamily="34" charset="0"/>
                <a:cs typeface="Calibri" panose="020F0502020204030204" pitchFamily="34" charset="0"/>
              </a:rPr>
              <a:t> When destroying CUI, including electronic CUI, it is required to use a method that makes it unreadable, indecipherable, and irrecoverable.</a:t>
            </a:r>
          </a:p>
          <a:p>
            <a:r>
              <a:rPr lang="en-US" sz="2000" dirty="0">
                <a:ea typeface="Calibri" panose="020F0502020204030204" pitchFamily="34" charset="0"/>
                <a:cs typeface="Calibri" panose="020F0502020204030204" pitchFamily="34" charset="0"/>
              </a:rPr>
              <a:t>Use a destruction method specifically required by law, regulation, or Government-wide policy if it exists. When a specific destruction method is not required by a law, regulation, or Government-wide policy, use the destruction guidance in NIST SP 800-53, </a:t>
            </a:r>
            <a:r>
              <a:rPr lang="en-US" sz="2000" i="1" dirty="0">
                <a:ea typeface="Calibri" panose="020F0502020204030204" pitchFamily="34" charset="0"/>
                <a:cs typeface="Calibri" panose="020F0502020204030204" pitchFamily="34" charset="0"/>
              </a:rPr>
              <a:t>Security and Privacy Controls for Federal Information Systems and Organizations</a:t>
            </a:r>
            <a:r>
              <a:rPr lang="en-US" sz="2000" dirty="0">
                <a:ea typeface="Calibri" panose="020F0502020204030204" pitchFamily="34" charset="0"/>
                <a:cs typeface="Calibri" panose="020F0502020204030204" pitchFamily="34" charset="0"/>
              </a:rPr>
              <a:t>, and NIST SP 800-88, rev 1, </a:t>
            </a:r>
            <a:r>
              <a:rPr lang="en-US" sz="2000" i="1" dirty="0">
                <a:ea typeface="Calibri" panose="020F0502020204030204" pitchFamily="34" charset="0"/>
                <a:cs typeface="Calibri" panose="020F0502020204030204" pitchFamily="34" charset="0"/>
              </a:rPr>
              <a:t>Guidelines for Media Sanitation</a:t>
            </a:r>
            <a:r>
              <a:rPr lang="en-US" sz="2000" dirty="0">
                <a:ea typeface="Calibri" panose="020F0502020204030204" pitchFamily="34" charset="0"/>
                <a:cs typeface="Calibri" panose="020F0502020204030204" pitchFamily="34" charset="0"/>
              </a:rPr>
              <a:t>, or use any method approved for destroying Classified National Security Information.</a:t>
            </a:r>
          </a:p>
          <a:p>
            <a:pPr marL="0" indent="0">
              <a:buNone/>
            </a:pPr>
            <a:endParaRPr lang="en-US" sz="2000" dirty="0">
              <a:ea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D36A6631-68FD-E440-8BB3-85153D709AB4}"/>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E8FB6420-0412-6368-BF60-0E06DBA6320E}"/>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Destruction Requirements</a:t>
            </a:r>
          </a:p>
        </p:txBody>
      </p:sp>
      <p:pic>
        <p:nvPicPr>
          <p:cNvPr id="3" name="Picture 2" descr="Diagram&#10;&#10;AI-generated content may be incorrect.">
            <a:extLst>
              <a:ext uri="{FF2B5EF4-FFF2-40B4-BE49-F238E27FC236}">
                <a16:creationId xmlns:a16="http://schemas.microsoft.com/office/drawing/2014/main" id="{E8AD9F13-61BC-145A-0A6D-6AC3C1D98D49}"/>
              </a:ext>
            </a:extLst>
          </p:cNvPr>
          <p:cNvPicPr>
            <a:picLocks noChangeAspect="1"/>
          </p:cNvPicPr>
          <p:nvPr/>
        </p:nvPicPr>
        <p:blipFill>
          <a:blip r:embed="rId2">
            <a:extLst>
              <a:ext uri="{28A0092B-C50C-407E-A947-70E740481C1C}">
                <a14:useLocalDpi xmlns:a14="http://schemas.microsoft.com/office/drawing/2010/main" val="0"/>
              </a:ext>
            </a:extLst>
          </a:blip>
          <a:srcRect l="6445" t="4251" r="5237" b="6310"/>
          <a:stretch>
            <a:fillRect/>
          </a:stretch>
        </p:blipFill>
        <p:spPr>
          <a:xfrm>
            <a:off x="7745943" y="3785337"/>
            <a:ext cx="3466343" cy="2402703"/>
          </a:xfrm>
          <a:prstGeom prst="rect">
            <a:avLst/>
          </a:prstGeom>
        </p:spPr>
      </p:pic>
      <p:pic>
        <p:nvPicPr>
          <p:cNvPr id="8" name="Picture 7" descr="A picture containing text, picture frame&#10;&#10;AI-generated content may be incorrect.">
            <a:extLst>
              <a:ext uri="{FF2B5EF4-FFF2-40B4-BE49-F238E27FC236}">
                <a16:creationId xmlns:a16="http://schemas.microsoft.com/office/drawing/2014/main" id="{688FFAF6-AB12-CAFE-8658-CB0D757CECAD}"/>
              </a:ext>
            </a:extLst>
          </p:cNvPr>
          <p:cNvPicPr>
            <a:picLocks noChangeAspect="1"/>
          </p:cNvPicPr>
          <p:nvPr/>
        </p:nvPicPr>
        <p:blipFill>
          <a:blip r:embed="rId3">
            <a:extLst>
              <a:ext uri="{28A0092B-C50C-407E-A947-70E740481C1C}">
                <a14:useLocalDpi xmlns:a14="http://schemas.microsoft.com/office/drawing/2010/main" val="0"/>
              </a:ext>
            </a:extLst>
          </a:blip>
          <a:srcRect l="5269" r="17803" b="11503"/>
          <a:stretch>
            <a:fillRect/>
          </a:stretch>
        </p:blipFill>
        <p:spPr>
          <a:xfrm>
            <a:off x="7745943" y="1152764"/>
            <a:ext cx="3466343" cy="2402700"/>
          </a:xfrm>
          <a:prstGeom prst="rect">
            <a:avLst/>
          </a:prstGeom>
        </p:spPr>
      </p:pic>
      <p:sp>
        <p:nvSpPr>
          <p:cNvPr id="11" name="TextBox 10">
            <a:extLst>
              <a:ext uri="{FF2B5EF4-FFF2-40B4-BE49-F238E27FC236}">
                <a16:creationId xmlns:a16="http://schemas.microsoft.com/office/drawing/2014/main" id="{E16AA7D3-570F-B0B9-4257-1D97273B626F}"/>
              </a:ext>
            </a:extLst>
          </p:cNvPr>
          <p:cNvSpPr txBox="1"/>
          <p:nvPr/>
        </p:nvSpPr>
        <p:spPr>
          <a:xfrm>
            <a:off x="7745943" y="868551"/>
            <a:ext cx="4050838" cy="338554"/>
          </a:xfrm>
          <a:prstGeom prst="rect">
            <a:avLst/>
          </a:prstGeom>
          <a:no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Unreadable, Indecipherable, Irrecoverable</a:t>
            </a:r>
            <a:endParaRPr lang="en-US" sz="1600" b="1" dirty="0">
              <a:solidFill>
                <a:schemeClr val="tx2"/>
              </a:solidFill>
            </a:endParaRPr>
          </a:p>
        </p:txBody>
      </p:sp>
      <p:sp>
        <p:nvSpPr>
          <p:cNvPr id="12" name="TextBox 11">
            <a:extLst>
              <a:ext uri="{FF2B5EF4-FFF2-40B4-BE49-F238E27FC236}">
                <a16:creationId xmlns:a16="http://schemas.microsoft.com/office/drawing/2014/main" id="{96035CA7-E8FD-B6B0-41DE-F0AE9D28044E}"/>
              </a:ext>
            </a:extLst>
          </p:cNvPr>
          <p:cNvSpPr txBox="1"/>
          <p:nvPr/>
        </p:nvSpPr>
        <p:spPr>
          <a:xfrm>
            <a:off x="7745943" y="3575058"/>
            <a:ext cx="4334620" cy="338554"/>
          </a:xfrm>
          <a:prstGeom prst="rect">
            <a:avLst/>
          </a:prstGeom>
          <a:no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Potentially Readable, Decipherable, Recoverable</a:t>
            </a:r>
            <a:endParaRPr lang="en-US" sz="1600" b="1" dirty="0">
              <a:solidFill>
                <a:schemeClr val="tx2"/>
              </a:solidFill>
            </a:endParaRPr>
          </a:p>
        </p:txBody>
      </p:sp>
      <p:sp>
        <p:nvSpPr>
          <p:cNvPr id="7" name="Slide Number Placeholder 2">
            <a:extLst>
              <a:ext uri="{FF2B5EF4-FFF2-40B4-BE49-F238E27FC236}">
                <a16:creationId xmlns:a16="http://schemas.microsoft.com/office/drawing/2014/main" id="{59DA8D17-7106-C8DF-8B1E-5CB74E8A3D05}"/>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24</a:t>
            </a:fld>
            <a:endParaRPr lang="en-US" dirty="0"/>
          </a:p>
        </p:txBody>
      </p:sp>
      <p:sp>
        <p:nvSpPr>
          <p:cNvPr id="10" name="Footer Placeholder 2">
            <a:extLst>
              <a:ext uri="{FF2B5EF4-FFF2-40B4-BE49-F238E27FC236}">
                <a16:creationId xmlns:a16="http://schemas.microsoft.com/office/drawing/2014/main" id="{3BB34BA4-56BC-B887-8A5B-00933755D0F1}"/>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1709553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68117-ADD9-3DD6-61DD-0189612006DB}"/>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CC468699-7C95-E0D6-952D-20D6BAB5E3C3}"/>
              </a:ext>
            </a:extLst>
          </p:cNvPr>
          <p:cNvSpPr>
            <a:spLocks noGrp="1"/>
          </p:cNvSpPr>
          <p:nvPr>
            <p:ph idx="1"/>
          </p:nvPr>
        </p:nvSpPr>
        <p:spPr>
          <a:xfrm>
            <a:off x="838200" y="1097280"/>
            <a:ext cx="7772400" cy="5029200"/>
          </a:xfrm>
        </p:spPr>
        <p:txBody>
          <a:bodyPr>
            <a:noAutofit/>
          </a:bodyPr>
          <a:lstStyle/>
          <a:p>
            <a:r>
              <a:rPr lang="en-US" sz="1800" b="1" cap="small" spc="300" dirty="0">
                <a:solidFill>
                  <a:schemeClr val="accent1"/>
                </a:solidFill>
                <a:ea typeface="Calibri" panose="020F0502020204030204" pitchFamily="34" charset="0"/>
                <a:cs typeface="Calibri" panose="020F0502020204030204" pitchFamily="34" charset="0"/>
              </a:rPr>
              <a:t>Destroying paper CUI, per ISOO </a:t>
            </a:r>
            <a:r>
              <a:rPr lang="it-IT" sz="1800" b="1" cap="small" spc="300" dirty="0">
                <a:solidFill>
                  <a:schemeClr val="accent1"/>
                </a:solidFill>
                <a:ea typeface="Calibri" panose="020F0502020204030204" pitchFamily="34" charset="0"/>
                <a:cs typeface="Calibri" panose="020F0502020204030204" pitchFamily="34" charset="0"/>
              </a:rPr>
              <a:t>CUI Notice 2019-03, </a:t>
            </a:r>
            <a:r>
              <a:rPr lang="it-IT" sz="1800" b="1" i="1" cap="small" spc="300" dirty="0">
                <a:solidFill>
                  <a:schemeClr val="accent1"/>
                </a:solidFill>
                <a:ea typeface="Calibri" panose="020F0502020204030204" pitchFamily="34" charset="0"/>
                <a:cs typeface="Calibri" panose="020F0502020204030204" pitchFamily="34" charset="0"/>
              </a:rPr>
              <a:t>Destroying CUI in Paper Form</a:t>
            </a:r>
            <a:endParaRPr lang="en-US" sz="1800" b="1" i="1" cap="small" spc="300" dirty="0">
              <a:solidFill>
                <a:schemeClr val="accent1"/>
              </a:solidFill>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Cross-cut shredding: Using a cross-cut shredder that produces particles that are 1 millimeter by 5 millimeters (1mm x 5mm) or smaller--standard office strip-cut shredders do not meet this requirement.</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Burning: Destroy the documents by burning them completely.</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Pulping: Destroy the documents by turning them into a pulp, a process that breaks down the paper fibers.</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Placing CUI in a standard trash or recycling bin is prohibited</a:t>
            </a:r>
          </a:p>
          <a:p>
            <a:r>
              <a:rPr lang="en-US" sz="1800" dirty="0">
                <a:ea typeface="Calibri" panose="020F0502020204030204" pitchFamily="34" charset="0"/>
                <a:cs typeface="Calibri" panose="020F0502020204030204" pitchFamily="34" charset="0"/>
              </a:rPr>
              <a:t>Per DODI 5200.48, media containing CUI must include decontrolling indicators--specific instructions as to when the CUI protections can be lifted.</a:t>
            </a:r>
          </a:p>
          <a:p>
            <a:r>
              <a:rPr lang="en-US" sz="1800" dirty="0">
                <a:ea typeface="Calibri" panose="020F0502020204030204" pitchFamily="34" charset="0"/>
                <a:cs typeface="Calibri" panose="020F0502020204030204" pitchFamily="34" charset="0"/>
              </a:rPr>
              <a:t>NIST SP 800-88, rev 1, </a:t>
            </a:r>
            <a:r>
              <a:rPr lang="en-US" sz="1800" i="1" dirty="0">
                <a:ea typeface="Calibri" panose="020F0502020204030204" pitchFamily="34" charset="0"/>
                <a:cs typeface="Calibri" panose="020F0502020204030204" pitchFamily="34" charset="0"/>
              </a:rPr>
              <a:t>Guidelines for Media Sanitation, </a:t>
            </a:r>
            <a:r>
              <a:rPr lang="en-US" sz="1800" dirty="0">
                <a:ea typeface="Calibri" panose="020F0502020204030204" pitchFamily="34" charset="0"/>
                <a:cs typeface="Calibri" panose="020F0502020204030204" pitchFamily="34" charset="0"/>
              </a:rPr>
              <a:t>describes authorized methods for destroying media types (other than paper) containing CUI.</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Destruction methods vary by media.</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Destruction must render the media completely unusable and ensures the data is impossible to recover, even with advanced laboratory techniques.</a:t>
            </a:r>
          </a:p>
          <a:p>
            <a:pPr lvl="1">
              <a:buFont typeface="Courier New" panose="02070309020205020404" pitchFamily="49" charset="0"/>
              <a:buChar char="o"/>
            </a:pPr>
            <a:r>
              <a:rPr lang="en-US" sz="1800" dirty="0"/>
              <a:t>After destruction, use verification step key to ensure process was successful.</a:t>
            </a:r>
            <a:endParaRPr lang="en-US" sz="1800" dirty="0">
              <a:ea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4258F34B-C537-EFCB-B4F0-EB3E47E8B502}"/>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B458832C-4F6A-E581-F742-B704594C05AE}"/>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Destruction Methods</a:t>
            </a:r>
          </a:p>
        </p:txBody>
      </p:sp>
      <p:pic>
        <p:nvPicPr>
          <p:cNvPr id="3" name="Picture 2" descr="Icon&#10;&#10;AI-generated content may be incorrect.">
            <a:extLst>
              <a:ext uri="{FF2B5EF4-FFF2-40B4-BE49-F238E27FC236}">
                <a16:creationId xmlns:a16="http://schemas.microsoft.com/office/drawing/2014/main" id="{9C3D3B77-8631-262D-EC1F-7DE6AD97060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5000"/>
                    </a14:imgEffect>
                  </a14:imgLayer>
                </a14:imgProps>
              </a:ext>
              <a:ext uri="{28A0092B-C50C-407E-A947-70E740481C1C}">
                <a14:useLocalDpi xmlns:a14="http://schemas.microsoft.com/office/drawing/2010/main" val="0"/>
              </a:ext>
            </a:extLst>
          </a:blip>
          <a:srcRect l="3773" t="8777" r="17775"/>
          <a:stretch>
            <a:fillRect/>
          </a:stretch>
        </p:blipFill>
        <p:spPr>
          <a:xfrm>
            <a:off x="8896466" y="2234404"/>
            <a:ext cx="3071492" cy="2389191"/>
          </a:xfrm>
          <a:prstGeom prst="rect">
            <a:avLst/>
          </a:prstGeom>
        </p:spPr>
      </p:pic>
      <p:sp>
        <p:nvSpPr>
          <p:cNvPr id="7" name="TextBox 6">
            <a:extLst>
              <a:ext uri="{FF2B5EF4-FFF2-40B4-BE49-F238E27FC236}">
                <a16:creationId xmlns:a16="http://schemas.microsoft.com/office/drawing/2014/main" id="{9F0228D2-39D3-E636-81D0-E131CA37B560}"/>
              </a:ext>
            </a:extLst>
          </p:cNvPr>
          <p:cNvSpPr txBox="1"/>
          <p:nvPr/>
        </p:nvSpPr>
        <p:spPr>
          <a:xfrm>
            <a:off x="8896466" y="1649629"/>
            <a:ext cx="2975809" cy="584775"/>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Never Use Trash Cans or Recycling Bins to Dispose of CUI</a:t>
            </a:r>
            <a:endParaRPr lang="en-US" sz="1600" b="1" dirty="0">
              <a:solidFill>
                <a:schemeClr val="tx2"/>
              </a:solidFill>
            </a:endParaRPr>
          </a:p>
        </p:txBody>
      </p:sp>
      <p:sp>
        <p:nvSpPr>
          <p:cNvPr id="8" name="Slide Number Placeholder 2">
            <a:extLst>
              <a:ext uri="{FF2B5EF4-FFF2-40B4-BE49-F238E27FC236}">
                <a16:creationId xmlns:a16="http://schemas.microsoft.com/office/drawing/2014/main" id="{332CF1C6-C288-4AB4-607B-235FFA278650}"/>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25</a:t>
            </a:fld>
            <a:endParaRPr lang="en-US" dirty="0"/>
          </a:p>
        </p:txBody>
      </p:sp>
      <p:sp>
        <p:nvSpPr>
          <p:cNvPr id="10" name="Footer Placeholder 2">
            <a:extLst>
              <a:ext uri="{FF2B5EF4-FFF2-40B4-BE49-F238E27FC236}">
                <a16:creationId xmlns:a16="http://schemas.microsoft.com/office/drawing/2014/main" id="{EFB10356-7F0D-92E0-A5C3-29A5CF015190}"/>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412273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18C19-54F3-37B7-66FA-6E949C02B29B}"/>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02EF1A96-2094-8896-21CA-F3150DBEBE89}"/>
              </a:ext>
            </a:extLst>
          </p:cNvPr>
          <p:cNvSpPr>
            <a:spLocks noGrp="1"/>
          </p:cNvSpPr>
          <p:nvPr>
            <p:ph idx="1"/>
          </p:nvPr>
        </p:nvSpPr>
        <p:spPr>
          <a:xfrm>
            <a:off x="838200" y="1097280"/>
            <a:ext cx="7315200" cy="5029200"/>
          </a:xfrm>
        </p:spPr>
        <p:txBody>
          <a:bodyPr>
            <a:noAutofit/>
          </a:bodyPr>
          <a:lstStyle/>
          <a:p>
            <a:r>
              <a:rPr lang="en-US" sz="2000" b="1" cap="small" spc="300" dirty="0">
                <a:solidFill>
                  <a:schemeClr val="accent1"/>
                </a:solidFill>
                <a:ea typeface="Calibri" panose="020F0502020204030204" pitchFamily="34" charset="0"/>
                <a:cs typeface="Calibri" panose="020F0502020204030204" pitchFamily="34" charset="0"/>
              </a:rPr>
              <a:t>Examples of CUI incidents:</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Finding papers with CUI markings left unattended</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Knowing information in a document or system is CUI, but not marking this information properly</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Emailing unencrypted CUI improperly</a:t>
            </a:r>
          </a:p>
          <a:p>
            <a:r>
              <a:rPr lang="en-US" sz="2000" dirty="0">
                <a:ea typeface="Calibri" panose="020F0502020204030204" pitchFamily="34" charset="0"/>
                <a:cs typeface="Calibri" panose="020F0502020204030204" pitchFamily="34" charset="0"/>
              </a:rPr>
              <a:t>Individuals who discover or suspect the misuse, mishandling, or unauthorized disclosure of CUI are required to report the incident immediately to their supervisor, commander, or the organization's designated security office.</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Refer to Component for specific guidance: the DOD Component’s Senior Agency Official and the CUI Component Program Manager must establish procedures to ensure prompt and appropriate action is taken to manage incidents involving the misuse or mishandling of CUI. Actions should include focus on correcting or eliminating the conditions that are contributing to CUI-related incidents.</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Facility Security Officers (FSOs) follow guidance in the NISPOM.</a:t>
            </a:r>
          </a:p>
        </p:txBody>
      </p:sp>
      <p:sp>
        <p:nvSpPr>
          <p:cNvPr id="2" name="Text Placeholder 1">
            <a:extLst>
              <a:ext uri="{FF2B5EF4-FFF2-40B4-BE49-F238E27FC236}">
                <a16:creationId xmlns:a16="http://schemas.microsoft.com/office/drawing/2014/main" id="{1B2E52F7-C988-8DB7-84AD-A0407C8F20E6}"/>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01B027DC-BDB1-00F5-872D-3434B49703E5}"/>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Incident Reporting Procedures</a:t>
            </a:r>
          </a:p>
        </p:txBody>
      </p:sp>
      <p:pic>
        <p:nvPicPr>
          <p:cNvPr id="8" name="Graphic 7" descr="Warning with solid fill">
            <a:extLst>
              <a:ext uri="{FF2B5EF4-FFF2-40B4-BE49-F238E27FC236}">
                <a16:creationId xmlns:a16="http://schemas.microsoft.com/office/drawing/2014/main" id="{6418703F-8FA1-046A-313F-031082D33E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3035" y="1816595"/>
            <a:ext cx="3429470" cy="3429470"/>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647AF698-BCB5-7E34-F1C5-1917FABA9B14}"/>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26</a:t>
            </a:fld>
            <a:endParaRPr lang="en-US" dirty="0"/>
          </a:p>
        </p:txBody>
      </p:sp>
      <p:sp>
        <p:nvSpPr>
          <p:cNvPr id="7" name="Footer Placeholder 2">
            <a:extLst>
              <a:ext uri="{FF2B5EF4-FFF2-40B4-BE49-F238E27FC236}">
                <a16:creationId xmlns:a16="http://schemas.microsoft.com/office/drawing/2014/main" id="{18CA79AA-CD0B-B9EF-0AD7-59CABEE4E2DF}"/>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4060922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35C72-952F-D53D-C558-E83784DAC27D}"/>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094B2C67-C365-D7F4-DE2A-DA0D40397EEE}"/>
              </a:ext>
            </a:extLst>
          </p:cNvPr>
          <p:cNvSpPr>
            <a:spLocks noGrp="1"/>
          </p:cNvSpPr>
          <p:nvPr>
            <p:ph idx="1"/>
          </p:nvPr>
        </p:nvSpPr>
        <p:spPr>
          <a:xfrm>
            <a:off x="838200" y="1097280"/>
            <a:ext cx="6749143" cy="5029200"/>
          </a:xfrm>
        </p:spPr>
        <p:txBody>
          <a:bodyPr>
            <a:noAutofit/>
          </a:bodyPr>
          <a:lstStyle/>
          <a:p>
            <a:r>
              <a:rPr lang="en-US" sz="1800" b="1" cap="small" spc="300" dirty="0">
                <a:solidFill>
                  <a:schemeClr val="accent1"/>
                </a:solidFill>
              </a:rPr>
              <a:t>Incident Inquiry and Corrective Action</a:t>
            </a:r>
            <a:endParaRPr lang="en-US" sz="1800" b="1" cap="small" spc="300" dirty="0">
              <a:solidFill>
                <a:schemeClr val="accent1"/>
              </a:solidFill>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The official who receives the report must initiate an inquiry or investigation into the incident to determine the cause, extent, and potential impact of the compromise.</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Upon conclusion of the inquiry, the organization must implement corrective actions designed to mitigate damage, prevent future incidents, and, where possible, recover the CUI.</a:t>
            </a:r>
          </a:p>
          <a:p>
            <a:r>
              <a:rPr lang="en-US" sz="1800" b="1" cap="small" spc="300" dirty="0">
                <a:solidFill>
                  <a:schemeClr val="accent1"/>
                </a:solidFill>
                <a:ea typeface="Calibri" panose="020F0502020204030204" pitchFamily="34" charset="0"/>
                <a:cs typeface="Calibri" panose="020F0502020204030204" pitchFamily="34" charset="0"/>
              </a:rPr>
              <a:t>Sanctions</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Appropriate administrative, judicial, or non-judicial sanctions shall be imposed upon individuals determined to be responsible for the incident, in accordance with applicable laws and regulations.</a:t>
            </a:r>
          </a:p>
          <a:p>
            <a:r>
              <a:rPr lang="en-US" sz="1800" b="1" cap="small" spc="300" dirty="0">
                <a:solidFill>
                  <a:schemeClr val="accent1"/>
                </a:solidFill>
              </a:rPr>
              <a:t>Contractor Reporting Requirements</a:t>
            </a:r>
            <a:endParaRPr lang="en-US" sz="1800" b="1" cap="small" spc="300" dirty="0">
              <a:solidFill>
                <a:schemeClr val="accent1"/>
              </a:solidFill>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For incidents that involve CUI on contractor information systems, the contractor is required to adhere to the specific cyber incident reporting requirements detailed in DFARS Clause 252.204-7012; these requirements include reporting the incident to DOD via the </a:t>
            </a:r>
            <a:r>
              <a:rPr lang="en-US" sz="1800" dirty="0" err="1">
                <a:ea typeface="Calibri" panose="020F0502020204030204" pitchFamily="34" charset="0"/>
                <a:cs typeface="Calibri" panose="020F0502020204030204" pitchFamily="34" charset="0"/>
              </a:rPr>
              <a:t>DIBNet</a:t>
            </a:r>
            <a:r>
              <a:rPr lang="en-US" sz="1800" dirty="0">
                <a:ea typeface="Calibri" panose="020F0502020204030204" pitchFamily="34" charset="0"/>
                <a:cs typeface="Calibri" panose="020F0502020204030204" pitchFamily="34" charset="0"/>
              </a:rPr>
              <a:t> portal within 72 hours.</a:t>
            </a:r>
          </a:p>
        </p:txBody>
      </p:sp>
      <p:sp>
        <p:nvSpPr>
          <p:cNvPr id="2" name="Text Placeholder 1">
            <a:extLst>
              <a:ext uri="{FF2B5EF4-FFF2-40B4-BE49-F238E27FC236}">
                <a16:creationId xmlns:a16="http://schemas.microsoft.com/office/drawing/2014/main" id="{926C8B80-4C89-9EE0-E896-D12834F383E1}"/>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F0357FB2-967D-83EF-661C-609944EEC8CE}"/>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Incident Investigation and Resolution</a:t>
            </a:r>
          </a:p>
        </p:txBody>
      </p:sp>
      <p:pic>
        <p:nvPicPr>
          <p:cNvPr id="3" name="Picture 2" descr="Magnifying glasses on yellow backdrop">
            <a:extLst>
              <a:ext uri="{FF2B5EF4-FFF2-40B4-BE49-F238E27FC236}">
                <a16:creationId xmlns:a16="http://schemas.microsoft.com/office/drawing/2014/main" id="{6A19CA45-6E62-6232-493F-18F46A3E6F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069" y="2463281"/>
            <a:ext cx="3905649" cy="2606842"/>
          </a:xfrm>
          <a:prstGeom prst="rect">
            <a:avLst/>
          </a:prstGeom>
          <a:effectLst>
            <a:outerShdw blurRad="50800" dist="38100" dir="2700000" algn="tl" rotWithShape="0">
              <a:prstClr val="black">
                <a:alpha val="40000"/>
              </a:prstClr>
            </a:outerShdw>
          </a:effectLst>
        </p:spPr>
      </p:pic>
      <p:sp>
        <p:nvSpPr>
          <p:cNvPr id="7" name="Slide Number Placeholder 2">
            <a:extLst>
              <a:ext uri="{FF2B5EF4-FFF2-40B4-BE49-F238E27FC236}">
                <a16:creationId xmlns:a16="http://schemas.microsoft.com/office/drawing/2014/main" id="{E6B7830F-1159-48D1-E632-BA5E350C7702}"/>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27</a:t>
            </a:fld>
            <a:endParaRPr lang="en-US" dirty="0"/>
          </a:p>
        </p:txBody>
      </p:sp>
      <p:sp>
        <p:nvSpPr>
          <p:cNvPr id="8" name="Footer Placeholder 2">
            <a:extLst>
              <a:ext uri="{FF2B5EF4-FFF2-40B4-BE49-F238E27FC236}">
                <a16:creationId xmlns:a16="http://schemas.microsoft.com/office/drawing/2014/main" id="{B7C01B84-02EE-9B55-EE0D-DD4273025F42}"/>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1221489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C0AA-636D-6ED9-C7B7-2BC6502C45EE}"/>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03E6654-C6E9-4B3B-5513-BB4760857716}"/>
              </a:ext>
            </a:extLst>
          </p:cNvPr>
          <p:cNvSpPr>
            <a:spLocks noGrp="1"/>
          </p:cNvSpPr>
          <p:nvPr>
            <p:ph idx="1"/>
          </p:nvPr>
        </p:nvSpPr>
        <p:spPr>
          <a:xfrm>
            <a:off x="838200" y="1097280"/>
            <a:ext cx="7522029" cy="5029200"/>
          </a:xfrm>
        </p:spPr>
        <p:txBody>
          <a:bodyPr>
            <a:noAutofit/>
          </a:bodyPr>
          <a:lstStyle/>
          <a:p>
            <a:r>
              <a:rPr lang="en-US" sz="1800" dirty="0"/>
              <a:t>CUI access should be encouraged and permitted.</a:t>
            </a:r>
          </a:p>
          <a:p>
            <a:r>
              <a:rPr lang="en-US" sz="1800" dirty="0"/>
              <a:t>Dissemination of CUI is allowed when the access:</a:t>
            </a:r>
          </a:p>
          <a:p>
            <a:pPr lvl="1">
              <a:buFont typeface="Courier New" panose="02070309020205020404" pitchFamily="49" charset="0"/>
              <a:buChar char="o"/>
            </a:pPr>
            <a:r>
              <a:rPr lang="en-US" sz="1800" dirty="0"/>
              <a:t>Complies with the law, regulation, or Government-wide policy identifying the information as CUI.</a:t>
            </a:r>
          </a:p>
          <a:p>
            <a:pPr lvl="1">
              <a:buFont typeface="Courier New" panose="02070309020205020404" pitchFamily="49" charset="0"/>
              <a:buChar char="o"/>
            </a:pPr>
            <a:r>
              <a:rPr lang="en-US" sz="1800" dirty="0"/>
              <a:t>Is not restricted by an authorized Limited Dissemination Control (LDC).</a:t>
            </a:r>
          </a:p>
          <a:p>
            <a:pPr lvl="1">
              <a:buFont typeface="Courier New" panose="02070309020205020404" pitchFamily="49" charset="0"/>
              <a:buChar char="o"/>
            </a:pPr>
            <a:r>
              <a:rPr lang="en-US" sz="1800" dirty="0"/>
              <a:t>Is not otherwise prohibited by any other law, regulation, or Government-wide policy.</a:t>
            </a:r>
          </a:p>
          <a:p>
            <a:r>
              <a:rPr lang="en-US" sz="1800" dirty="0"/>
              <a:t>Application of Dissemination Controls:</a:t>
            </a:r>
            <a:endParaRPr lang="en-US" sz="1800" b="1" dirty="0"/>
          </a:p>
          <a:p>
            <a:pPr lvl="1">
              <a:buFont typeface="Courier New" panose="02070309020205020404" pitchFamily="49" charset="0"/>
              <a:buChar char="o"/>
            </a:pPr>
            <a:r>
              <a:rPr lang="en-US" sz="1800" dirty="0"/>
              <a:t>LDCs or distribution statements can restrict access but can’t do so unnecessarily.</a:t>
            </a:r>
          </a:p>
          <a:p>
            <a:pPr lvl="1">
              <a:buFont typeface="Courier New" panose="02070309020205020404" pitchFamily="49" charset="0"/>
              <a:buChar char="o"/>
            </a:pPr>
            <a:r>
              <a:rPr lang="en-US" sz="1800" dirty="0"/>
              <a:t>When DOD Components need to retain certain agency-specific CUI within their organizations, they may use the specific approved LDCs that limit access to those on an accompanying dissemination list.</a:t>
            </a:r>
          </a:p>
          <a:p>
            <a:r>
              <a:rPr lang="en-US" sz="1800" dirty="0"/>
              <a:t>Specific Requirements for Controlled Technical Information (CTI):</a:t>
            </a:r>
            <a:endParaRPr lang="en-US" sz="1800" b="1" dirty="0"/>
          </a:p>
          <a:p>
            <a:pPr lvl="1">
              <a:buFont typeface="Courier New" panose="02070309020205020404" pitchFamily="49" charset="0"/>
              <a:buChar char="o"/>
            </a:pPr>
            <a:r>
              <a:rPr lang="en-US" sz="1800" dirty="0"/>
              <a:t>CTI must be marked with Distribution Statements in accordance with DoDI 5230.24, </a:t>
            </a:r>
            <a:r>
              <a:rPr lang="en-US" sz="1800" i="1" dirty="0"/>
              <a:t>Distribution Statements on DoD Technical Information</a:t>
            </a:r>
            <a:r>
              <a:rPr lang="en-US" sz="1800" dirty="0"/>
              <a:t>, January 10, 2023, as amended.</a:t>
            </a:r>
          </a:p>
        </p:txBody>
      </p:sp>
      <p:sp>
        <p:nvSpPr>
          <p:cNvPr id="2" name="Text Placeholder 1">
            <a:extLst>
              <a:ext uri="{FF2B5EF4-FFF2-40B4-BE49-F238E27FC236}">
                <a16:creationId xmlns:a16="http://schemas.microsoft.com/office/drawing/2014/main" id="{2E66B1FB-80D1-550A-885B-002196B00867}"/>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C450244E-9B3A-13BF-409F-8621D1BE700D}"/>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Disseminating CUI</a:t>
            </a:r>
          </a:p>
        </p:txBody>
      </p:sp>
      <p:pic>
        <p:nvPicPr>
          <p:cNvPr id="7" name="Graphic 6" descr="Share with solid fill">
            <a:extLst>
              <a:ext uri="{FF2B5EF4-FFF2-40B4-BE49-F238E27FC236}">
                <a16:creationId xmlns:a16="http://schemas.microsoft.com/office/drawing/2014/main" id="{9D0F48F2-ABFF-5AC9-6D5D-FD8FB416B7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8780" y="2055762"/>
            <a:ext cx="3102872" cy="3102872"/>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D0C092E4-7784-D2E7-3BF1-A3CE23688AC5}"/>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28</a:t>
            </a:fld>
            <a:endParaRPr lang="en-US" dirty="0"/>
          </a:p>
        </p:txBody>
      </p:sp>
      <p:sp>
        <p:nvSpPr>
          <p:cNvPr id="8" name="Footer Placeholder 2">
            <a:extLst>
              <a:ext uri="{FF2B5EF4-FFF2-40B4-BE49-F238E27FC236}">
                <a16:creationId xmlns:a16="http://schemas.microsoft.com/office/drawing/2014/main" id="{530FC7FE-8D3B-5FBE-73B9-E3B44E52B6AF}"/>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2501809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B4457-B6EF-6B3A-ADD3-BCDCA0681248}"/>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713BF723-F39D-73AC-34F8-814BA49557B9}"/>
              </a:ext>
            </a:extLst>
          </p:cNvPr>
          <p:cNvSpPr>
            <a:spLocks noGrp="1"/>
          </p:cNvSpPr>
          <p:nvPr>
            <p:ph idx="1"/>
          </p:nvPr>
        </p:nvSpPr>
        <p:spPr>
          <a:xfrm>
            <a:off x="838200" y="1097280"/>
            <a:ext cx="5758543" cy="5029200"/>
          </a:xfrm>
        </p:spPr>
        <p:txBody>
          <a:bodyPr>
            <a:noAutofit/>
          </a:bodyPr>
          <a:lstStyle/>
          <a:p>
            <a:r>
              <a:rPr lang="en-US" sz="2200" dirty="0"/>
              <a:t>The USD I&amp;S Memorandum “Change to Policy on Sharing Controlled Unclassified Information With Foreign Entities” January 13, 2024 eliminates the requirement in Paragraph 3.7(b)(4) of DODI 5200.48 that a positive foreign disclosure decision must be made before CUI is released to a foreign entity.</a:t>
            </a:r>
          </a:p>
          <a:p>
            <a:r>
              <a:rPr lang="en-US" sz="2200" dirty="0"/>
              <a:t>DOD-authorized holders of CUI may provide CUI to foreign entities to conduct official business for DOD and the U.S.  Government if there is a lawful, Government purpose to do so, unless the CUI is expressly marked as not releasable to foreign nationals (“NOFORN”) by the originator.</a:t>
            </a:r>
          </a:p>
        </p:txBody>
      </p:sp>
      <p:sp>
        <p:nvSpPr>
          <p:cNvPr id="2" name="Text Placeholder 1">
            <a:extLst>
              <a:ext uri="{FF2B5EF4-FFF2-40B4-BE49-F238E27FC236}">
                <a16:creationId xmlns:a16="http://schemas.microsoft.com/office/drawing/2014/main" id="{3A28D1EF-1C26-AF32-6022-71F0C23B05DB}"/>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843E5D11-FCF2-D2A6-DA96-EE0286DFB762}"/>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Sharing CUI with Foreign Entities</a:t>
            </a:r>
          </a:p>
        </p:txBody>
      </p:sp>
      <p:pic>
        <p:nvPicPr>
          <p:cNvPr id="3" name="Picture 2" descr="Earth as a particle with gold and blue">
            <a:extLst>
              <a:ext uri="{FF2B5EF4-FFF2-40B4-BE49-F238E27FC236}">
                <a16:creationId xmlns:a16="http://schemas.microsoft.com/office/drawing/2014/main" id="{7644190E-F5BD-7012-0F5A-6ED229E921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4174" y="1646051"/>
            <a:ext cx="4439652" cy="2959768"/>
          </a:xfrm>
          <a:prstGeom prst="rect">
            <a:avLst/>
          </a:prstGeom>
          <a:ln>
            <a:noFill/>
          </a:ln>
          <a:effectLst>
            <a:outerShdw blurRad="50800" dist="38100" dir="2700000" algn="tl" rotWithShape="0">
              <a:prstClr val="black">
                <a:alpha val="40000"/>
              </a:prstClr>
            </a:outerShdw>
          </a:effectLst>
        </p:spPr>
      </p:pic>
      <p:sp>
        <p:nvSpPr>
          <p:cNvPr id="7" name="Slide Number Placeholder 2">
            <a:extLst>
              <a:ext uri="{FF2B5EF4-FFF2-40B4-BE49-F238E27FC236}">
                <a16:creationId xmlns:a16="http://schemas.microsoft.com/office/drawing/2014/main" id="{B9FEBB7D-27C0-1984-F430-3A314BCCB588}"/>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29</a:t>
            </a:fld>
            <a:endParaRPr lang="en-US" dirty="0"/>
          </a:p>
        </p:txBody>
      </p:sp>
      <p:sp>
        <p:nvSpPr>
          <p:cNvPr id="8" name="Footer Placeholder 2">
            <a:extLst>
              <a:ext uri="{FF2B5EF4-FFF2-40B4-BE49-F238E27FC236}">
                <a16:creationId xmlns:a16="http://schemas.microsoft.com/office/drawing/2014/main" id="{D421956E-3565-B2DB-55B8-6D72CF0F24E1}"/>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6383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00ED7-E7B7-55BA-C3A3-135C9F496DF3}"/>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A4AD308-74FD-07CF-296C-F5FE9D1E79FF}"/>
              </a:ext>
            </a:extLst>
          </p:cNvPr>
          <p:cNvSpPr>
            <a:spLocks noGrp="1"/>
          </p:cNvSpPr>
          <p:nvPr>
            <p:ph idx="1"/>
          </p:nvPr>
        </p:nvSpPr>
        <p:spPr>
          <a:xfrm>
            <a:off x="838200" y="1097280"/>
            <a:ext cx="6999514" cy="5029200"/>
          </a:xfrm>
        </p:spPr>
        <p:txBody>
          <a:bodyPr>
            <a:noAutofit/>
          </a:bodyPr>
          <a:lstStyle/>
          <a:p>
            <a:pPr marL="0" indent="0">
              <a:buNone/>
            </a:pPr>
            <a:r>
              <a:rPr lang="en-US" sz="2000" dirty="0">
                <a:latin typeface="+mn-lt"/>
                <a:ea typeface="Calibri" panose="020F0502020204030204" pitchFamily="34" charset="0"/>
                <a:cs typeface="Calibri" panose="020F0502020204030204" pitchFamily="34" charset="0"/>
              </a:rPr>
              <a:t>This template captures all 11 CUI training standards in accordance with Information Security Oversight Office (ISOO) Notice 2016-01 and Department of Defense Instruction (DODI) 5200.48 </a:t>
            </a:r>
            <a:r>
              <a:rPr lang="en-US" sz="2000" i="1" dirty="0">
                <a:latin typeface="+mn-lt"/>
                <a:ea typeface="Calibri" panose="020F0502020204030204" pitchFamily="34" charset="0"/>
                <a:cs typeface="Calibri" panose="020F0502020204030204" pitchFamily="34" charset="0"/>
              </a:rPr>
              <a:t>Controlled Unclassified Information (CUI)</a:t>
            </a:r>
            <a:r>
              <a:rPr lang="en-US" sz="2000" dirty="0">
                <a:latin typeface="+mn-lt"/>
                <a:ea typeface="Calibri" panose="020F0502020204030204" pitchFamily="34" charset="0"/>
                <a:cs typeface="Calibri" panose="020F0502020204030204" pitchFamily="34" charset="0"/>
              </a:rPr>
              <a:t>:</a:t>
            </a:r>
          </a:p>
          <a:p>
            <a:r>
              <a:rPr lang="en-US" sz="2000" dirty="0">
                <a:latin typeface="+mn-lt"/>
                <a:ea typeface="Calibri" panose="020F0502020204030204" pitchFamily="34" charset="0"/>
                <a:cs typeface="Calibri" panose="020F0502020204030204" pitchFamily="34" charset="0"/>
              </a:rPr>
              <a:t>“Address the required physical safeguards and CUI protection methods as described in this issuance.”</a:t>
            </a:r>
          </a:p>
          <a:p>
            <a:r>
              <a:rPr lang="en-US" sz="2000" dirty="0">
                <a:latin typeface="+mn-lt"/>
                <a:ea typeface="Calibri" panose="020F0502020204030204" pitchFamily="34" charset="0"/>
                <a:cs typeface="Calibri" panose="020F0502020204030204" pitchFamily="34" charset="0"/>
              </a:rPr>
              <a:t>“Address the destruction requirements and methods as described in this issuance.”</a:t>
            </a:r>
          </a:p>
          <a:p>
            <a:r>
              <a:rPr lang="en-US" sz="2000" dirty="0">
                <a:latin typeface="+mn-lt"/>
                <a:ea typeface="Calibri" panose="020F0502020204030204" pitchFamily="34" charset="0"/>
                <a:cs typeface="Calibri" panose="020F0502020204030204" pitchFamily="34" charset="0"/>
              </a:rPr>
              <a:t>“Address the incident reporting procedures as described in this issuance.”</a:t>
            </a:r>
          </a:p>
          <a:p>
            <a:r>
              <a:rPr lang="en-US" sz="2000" dirty="0">
                <a:latin typeface="+mn-lt"/>
                <a:ea typeface="Calibri" panose="020F0502020204030204" pitchFamily="34" charset="0"/>
                <a:cs typeface="Calibri" panose="020F0502020204030204" pitchFamily="34" charset="0"/>
              </a:rPr>
              <a:t>“Address methods for properly disseminating CUI within the DOD and with external entities inside and outside of the Executive Branch.” </a:t>
            </a:r>
          </a:p>
          <a:p>
            <a:r>
              <a:rPr lang="en-US" sz="2000" dirty="0">
                <a:latin typeface="+mn-lt"/>
                <a:ea typeface="Calibri" panose="020F0502020204030204" pitchFamily="34" charset="0"/>
                <a:cs typeface="Calibri" panose="020F0502020204030204" pitchFamily="34" charset="0"/>
              </a:rPr>
              <a:t>“Address the methods for properly decontrolling CUI as described in this issuance.”</a:t>
            </a:r>
          </a:p>
          <a:p>
            <a:pPr marL="0" indent="0">
              <a:buNone/>
            </a:pPr>
            <a:endParaRPr lang="en-US" sz="2800" dirty="0">
              <a:latin typeface="+mn-lt"/>
            </a:endParaRPr>
          </a:p>
        </p:txBody>
      </p:sp>
      <p:sp>
        <p:nvSpPr>
          <p:cNvPr id="11" name="Title 3">
            <a:extLst>
              <a:ext uri="{FF2B5EF4-FFF2-40B4-BE49-F238E27FC236}">
                <a16:creationId xmlns:a16="http://schemas.microsoft.com/office/drawing/2014/main" id="{779A0A33-DAEB-F853-EED3-10D60BADFD9F}"/>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CUI Training Standards (cont.)</a:t>
            </a:r>
          </a:p>
        </p:txBody>
      </p:sp>
      <p:sp>
        <p:nvSpPr>
          <p:cNvPr id="3" name="Text Placeholder 1">
            <a:extLst>
              <a:ext uri="{FF2B5EF4-FFF2-40B4-BE49-F238E27FC236}">
                <a16:creationId xmlns:a16="http://schemas.microsoft.com/office/drawing/2014/main" id="{83C9D866-ADA2-41B3-0A17-DBBCD576656B}"/>
              </a:ext>
            </a:extLst>
          </p:cNvPr>
          <p:cNvSpPr>
            <a:spLocks noGrp="1"/>
          </p:cNvSpPr>
          <p:nvPr>
            <p:ph type="body" sz="quarter" idx="17"/>
          </p:nvPr>
        </p:nvSpPr>
        <p:spPr>
          <a:xfrm>
            <a:off x="4038600" y="-926"/>
            <a:ext cx="4114800" cy="338859"/>
          </a:xfrm>
        </p:spPr>
        <p:txBody>
          <a:bodyPr/>
          <a:lstStyle/>
          <a:p>
            <a:r>
              <a:rPr lang="en-US" dirty="0"/>
              <a:t>UNCLASSIFIED</a:t>
            </a:r>
          </a:p>
        </p:txBody>
      </p:sp>
      <p:sp>
        <p:nvSpPr>
          <p:cNvPr id="4" name="Slide Number Placeholder 2">
            <a:extLst>
              <a:ext uri="{FF2B5EF4-FFF2-40B4-BE49-F238E27FC236}">
                <a16:creationId xmlns:a16="http://schemas.microsoft.com/office/drawing/2014/main" id="{17F9991F-91AA-9CAA-1343-25CD73F3DE6E}"/>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3</a:t>
            </a:fld>
            <a:endParaRPr lang="en-US" dirty="0"/>
          </a:p>
        </p:txBody>
      </p:sp>
      <p:sp>
        <p:nvSpPr>
          <p:cNvPr id="7" name="Footer Placeholder 2">
            <a:extLst>
              <a:ext uri="{FF2B5EF4-FFF2-40B4-BE49-F238E27FC236}">
                <a16:creationId xmlns:a16="http://schemas.microsoft.com/office/drawing/2014/main" id="{64400FF6-BC83-EFC8-2E57-2FA33E0D2896}"/>
              </a:ext>
            </a:extLst>
          </p:cNvPr>
          <p:cNvSpPr>
            <a:spLocks noGrp="1"/>
          </p:cNvSpPr>
          <p:nvPr>
            <p:ph type="ftr" sz="quarter" idx="11"/>
          </p:nvPr>
        </p:nvSpPr>
        <p:spPr>
          <a:xfrm>
            <a:off x="4038600" y="6356353"/>
            <a:ext cx="4114800" cy="365125"/>
          </a:xfrm>
        </p:spPr>
        <p:txBody>
          <a:bodyPr/>
          <a:lstStyle/>
          <a:p>
            <a:r>
              <a:rPr lang="en-US" dirty="0"/>
              <a:t>UNCLASSIFIED</a:t>
            </a:r>
          </a:p>
        </p:txBody>
      </p:sp>
      <p:pic>
        <p:nvPicPr>
          <p:cNvPr id="8" name="Picture 7" descr="Graphical user interface, text, application, email&#10;&#10;AI-generated content may be incorrect.">
            <a:extLst>
              <a:ext uri="{FF2B5EF4-FFF2-40B4-BE49-F238E27FC236}">
                <a16:creationId xmlns:a16="http://schemas.microsoft.com/office/drawing/2014/main" id="{CE871CBA-09E0-DE02-BE1E-5E5D9E2F9C44}"/>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7000"/>
                    </a14:imgEffect>
                  </a14:imgLayer>
                </a14:imgProps>
              </a:ext>
              <a:ext uri="{28A0092B-C50C-407E-A947-70E740481C1C}">
                <a14:useLocalDpi xmlns:a14="http://schemas.microsoft.com/office/drawing/2010/main" val="0"/>
              </a:ext>
            </a:extLst>
          </a:blip>
          <a:stretch>
            <a:fillRect/>
          </a:stretch>
        </p:blipFill>
        <p:spPr>
          <a:xfrm>
            <a:off x="7927959" y="1301194"/>
            <a:ext cx="2225617" cy="2891838"/>
          </a:xfrm>
          <a:prstGeom prst="rect">
            <a:avLst/>
          </a:prstGeom>
          <a:ln w="12700">
            <a:noFill/>
          </a:ln>
          <a:effectLst>
            <a:outerShdw blurRad="50800" dist="38100" dir="2700000" algn="tl" rotWithShape="0">
              <a:prstClr val="black">
                <a:alpha val="40000"/>
              </a:prstClr>
            </a:outerShdw>
          </a:effectLst>
        </p:spPr>
      </p:pic>
      <p:pic>
        <p:nvPicPr>
          <p:cNvPr id="10" name="Picture 9" descr="Text, letter&#10;&#10;AI-generated content may be incorrect.">
            <a:extLst>
              <a:ext uri="{FF2B5EF4-FFF2-40B4-BE49-F238E27FC236}">
                <a16:creationId xmlns:a16="http://schemas.microsoft.com/office/drawing/2014/main" id="{4055EF06-E707-58E5-6867-6B605AEB8C9C}"/>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30000"/>
                    </a14:imgEffect>
                  </a14:imgLayer>
                </a14:imgProps>
              </a:ext>
              <a:ext uri="{28A0092B-C50C-407E-A947-70E740481C1C}">
                <a14:useLocalDpi xmlns:a14="http://schemas.microsoft.com/office/drawing/2010/main" val="0"/>
              </a:ext>
            </a:extLst>
          </a:blip>
          <a:stretch>
            <a:fillRect/>
          </a:stretch>
        </p:blipFill>
        <p:spPr>
          <a:xfrm>
            <a:off x="9450161" y="3279000"/>
            <a:ext cx="2225617" cy="2847480"/>
          </a:xfrm>
          <a:prstGeom prst="rect">
            <a:avLst/>
          </a:prstGeom>
          <a:ln w="12700">
            <a:no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96CE944-31B0-1F33-6D4F-DA8FF9476A9C}"/>
              </a:ext>
            </a:extLst>
          </p:cNvPr>
          <p:cNvSpPr txBox="1"/>
          <p:nvPr/>
        </p:nvSpPr>
        <p:spPr>
          <a:xfrm>
            <a:off x="9450161" y="2913112"/>
            <a:ext cx="2225617" cy="338554"/>
          </a:xfrm>
          <a:prstGeom prst="rect">
            <a:avLst/>
          </a:prstGeom>
          <a:solidFill>
            <a:schemeClr val="bg1"/>
          </a:solidFill>
        </p:spPr>
        <p:txBody>
          <a:bodyPr wrap="square">
            <a:spAutoFit/>
          </a:bodyPr>
          <a:lstStyle/>
          <a:p>
            <a:pPr algn="ctr"/>
            <a:r>
              <a:rPr lang="en-US" sz="1600" b="1" dirty="0">
                <a:solidFill>
                  <a:schemeClr val="tx2"/>
                </a:solidFill>
                <a:ea typeface="Calibri" panose="020F0502020204030204" pitchFamily="34" charset="0"/>
                <a:cs typeface="Calibri" panose="020F0502020204030204" pitchFamily="34" charset="0"/>
              </a:rPr>
              <a:t>ISOO Notice 2016-01</a:t>
            </a:r>
            <a:endParaRPr lang="en-US" sz="1600" b="1" dirty="0">
              <a:solidFill>
                <a:schemeClr val="tx2"/>
              </a:solidFill>
            </a:endParaRPr>
          </a:p>
        </p:txBody>
      </p:sp>
      <p:sp>
        <p:nvSpPr>
          <p:cNvPr id="13" name="TextBox 12">
            <a:extLst>
              <a:ext uri="{FF2B5EF4-FFF2-40B4-BE49-F238E27FC236}">
                <a16:creationId xmlns:a16="http://schemas.microsoft.com/office/drawing/2014/main" id="{03A5E6FF-2799-5960-63CD-9F082A105019}"/>
              </a:ext>
            </a:extLst>
          </p:cNvPr>
          <p:cNvSpPr txBox="1"/>
          <p:nvPr/>
        </p:nvSpPr>
        <p:spPr>
          <a:xfrm>
            <a:off x="7927959" y="931860"/>
            <a:ext cx="2225617" cy="338554"/>
          </a:xfrm>
          <a:prstGeom prst="rect">
            <a:avLst/>
          </a:prstGeom>
          <a:solidFill>
            <a:schemeClr val="bg1"/>
          </a:solidFill>
        </p:spPr>
        <p:txBody>
          <a:bodyPr wrap="square">
            <a:spAutoFit/>
          </a:bodyPr>
          <a:lstStyle/>
          <a:p>
            <a:pPr algn="ctr"/>
            <a:r>
              <a:rPr lang="en-US" sz="1600" b="1" dirty="0">
                <a:solidFill>
                  <a:schemeClr val="tx2"/>
                </a:solidFill>
                <a:ea typeface="Calibri" panose="020F0502020204030204" pitchFamily="34" charset="0"/>
                <a:cs typeface="Calibri" panose="020F0502020204030204" pitchFamily="34" charset="0"/>
              </a:rPr>
              <a:t>DODI 5200.48</a:t>
            </a:r>
            <a:endParaRPr lang="en-US" sz="1600" b="1" dirty="0">
              <a:solidFill>
                <a:schemeClr val="tx2"/>
              </a:solidFill>
            </a:endParaRPr>
          </a:p>
        </p:txBody>
      </p:sp>
    </p:spTree>
    <p:extLst>
      <p:ext uri="{BB962C8B-B14F-4D97-AF65-F5344CB8AC3E}">
        <p14:creationId xmlns:p14="http://schemas.microsoft.com/office/powerpoint/2010/main" val="3135779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74671-3340-5C17-DB47-E34BB6D2A7CA}"/>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B9BC70E-6BBA-9F99-8996-D4FB4A7822E1}"/>
              </a:ext>
            </a:extLst>
          </p:cNvPr>
          <p:cNvSpPr>
            <a:spLocks noGrp="1"/>
          </p:cNvSpPr>
          <p:nvPr>
            <p:ph idx="1"/>
          </p:nvPr>
        </p:nvSpPr>
        <p:spPr>
          <a:xfrm>
            <a:off x="838200" y="1097280"/>
            <a:ext cx="7315200" cy="5029200"/>
          </a:xfrm>
        </p:spPr>
        <p:txBody>
          <a:bodyPr>
            <a:noAutofit/>
          </a:bodyPr>
          <a:lstStyle/>
          <a:p>
            <a:r>
              <a:rPr lang="en-US" sz="1700" b="1" cap="small" spc="300" dirty="0">
                <a:solidFill>
                  <a:schemeClr val="accent1"/>
                </a:solidFill>
              </a:rPr>
              <a:t>Transporting CUI:</a:t>
            </a:r>
          </a:p>
          <a:p>
            <a:pPr lvl="1">
              <a:buFont typeface="Courier New" panose="02070309020205020404" pitchFamily="49" charset="0"/>
              <a:buChar char="o"/>
            </a:pPr>
            <a:r>
              <a:rPr lang="en-US" sz="1700" dirty="0"/>
              <a:t>Authorized holders of CUI must protect it from unauthorized access or observation when outside of a controlled environment, including during physical transport from one area or location to another, by using at least one physical barrier (e.g., cover sheet, folder, or envelope).</a:t>
            </a:r>
          </a:p>
          <a:p>
            <a:r>
              <a:rPr lang="en-US" sz="1700" b="1" cap="small" spc="300" dirty="0">
                <a:solidFill>
                  <a:schemeClr val="accent1"/>
                </a:solidFill>
              </a:rPr>
              <a:t>Approved Mailing and Shipping Services:</a:t>
            </a:r>
          </a:p>
          <a:p>
            <a:pPr lvl="1">
              <a:buFont typeface="Courier New" panose="02070309020205020404" pitchFamily="49" charset="0"/>
              <a:buChar char="o"/>
            </a:pPr>
            <a:r>
              <a:rPr lang="en-US" sz="1700" dirty="0"/>
              <a:t>CUI may be sent by the U.S. Postal Service (USPS) using First-Class Mail; while not required, using services that provide tracking, such as Certified Mail or Registered Mail, is permitted.</a:t>
            </a:r>
          </a:p>
          <a:p>
            <a:pPr lvl="1">
              <a:buFont typeface="Courier New" panose="02070309020205020404" pitchFamily="49" charset="0"/>
              <a:buChar char="o"/>
            </a:pPr>
            <a:r>
              <a:rPr lang="en-US" sz="1700" dirty="0"/>
              <a:t>CUI may also be sent by any commercial delivery service (e.g.,  FedEx, UPS, or DHL) that provides a tracking number and confirms delivery.</a:t>
            </a:r>
          </a:p>
          <a:p>
            <a:r>
              <a:rPr lang="en-US" sz="1700" b="1" cap="small" spc="300" dirty="0">
                <a:solidFill>
                  <a:schemeClr val="accent1"/>
                </a:solidFill>
              </a:rPr>
              <a:t>Packaging and Marking Requirements During Transit:</a:t>
            </a:r>
          </a:p>
          <a:p>
            <a:pPr lvl="1">
              <a:buFont typeface="Courier New" panose="02070309020205020404" pitchFamily="49" charset="0"/>
              <a:buChar char="o"/>
            </a:pPr>
            <a:r>
              <a:rPr lang="en-US" sz="1700" dirty="0"/>
              <a:t>Documents must be enclosed in an opaque envelope or package.</a:t>
            </a:r>
          </a:p>
          <a:p>
            <a:pPr lvl="1">
              <a:buFont typeface="Courier New" panose="02070309020205020404" pitchFamily="49" charset="0"/>
              <a:buChar char="o"/>
            </a:pPr>
            <a:r>
              <a:rPr lang="en-US" sz="1700" dirty="0"/>
              <a:t>Package must be securely sealed to prevent inadvertent opening and to provide evidence of tampering.</a:t>
            </a:r>
          </a:p>
          <a:p>
            <a:pPr lvl="1">
              <a:buFont typeface="Courier New" panose="02070309020205020404" pitchFamily="49" charset="0"/>
              <a:buChar char="o"/>
            </a:pPr>
            <a:r>
              <a:rPr lang="en-US" sz="1700" dirty="0"/>
              <a:t>Outside of the package must have a complete and correct delivery address and a return address.</a:t>
            </a:r>
          </a:p>
          <a:p>
            <a:pPr lvl="1">
              <a:buFont typeface="Courier New" panose="02070309020205020404" pitchFamily="49" charset="0"/>
              <a:buChar char="o"/>
            </a:pPr>
            <a:r>
              <a:rPr lang="en-US" sz="1700" dirty="0"/>
              <a:t>Exterior of the package must NOT have any CUI markings</a:t>
            </a:r>
          </a:p>
        </p:txBody>
      </p:sp>
      <p:sp>
        <p:nvSpPr>
          <p:cNvPr id="2" name="Text Placeholder 1">
            <a:extLst>
              <a:ext uri="{FF2B5EF4-FFF2-40B4-BE49-F238E27FC236}">
                <a16:creationId xmlns:a16="http://schemas.microsoft.com/office/drawing/2014/main" id="{44137653-6E1F-2AC4-C75F-4D4FCA3DF3D0}"/>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12350F62-413A-D695-D3E1-8572D4CB0DF4}"/>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Transporting and Mailing CUI</a:t>
            </a:r>
          </a:p>
        </p:txBody>
      </p:sp>
      <p:sp>
        <p:nvSpPr>
          <p:cNvPr id="3" name="Slide Number Placeholder 2">
            <a:extLst>
              <a:ext uri="{FF2B5EF4-FFF2-40B4-BE49-F238E27FC236}">
                <a16:creationId xmlns:a16="http://schemas.microsoft.com/office/drawing/2014/main" id="{1858797A-669E-1059-0BE6-C45488108805}"/>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30</a:t>
            </a:fld>
            <a:endParaRPr lang="en-US" dirty="0"/>
          </a:p>
        </p:txBody>
      </p:sp>
      <p:sp>
        <p:nvSpPr>
          <p:cNvPr id="8" name="Footer Placeholder 2">
            <a:extLst>
              <a:ext uri="{FF2B5EF4-FFF2-40B4-BE49-F238E27FC236}">
                <a16:creationId xmlns:a16="http://schemas.microsoft.com/office/drawing/2014/main" id="{E4218B04-7D1B-A515-DAEC-8230A9EA3EB4}"/>
              </a:ext>
            </a:extLst>
          </p:cNvPr>
          <p:cNvSpPr>
            <a:spLocks noGrp="1"/>
          </p:cNvSpPr>
          <p:nvPr>
            <p:ph type="ftr" sz="quarter" idx="11"/>
          </p:nvPr>
        </p:nvSpPr>
        <p:spPr>
          <a:xfrm>
            <a:off x="4038600" y="6356353"/>
            <a:ext cx="4114800" cy="365125"/>
          </a:xfrm>
        </p:spPr>
        <p:txBody>
          <a:bodyPr/>
          <a:lstStyle/>
          <a:p>
            <a:r>
              <a:rPr lang="en-US" dirty="0"/>
              <a:t>UNCLASSIFIED</a:t>
            </a:r>
          </a:p>
        </p:txBody>
      </p:sp>
      <p:pic>
        <p:nvPicPr>
          <p:cNvPr id="10" name="Picture 9" descr="A close up of a sign&#10;&#10;Description automatically generated">
            <a:extLst>
              <a:ext uri="{FF2B5EF4-FFF2-40B4-BE49-F238E27FC236}">
                <a16:creationId xmlns:a16="http://schemas.microsoft.com/office/drawing/2014/main" id="{5B7D23E4-6D8D-48FB-E9D3-067303F4D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999367"/>
            <a:ext cx="2835637" cy="28592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3458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CBAF-4FF1-28CA-3B51-FE234413B354}"/>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BDCAE6B-4CAC-5DB5-6AB3-0881A5F74221}"/>
              </a:ext>
            </a:extLst>
          </p:cNvPr>
          <p:cNvSpPr>
            <a:spLocks noGrp="1"/>
          </p:cNvSpPr>
          <p:nvPr>
            <p:ph idx="1"/>
          </p:nvPr>
        </p:nvSpPr>
        <p:spPr>
          <a:xfrm>
            <a:off x="838200" y="1097280"/>
            <a:ext cx="6085114" cy="5029200"/>
          </a:xfrm>
        </p:spPr>
        <p:txBody>
          <a:bodyPr>
            <a:noAutofit/>
          </a:bodyPr>
          <a:lstStyle/>
          <a:p>
            <a:r>
              <a:rPr lang="en-US" sz="2000" b="1" cap="small" spc="300" dirty="0">
                <a:solidFill>
                  <a:schemeClr val="accent1"/>
                </a:solidFill>
                <a:ea typeface="Calibri" panose="020F0502020204030204" pitchFamily="34" charset="0"/>
                <a:cs typeface="Calibri" panose="020F0502020204030204" pitchFamily="34" charset="0"/>
              </a:rPr>
              <a:t>Designated coversheet for CUI: </a:t>
            </a:r>
            <a:r>
              <a:rPr lang="en-US" sz="2000" dirty="0">
                <a:ea typeface="Calibri" panose="020F0502020204030204" pitchFamily="34" charset="0"/>
                <a:cs typeface="Calibri" panose="020F0502020204030204" pitchFamily="34" charset="0"/>
              </a:rPr>
              <a:t>Standard Form (SF) 901, "Controlled Unclassified Information (CUI).”</a:t>
            </a:r>
          </a:p>
          <a:p>
            <a:r>
              <a:rPr lang="en-US" sz="2000" dirty="0">
                <a:ea typeface="Calibri" panose="020F0502020204030204" pitchFamily="34" charset="0"/>
                <a:cs typeface="Calibri" panose="020F0502020204030204" pitchFamily="34" charset="0"/>
              </a:rPr>
              <a:t>Can be used to safeguard CUI when sharing CUI or to protect it from unauthorized access during the workday. </a:t>
            </a:r>
          </a:p>
          <a:p>
            <a:r>
              <a:rPr lang="en-US" sz="2000" dirty="0">
                <a:ea typeface="Calibri" panose="020F0502020204030204" pitchFamily="34" charset="0"/>
                <a:cs typeface="Calibri" panose="020F0502020204030204" pitchFamily="34" charset="0"/>
              </a:rPr>
              <a:t>Using the SF 901 coversheet is optional but is considered a "best practice" to protect CUI from unauthorized access.</a:t>
            </a:r>
          </a:p>
        </p:txBody>
      </p:sp>
      <p:sp>
        <p:nvSpPr>
          <p:cNvPr id="8" name="Text Placeholder 7">
            <a:extLst>
              <a:ext uri="{FF2B5EF4-FFF2-40B4-BE49-F238E27FC236}">
                <a16:creationId xmlns:a16="http://schemas.microsoft.com/office/drawing/2014/main" id="{B35F1791-5628-9043-8E76-0772D33EE48B}"/>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4F1CDB2C-4005-D60E-5C40-F31F85691AC5}"/>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SF 901 CUI coversheet</a:t>
            </a:r>
          </a:p>
        </p:txBody>
      </p:sp>
      <p:pic>
        <p:nvPicPr>
          <p:cNvPr id="2" name="Picture 1" descr="Text&#10;&#10;AI-generated content may be incorrect.">
            <a:extLst>
              <a:ext uri="{FF2B5EF4-FFF2-40B4-BE49-F238E27FC236}">
                <a16:creationId xmlns:a16="http://schemas.microsoft.com/office/drawing/2014/main" id="{4A1A5AFE-1060-512A-9EEC-3A39C0088B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4732" y="1346732"/>
            <a:ext cx="2528869" cy="3321193"/>
          </a:xfrm>
          <a:prstGeom prst="rect">
            <a:avLst/>
          </a:prstGeom>
          <a:ln w="12700">
            <a:solidFill>
              <a:schemeClr val="tx1"/>
            </a:solidFill>
          </a:ln>
        </p:spPr>
      </p:pic>
      <p:sp>
        <p:nvSpPr>
          <p:cNvPr id="3" name="TextBox 2">
            <a:extLst>
              <a:ext uri="{FF2B5EF4-FFF2-40B4-BE49-F238E27FC236}">
                <a16:creationId xmlns:a16="http://schemas.microsoft.com/office/drawing/2014/main" id="{F08EAE0A-0089-B5D2-3B8F-57DB2AACADF2}"/>
              </a:ext>
            </a:extLst>
          </p:cNvPr>
          <p:cNvSpPr txBox="1"/>
          <p:nvPr/>
        </p:nvSpPr>
        <p:spPr>
          <a:xfrm>
            <a:off x="7159433" y="972717"/>
            <a:ext cx="2695452" cy="338554"/>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SF 901 CUI coversheet</a:t>
            </a:r>
            <a:endParaRPr lang="en-US" sz="1600" b="1" dirty="0">
              <a:solidFill>
                <a:schemeClr val="tx2"/>
              </a:solidFill>
            </a:endParaRPr>
          </a:p>
        </p:txBody>
      </p:sp>
      <p:sp>
        <p:nvSpPr>
          <p:cNvPr id="7" name="TextBox 6">
            <a:extLst>
              <a:ext uri="{FF2B5EF4-FFF2-40B4-BE49-F238E27FC236}">
                <a16:creationId xmlns:a16="http://schemas.microsoft.com/office/drawing/2014/main" id="{24E47AB6-9375-0A0E-62BD-E3E157592BA4}"/>
              </a:ext>
            </a:extLst>
          </p:cNvPr>
          <p:cNvSpPr txBox="1"/>
          <p:nvPr/>
        </p:nvSpPr>
        <p:spPr>
          <a:xfrm>
            <a:off x="922421" y="4961612"/>
            <a:ext cx="10347158" cy="1200329"/>
          </a:xfrm>
          <a:prstGeom prst="rect">
            <a:avLst/>
          </a:prstGeom>
          <a:solidFill>
            <a:schemeClr val="bg1">
              <a:lumMod val="95000"/>
            </a:schemeClr>
          </a:solidFill>
          <a:ln w="9525">
            <a:noFill/>
          </a:ln>
          <a:effectLst>
            <a:outerShdw blurRad="50800" dist="38100" dir="2700000" algn="tl" rotWithShape="0">
              <a:prstClr val="black">
                <a:alpha val="40000"/>
              </a:prstClr>
            </a:outerShdw>
          </a:effectLst>
        </p:spPr>
        <p:txBody>
          <a:bodyPr wrap="square">
            <a:spAutoFit/>
          </a:bodyPr>
          <a:lstStyle/>
          <a:p>
            <a:pPr lvl="1"/>
            <a:r>
              <a:rPr lang="en-US" b="1" dirty="0">
                <a:ea typeface="Calibri" panose="020F0502020204030204" pitchFamily="34" charset="0"/>
                <a:cs typeface="Calibri" panose="020F0502020204030204" pitchFamily="34" charset="0"/>
              </a:rPr>
              <a:t>D</a:t>
            </a:r>
            <a:r>
              <a:rPr lang="en-US" sz="1800" b="1" dirty="0">
                <a:ea typeface="Calibri" panose="020F0502020204030204" pitchFamily="34" charset="0"/>
                <a:cs typeface="Calibri" panose="020F0502020204030204" pitchFamily="34" charset="0"/>
              </a:rPr>
              <a:t>ownload SF 901 CUI coversheet at either:</a:t>
            </a:r>
            <a:br>
              <a:rPr lang="en-US" sz="1800" b="1" dirty="0">
                <a:ea typeface="Calibri" panose="020F0502020204030204" pitchFamily="34" charset="0"/>
                <a:cs typeface="Calibri" panose="020F0502020204030204" pitchFamily="34" charset="0"/>
              </a:rPr>
            </a:br>
            <a:r>
              <a:rPr lang="en-US" sz="1800" b="1" dirty="0">
                <a:ea typeface="Calibri" panose="020F0502020204030204" pitchFamily="34" charset="0"/>
                <a:cs typeface="Calibri" panose="020F0502020204030204" pitchFamily="34" charset="0"/>
              </a:rPr>
              <a:t>https://www.gsa.gov/forms-library/controlled-unclassified-information-cui-coversheet-0</a:t>
            </a:r>
          </a:p>
          <a:p>
            <a:pPr lvl="1"/>
            <a:r>
              <a:rPr lang="en-US" b="1" dirty="0">
                <a:ea typeface="Calibri" panose="020F0502020204030204" pitchFamily="34" charset="0"/>
                <a:cs typeface="Calibri" panose="020F0502020204030204" pitchFamily="34" charset="0"/>
              </a:rPr>
              <a:t>or</a:t>
            </a:r>
          </a:p>
          <a:p>
            <a:pPr lvl="1"/>
            <a:r>
              <a:rPr lang="en-US" sz="1800" b="1" dirty="0">
                <a:ea typeface="Calibri" panose="020F0502020204030204" pitchFamily="34" charset="0"/>
                <a:cs typeface="Calibri" panose="020F0502020204030204" pitchFamily="34" charset="0"/>
              </a:rPr>
              <a:t>https://www.archives.gov/cui/additional-tools</a:t>
            </a:r>
          </a:p>
        </p:txBody>
      </p:sp>
      <p:sp>
        <p:nvSpPr>
          <p:cNvPr id="10" name="Slide Number Placeholder 2">
            <a:extLst>
              <a:ext uri="{FF2B5EF4-FFF2-40B4-BE49-F238E27FC236}">
                <a16:creationId xmlns:a16="http://schemas.microsoft.com/office/drawing/2014/main" id="{B2686498-9518-0EE9-88FE-1FC9AA9DA685}"/>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31</a:t>
            </a:fld>
            <a:endParaRPr lang="en-US" dirty="0"/>
          </a:p>
        </p:txBody>
      </p:sp>
      <p:sp>
        <p:nvSpPr>
          <p:cNvPr id="11" name="Footer Placeholder 2">
            <a:extLst>
              <a:ext uri="{FF2B5EF4-FFF2-40B4-BE49-F238E27FC236}">
                <a16:creationId xmlns:a16="http://schemas.microsoft.com/office/drawing/2014/main" id="{AA7785C0-100B-284A-01FD-47491E9829EF}"/>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2357811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7E768-34D2-45CA-167E-3EB09B6D15EA}"/>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A01D950B-9571-95F4-DD60-AABD3EBAB3D1}"/>
              </a:ext>
            </a:extLst>
          </p:cNvPr>
          <p:cNvSpPr>
            <a:spLocks noGrp="1"/>
          </p:cNvSpPr>
          <p:nvPr>
            <p:ph idx="1"/>
          </p:nvPr>
        </p:nvSpPr>
        <p:spPr>
          <a:xfrm>
            <a:off x="838200" y="1097280"/>
            <a:ext cx="7500257" cy="5029200"/>
          </a:xfrm>
        </p:spPr>
        <p:txBody>
          <a:bodyPr>
            <a:noAutofit/>
          </a:bodyPr>
          <a:lstStyle/>
          <a:p>
            <a:r>
              <a:rPr lang="en-US" sz="2000" b="1" cap="small" spc="300" dirty="0">
                <a:solidFill>
                  <a:schemeClr val="accent1"/>
                </a:solidFill>
              </a:rPr>
              <a:t>Faxing CUI:</a:t>
            </a:r>
          </a:p>
          <a:p>
            <a:pPr lvl="1">
              <a:buFont typeface="Courier New" panose="02070309020205020404" pitchFamily="49" charset="0"/>
              <a:buChar char="o"/>
            </a:pPr>
            <a:r>
              <a:rPr lang="en-US" sz="2000" dirty="0"/>
              <a:t>Authorized holder sending CUI is responsible for determining and ensuring that appropriate safeguarding is in place on the receiving end of the fax</a:t>
            </a:r>
          </a:p>
          <a:p>
            <a:pPr lvl="1">
              <a:buFont typeface="Courier New" panose="02070309020205020404" pitchFamily="49" charset="0"/>
              <a:buChar char="o"/>
            </a:pPr>
            <a:r>
              <a:rPr lang="en-US" sz="2000" b="1" dirty="0">
                <a:solidFill>
                  <a:schemeClr val="accent4"/>
                </a:solidFill>
              </a:rPr>
              <a:t>As a best practice, use SF 901 coversheet when faxing CUI.</a:t>
            </a:r>
          </a:p>
          <a:p>
            <a:r>
              <a:rPr lang="en-US" sz="2000" b="1" cap="small" spc="300" dirty="0">
                <a:solidFill>
                  <a:schemeClr val="accent1"/>
                </a:solidFill>
              </a:rPr>
              <a:t>CUI Over the Phone:</a:t>
            </a:r>
          </a:p>
          <a:p>
            <a:pPr lvl="1">
              <a:buFont typeface="Courier New" panose="02070309020205020404" pitchFamily="49" charset="0"/>
              <a:buChar char="o"/>
            </a:pPr>
            <a:r>
              <a:rPr lang="en-US" sz="2000" dirty="0"/>
              <a:t>Avoid wireless telephone transmission of CUI when other options are available.</a:t>
            </a:r>
          </a:p>
          <a:p>
            <a:pPr lvl="1">
              <a:buFont typeface="Courier New" panose="02070309020205020404" pitchFamily="49" charset="0"/>
              <a:buChar char="o"/>
            </a:pPr>
            <a:r>
              <a:rPr lang="en-US" sz="2000" b="1" dirty="0">
                <a:solidFill>
                  <a:schemeClr val="accent4"/>
                </a:solidFill>
              </a:rPr>
              <a:t>CUI should only be transmitted on systems that meet NIST 800-171 and 800-53 standards for Federal and non-Federal systems.</a:t>
            </a:r>
            <a:endParaRPr lang="en-US" sz="2000" dirty="0">
              <a:solidFill>
                <a:schemeClr val="accent4"/>
              </a:solidFill>
            </a:endParaRPr>
          </a:p>
          <a:p>
            <a:pPr lvl="1">
              <a:buFont typeface="Courier New" panose="02070309020205020404" pitchFamily="49" charset="0"/>
              <a:buChar char="o"/>
            </a:pPr>
            <a:endParaRPr lang="en-US" sz="2000" dirty="0"/>
          </a:p>
        </p:txBody>
      </p:sp>
      <p:sp>
        <p:nvSpPr>
          <p:cNvPr id="2" name="Text Placeholder 1">
            <a:extLst>
              <a:ext uri="{FF2B5EF4-FFF2-40B4-BE49-F238E27FC236}">
                <a16:creationId xmlns:a16="http://schemas.microsoft.com/office/drawing/2014/main" id="{575EB4EF-889A-85CC-066C-AA31081D33BF}"/>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EBC1407D-7978-3915-5C76-D9FE4836C10B}"/>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CUI Over the Phone and Fax</a:t>
            </a:r>
          </a:p>
        </p:txBody>
      </p:sp>
      <p:pic>
        <p:nvPicPr>
          <p:cNvPr id="3" name="Graphic 2" descr="Fax with solid fill">
            <a:extLst>
              <a:ext uri="{FF2B5EF4-FFF2-40B4-BE49-F238E27FC236}">
                <a16:creationId xmlns:a16="http://schemas.microsoft.com/office/drawing/2014/main" id="{21B28BF5-0FAD-D6A4-03BA-655BDF0CCE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3630" y="3256547"/>
            <a:ext cx="2189298" cy="2189298"/>
          </a:xfrm>
          <a:prstGeom prst="rect">
            <a:avLst/>
          </a:prstGeom>
          <a:effectLst>
            <a:outerShdw blurRad="50800" dist="38100" dir="2700000" algn="tl" rotWithShape="0">
              <a:prstClr val="black">
                <a:alpha val="40000"/>
              </a:prstClr>
            </a:outerShdw>
          </a:effectLst>
        </p:spPr>
      </p:pic>
      <p:pic>
        <p:nvPicPr>
          <p:cNvPr id="10" name="Graphic 9" descr="Speaker phone with solid fill">
            <a:extLst>
              <a:ext uri="{FF2B5EF4-FFF2-40B4-BE49-F238E27FC236}">
                <a16:creationId xmlns:a16="http://schemas.microsoft.com/office/drawing/2014/main" id="{1F05E6BA-AA8D-31D7-81A9-3D16EB0BC2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03630" y="1237895"/>
            <a:ext cx="1888040" cy="1888040"/>
          </a:xfrm>
          <a:prstGeom prst="rect">
            <a:avLst/>
          </a:prstGeom>
          <a:effectLst>
            <a:outerShdw blurRad="50800" dist="38100" dir="2700000" algn="tl" rotWithShape="0">
              <a:prstClr val="black">
                <a:alpha val="40000"/>
              </a:prstClr>
            </a:outerShdw>
          </a:effectLst>
        </p:spPr>
      </p:pic>
      <p:sp>
        <p:nvSpPr>
          <p:cNvPr id="7" name="Slide Number Placeholder 2">
            <a:extLst>
              <a:ext uri="{FF2B5EF4-FFF2-40B4-BE49-F238E27FC236}">
                <a16:creationId xmlns:a16="http://schemas.microsoft.com/office/drawing/2014/main" id="{82B2F9AC-B6F7-C7E9-80BE-8960C1E7E971}"/>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32</a:t>
            </a:fld>
            <a:endParaRPr lang="en-US" dirty="0"/>
          </a:p>
        </p:txBody>
      </p:sp>
      <p:sp>
        <p:nvSpPr>
          <p:cNvPr id="8" name="Footer Placeholder 2">
            <a:extLst>
              <a:ext uri="{FF2B5EF4-FFF2-40B4-BE49-F238E27FC236}">
                <a16:creationId xmlns:a16="http://schemas.microsoft.com/office/drawing/2014/main" id="{00872DD7-51ED-30D5-7749-B7D04CE1876E}"/>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2686081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0C41E-5146-6A15-2459-0C69468D893C}"/>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A3A7B9A-A7E2-0444-5502-ECB645F82721}"/>
              </a:ext>
            </a:extLst>
          </p:cNvPr>
          <p:cNvSpPr>
            <a:spLocks noGrp="1"/>
          </p:cNvSpPr>
          <p:nvPr>
            <p:ph idx="1"/>
          </p:nvPr>
        </p:nvSpPr>
        <p:spPr>
          <a:xfrm>
            <a:off x="838200" y="1097280"/>
            <a:ext cx="6683829" cy="5029200"/>
          </a:xfrm>
        </p:spPr>
        <p:txBody>
          <a:bodyPr>
            <a:noAutofit/>
          </a:bodyPr>
          <a:lstStyle/>
          <a:p>
            <a:r>
              <a:rPr lang="en-US" sz="2000" b="1" cap="small" spc="300" dirty="0">
                <a:solidFill>
                  <a:schemeClr val="accent1"/>
                </a:solidFill>
              </a:rPr>
              <a:t>Timeline for Decontrol:</a:t>
            </a:r>
          </a:p>
          <a:p>
            <a:pPr lvl="1">
              <a:buFont typeface="Courier New" panose="02070309020205020404" pitchFamily="49" charset="0"/>
              <a:buChar char="o"/>
            </a:pPr>
            <a:r>
              <a:rPr lang="en-US" sz="2000" dirty="0"/>
              <a:t>No specific timelines to decontrol CUI unless required by a law, regulation, or Government-wide policy.</a:t>
            </a:r>
          </a:p>
          <a:p>
            <a:pPr lvl="1">
              <a:buFont typeface="Courier New" panose="02070309020205020404" pitchFamily="49" charset="0"/>
              <a:buChar char="o"/>
            </a:pPr>
            <a:r>
              <a:rPr lang="en-US" sz="2000" dirty="0"/>
              <a:t>When a law regulation, or Government-wide policy no longer warrants additional safeguarding or dissemination controls, the CUI must be decontrolled.</a:t>
            </a:r>
          </a:p>
          <a:p>
            <a:pPr lvl="1">
              <a:buFont typeface="Courier New" panose="02070309020205020404" pitchFamily="49" charset="0"/>
              <a:buChar char="o"/>
            </a:pPr>
            <a:r>
              <a:rPr lang="en-US" sz="2000" dirty="0"/>
              <a:t>The authorized holder or originator (or their designated representative) determines if and when the CUI must be decontrolled.</a:t>
            </a:r>
          </a:p>
          <a:p>
            <a:r>
              <a:rPr lang="en-US" sz="2000" b="1" cap="small" spc="300" dirty="0">
                <a:solidFill>
                  <a:schemeClr val="accent1"/>
                </a:solidFill>
              </a:rPr>
              <a:t>Decontrol Process:</a:t>
            </a:r>
          </a:p>
          <a:p>
            <a:pPr lvl="1">
              <a:buFont typeface="Courier New" panose="02070309020205020404" pitchFamily="49" charset="0"/>
              <a:buChar char="o"/>
            </a:pPr>
            <a:r>
              <a:rPr lang="en-US" sz="2000" dirty="0"/>
              <a:t>The CUI document(s) or material(s) will have the CUI banner and footer markings lined through and replaced with “DECONTROLLED”.</a:t>
            </a:r>
          </a:p>
          <a:p>
            <a:pPr lvl="1">
              <a:buFont typeface="Courier New" panose="02070309020205020404" pitchFamily="49" charset="0"/>
              <a:buChar char="o"/>
            </a:pPr>
            <a:r>
              <a:rPr lang="en-US" sz="2000" dirty="0"/>
              <a:t>The Designation Indicator block will have a 45-degree diagonal line drawn through it with the name of the person/date of decontrol.</a:t>
            </a:r>
          </a:p>
          <a:p>
            <a:pPr marL="0" indent="0">
              <a:buNone/>
            </a:pPr>
            <a:endParaRPr lang="en-US" sz="2000" dirty="0"/>
          </a:p>
        </p:txBody>
      </p:sp>
      <p:sp>
        <p:nvSpPr>
          <p:cNvPr id="3" name="Text Placeholder 2">
            <a:extLst>
              <a:ext uri="{FF2B5EF4-FFF2-40B4-BE49-F238E27FC236}">
                <a16:creationId xmlns:a16="http://schemas.microsoft.com/office/drawing/2014/main" id="{4F3DD679-8E5F-D0A0-8EB2-C08EE4B82819}"/>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94B52A14-5CD5-138E-1475-0BFD3E4496B0}"/>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Decontrolling CUI</a:t>
            </a:r>
          </a:p>
        </p:txBody>
      </p:sp>
      <p:sp>
        <p:nvSpPr>
          <p:cNvPr id="2" name="AutoShape 2" descr="decontrolled document markings image">
            <a:extLst>
              <a:ext uri="{FF2B5EF4-FFF2-40B4-BE49-F238E27FC236}">
                <a16:creationId xmlns:a16="http://schemas.microsoft.com/office/drawing/2014/main" id="{B4DC1828-BEA1-7283-16C6-88EBBB437A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econtrolled document markings image">
            <a:extLst>
              <a:ext uri="{FF2B5EF4-FFF2-40B4-BE49-F238E27FC236}">
                <a16:creationId xmlns:a16="http://schemas.microsoft.com/office/drawing/2014/main" id="{A801F7BC-F19D-E46F-C112-CDD895FA63D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Text, letter&#10;&#10;AI-generated content may be incorrect.">
            <a:extLst>
              <a:ext uri="{FF2B5EF4-FFF2-40B4-BE49-F238E27FC236}">
                <a16:creationId xmlns:a16="http://schemas.microsoft.com/office/drawing/2014/main" id="{23C4B515-DF5C-C914-57BD-E26B6AF2B90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3000"/>
                    </a14:imgEffect>
                  </a14:imgLayer>
                </a14:imgProps>
              </a:ext>
              <a:ext uri="{28A0092B-C50C-407E-A947-70E740481C1C}">
                <a14:useLocalDpi xmlns:a14="http://schemas.microsoft.com/office/drawing/2010/main" val="0"/>
              </a:ext>
            </a:extLst>
          </a:blip>
          <a:srcRect l="2076" t="2039"/>
          <a:stretch>
            <a:fillRect/>
          </a:stretch>
        </p:blipFill>
        <p:spPr>
          <a:xfrm>
            <a:off x="7876670" y="1403688"/>
            <a:ext cx="4054950" cy="4624776"/>
          </a:xfrm>
          <a:prstGeom prst="rect">
            <a:avLst/>
          </a:prstGeom>
          <a:ln w="12700">
            <a:no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3B5CF27F-9187-0E82-1424-A97C472974A2}"/>
              </a:ext>
            </a:extLst>
          </p:cNvPr>
          <p:cNvSpPr txBox="1"/>
          <p:nvPr/>
        </p:nvSpPr>
        <p:spPr>
          <a:xfrm>
            <a:off x="7876670" y="999704"/>
            <a:ext cx="3938500" cy="338554"/>
          </a:xfrm>
          <a:prstGeom prst="rect">
            <a:avLst/>
          </a:prstGeom>
          <a:no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Example Decontrolled CUI Document</a:t>
            </a:r>
            <a:endParaRPr lang="en-US" sz="1600" b="1" dirty="0">
              <a:solidFill>
                <a:schemeClr val="tx2"/>
              </a:solidFill>
            </a:endParaRPr>
          </a:p>
        </p:txBody>
      </p:sp>
      <p:sp>
        <p:nvSpPr>
          <p:cNvPr id="8" name="Slide Number Placeholder 2">
            <a:extLst>
              <a:ext uri="{FF2B5EF4-FFF2-40B4-BE49-F238E27FC236}">
                <a16:creationId xmlns:a16="http://schemas.microsoft.com/office/drawing/2014/main" id="{BF0381C7-22E0-1105-118C-5179EFB9DA4B}"/>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33</a:t>
            </a:fld>
            <a:endParaRPr lang="en-US" dirty="0"/>
          </a:p>
        </p:txBody>
      </p:sp>
      <p:sp>
        <p:nvSpPr>
          <p:cNvPr id="10" name="Footer Placeholder 2">
            <a:extLst>
              <a:ext uri="{FF2B5EF4-FFF2-40B4-BE49-F238E27FC236}">
                <a16:creationId xmlns:a16="http://schemas.microsoft.com/office/drawing/2014/main" id="{670E5B65-674D-4DE9-3689-452A0509180F}"/>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1168022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328E-9378-0A6E-3352-2617BDA065F4}"/>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C8BA6FD-3BD0-94A3-FB78-58ED1E153F0C}"/>
              </a:ext>
            </a:extLst>
          </p:cNvPr>
          <p:cNvSpPr>
            <a:spLocks noGrp="1"/>
          </p:cNvSpPr>
          <p:nvPr>
            <p:ph idx="1"/>
          </p:nvPr>
        </p:nvSpPr>
        <p:spPr>
          <a:xfrm>
            <a:off x="838200" y="1097280"/>
            <a:ext cx="4953000" cy="5029200"/>
          </a:xfrm>
        </p:spPr>
        <p:txBody>
          <a:bodyPr>
            <a:noAutofit/>
          </a:bodyPr>
          <a:lstStyle/>
          <a:p>
            <a:r>
              <a:rPr lang="en-US" dirty="0"/>
              <a:t>Decontrolled CUI is not automatically eligible for public release. The CUI originator or authorized CUI holder must ensure the prepublication security review process is conducted before the information can be approved for public release. </a:t>
            </a:r>
          </a:p>
          <a:p>
            <a:r>
              <a:rPr lang="en-US" dirty="0"/>
              <a:t>The information must still be reviewed in accordance with DODI 5230.09, </a:t>
            </a:r>
            <a:r>
              <a:rPr lang="en-US" i="1" dirty="0"/>
              <a:t>Clearance of DOD Information for Public Release</a:t>
            </a:r>
            <a:r>
              <a:rPr lang="en-US" dirty="0"/>
              <a:t>. </a:t>
            </a:r>
          </a:p>
        </p:txBody>
      </p:sp>
      <p:sp>
        <p:nvSpPr>
          <p:cNvPr id="3" name="Text Placeholder 2">
            <a:extLst>
              <a:ext uri="{FF2B5EF4-FFF2-40B4-BE49-F238E27FC236}">
                <a16:creationId xmlns:a16="http://schemas.microsoft.com/office/drawing/2014/main" id="{6006A2D5-31A4-4C7D-05F4-B7B0EFBB3054}"/>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8B69E25B-8FA2-81CD-98DF-8897CE5156B6}"/>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Public Release of Decontrolled CUI</a:t>
            </a:r>
          </a:p>
        </p:txBody>
      </p:sp>
      <p:sp>
        <p:nvSpPr>
          <p:cNvPr id="2" name="AutoShape 2" descr="decontrolled document markings image">
            <a:extLst>
              <a:ext uri="{FF2B5EF4-FFF2-40B4-BE49-F238E27FC236}">
                <a16:creationId xmlns:a16="http://schemas.microsoft.com/office/drawing/2014/main" id="{AB39F7F3-1AF7-57A6-AD11-BEF01E68FE4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econtrolled document markings image">
            <a:extLst>
              <a:ext uri="{FF2B5EF4-FFF2-40B4-BE49-F238E27FC236}">
                <a16:creationId xmlns:a16="http://schemas.microsoft.com/office/drawing/2014/main" id="{E70FEF70-1EA5-5ED0-FD3C-B10ECB61F2E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Group of speakers on a pole">
            <a:extLst>
              <a:ext uri="{FF2B5EF4-FFF2-40B4-BE49-F238E27FC236}">
                <a16:creationId xmlns:a16="http://schemas.microsoft.com/office/drawing/2014/main" id="{F7BF0C21-3C63-B2E3-84AA-2816A30216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366587"/>
            <a:ext cx="5093368" cy="3820026"/>
          </a:xfrm>
          <a:prstGeom prst="rect">
            <a:avLst/>
          </a:prstGeom>
          <a:ln>
            <a:noFill/>
          </a:ln>
          <a:effectLst>
            <a:outerShdw blurRad="50800" dist="38100" dir="2700000" algn="tl" rotWithShape="0">
              <a:prstClr val="black">
                <a:alpha val="40000"/>
              </a:prstClr>
            </a:outerShdw>
          </a:effectLst>
        </p:spPr>
      </p:pic>
      <p:sp>
        <p:nvSpPr>
          <p:cNvPr id="10" name="Slide Number Placeholder 2">
            <a:extLst>
              <a:ext uri="{FF2B5EF4-FFF2-40B4-BE49-F238E27FC236}">
                <a16:creationId xmlns:a16="http://schemas.microsoft.com/office/drawing/2014/main" id="{44F5DC50-F929-1C62-3ED6-125AD2816951}"/>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34</a:t>
            </a:fld>
            <a:endParaRPr lang="en-US" dirty="0"/>
          </a:p>
        </p:txBody>
      </p:sp>
      <p:sp>
        <p:nvSpPr>
          <p:cNvPr id="11" name="Footer Placeholder 2">
            <a:extLst>
              <a:ext uri="{FF2B5EF4-FFF2-40B4-BE49-F238E27FC236}">
                <a16:creationId xmlns:a16="http://schemas.microsoft.com/office/drawing/2014/main" id="{C00A5B9B-71B4-8BFE-DEF7-AB2640D6F76F}"/>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3628216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9ED05E-BF0F-4965-0D9F-C5416B38A003}"/>
              </a:ext>
            </a:extLst>
          </p:cNvPr>
          <p:cNvSpPr>
            <a:spLocks noGrp="1"/>
          </p:cNvSpPr>
          <p:nvPr>
            <p:ph type="ftr" sz="quarter" idx="11"/>
          </p:nvPr>
        </p:nvSpPr>
        <p:spPr/>
        <p:txBody>
          <a:bodyPr/>
          <a:lstStyle/>
          <a:p>
            <a:r>
              <a:rPr lang="en-US" dirty="0"/>
              <a:t>UNCLASSIFIED</a:t>
            </a:r>
          </a:p>
        </p:txBody>
      </p:sp>
      <p:sp>
        <p:nvSpPr>
          <p:cNvPr id="3" name="Slide Number Placeholder 2">
            <a:extLst>
              <a:ext uri="{FF2B5EF4-FFF2-40B4-BE49-F238E27FC236}">
                <a16:creationId xmlns:a16="http://schemas.microsoft.com/office/drawing/2014/main" id="{B2B926B1-C361-115B-14C2-3A7A4417E8F6}"/>
              </a:ext>
            </a:extLst>
          </p:cNvPr>
          <p:cNvSpPr>
            <a:spLocks noGrp="1"/>
          </p:cNvSpPr>
          <p:nvPr>
            <p:ph type="sldNum" sz="quarter" idx="12"/>
          </p:nvPr>
        </p:nvSpPr>
        <p:spPr/>
        <p:txBody>
          <a:bodyPr/>
          <a:lstStyle/>
          <a:p>
            <a:fld id="{98FDB9DF-6B57-45C2-A666-B3AE8126FA43}" type="slidenum">
              <a:rPr lang="en-US" smtClean="0"/>
              <a:t>35</a:t>
            </a:fld>
            <a:endParaRPr lang="en-US" dirty="0"/>
          </a:p>
        </p:txBody>
      </p:sp>
      <p:sp>
        <p:nvSpPr>
          <p:cNvPr id="4" name="Title 3">
            <a:extLst>
              <a:ext uri="{FF2B5EF4-FFF2-40B4-BE49-F238E27FC236}">
                <a16:creationId xmlns:a16="http://schemas.microsoft.com/office/drawing/2014/main" id="{8DA8C133-90B1-706C-DC4D-57A74EF02DAF}"/>
              </a:ext>
            </a:extLst>
          </p:cNvPr>
          <p:cNvSpPr>
            <a:spLocks noGrp="1"/>
          </p:cNvSpPr>
          <p:nvPr>
            <p:ph type="title"/>
          </p:nvPr>
        </p:nvSpPr>
        <p:spPr>
          <a:xfrm>
            <a:off x="1828800" y="2628621"/>
            <a:ext cx="8534400" cy="932563"/>
          </a:xfrm>
        </p:spPr>
        <p:txBody>
          <a:bodyPr/>
          <a:lstStyle/>
          <a:p>
            <a:r>
              <a:rPr lang="en-US" sz="5400" dirty="0">
                <a:cs typeface="Arial" panose="020B0604020202020204" pitchFamily="34" charset="0"/>
              </a:rPr>
              <a:t>Assessment</a:t>
            </a:r>
            <a:endParaRPr lang="en-US" dirty="0"/>
          </a:p>
        </p:txBody>
      </p:sp>
      <p:sp>
        <p:nvSpPr>
          <p:cNvPr id="5" name="Text Placeholder 4">
            <a:extLst>
              <a:ext uri="{FF2B5EF4-FFF2-40B4-BE49-F238E27FC236}">
                <a16:creationId xmlns:a16="http://schemas.microsoft.com/office/drawing/2014/main" id="{AB3AD6EB-BEF1-1EC8-3795-6E7592AB7902}"/>
              </a:ext>
            </a:extLst>
          </p:cNvPr>
          <p:cNvSpPr>
            <a:spLocks noGrp="1"/>
          </p:cNvSpPr>
          <p:nvPr>
            <p:ph type="body" sz="quarter" idx="17"/>
          </p:nvPr>
        </p:nvSpPr>
        <p:spPr/>
        <p:txBody>
          <a:bodyPr/>
          <a:lstStyle/>
          <a:p>
            <a:r>
              <a:rPr lang="en-US" dirty="0"/>
              <a:t>UNCLASSIFIED</a:t>
            </a:r>
          </a:p>
        </p:txBody>
      </p:sp>
    </p:spTree>
    <p:extLst>
      <p:ext uri="{BB962C8B-B14F-4D97-AF65-F5344CB8AC3E}">
        <p14:creationId xmlns:p14="http://schemas.microsoft.com/office/powerpoint/2010/main" val="1180792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b="1" dirty="0">
                <a:solidFill>
                  <a:schemeClr val="accent1"/>
                </a:solidFill>
                <a:latin typeface="+mn-lt"/>
                <a:cs typeface="Arial" panose="020B0604020202020204" pitchFamily="34" charset="0"/>
              </a:rPr>
              <a:t>How many Controlled Unclassified Information (CUI) requirements must be trained annually?</a:t>
            </a:r>
          </a:p>
          <a:p>
            <a:pPr marL="457200" lvl="1" indent="0">
              <a:buNone/>
            </a:pPr>
            <a:r>
              <a:rPr lang="en-US" dirty="0">
                <a:latin typeface="+mn-lt"/>
                <a:cs typeface="Arial" panose="020B0604020202020204" pitchFamily="34" charset="0"/>
              </a:rPr>
              <a:t>A.) 9</a:t>
            </a:r>
          </a:p>
          <a:p>
            <a:pPr marL="457200" lvl="1" indent="0">
              <a:buNone/>
            </a:pPr>
            <a:r>
              <a:rPr lang="en-US" dirty="0">
                <a:latin typeface="+mn-lt"/>
                <a:cs typeface="Arial" panose="020B0604020202020204" pitchFamily="34" charset="0"/>
              </a:rPr>
              <a:t>B.) 10</a:t>
            </a:r>
          </a:p>
          <a:p>
            <a:pPr marL="457200" lvl="1" indent="0">
              <a:buNone/>
            </a:pPr>
            <a:r>
              <a:rPr lang="en-US" dirty="0">
                <a:latin typeface="+mn-lt"/>
                <a:cs typeface="Arial" panose="020B0604020202020204" pitchFamily="34" charset="0"/>
              </a:rPr>
              <a:t>C.) 11</a:t>
            </a:r>
          </a:p>
          <a:p>
            <a:pPr marL="457200" lvl="1" indent="0">
              <a:buNone/>
            </a:pPr>
            <a:r>
              <a:rPr lang="en-US" dirty="0">
                <a:latin typeface="+mn-lt"/>
                <a:cs typeface="Arial" panose="020B0604020202020204" pitchFamily="34" charset="0"/>
              </a:rPr>
              <a:t>D.) 12</a:t>
            </a:r>
          </a:p>
          <a:p>
            <a:pPr marL="457200" lvl="1" indent="0">
              <a:buNone/>
            </a:pPr>
            <a:endParaRPr lang="en-US" dirty="0">
              <a:latin typeface="+mn-lt"/>
              <a:cs typeface="Arial" panose="020B0604020202020204" pitchFamily="34" charset="0"/>
            </a:endParaRPr>
          </a:p>
          <a:p>
            <a:pPr marL="514350" lvl="0" indent="-514350">
              <a:buFont typeface="Arial" panose="020B0604020202020204" pitchFamily="34" charset="0"/>
              <a:buAutoNum type="arabicPeriod"/>
            </a:pPr>
            <a:r>
              <a:rPr lang="en-US" b="1" dirty="0">
                <a:solidFill>
                  <a:schemeClr val="accent1"/>
                </a:solidFill>
                <a:latin typeface="+mn-lt"/>
                <a:cs typeface="Arial" panose="020B0604020202020204" pitchFamily="34" charset="0"/>
              </a:rPr>
              <a:t>Legacy markings (i.e. FOUO) will automatically become CUI. </a:t>
            </a:r>
          </a:p>
          <a:p>
            <a:pPr marL="457200" lvl="1" indent="0">
              <a:buNone/>
            </a:pPr>
            <a:r>
              <a:rPr lang="en-US" dirty="0">
                <a:solidFill>
                  <a:prstClr val="black"/>
                </a:solidFill>
                <a:latin typeface="+mn-lt"/>
                <a:cs typeface="Arial" panose="020B0604020202020204" pitchFamily="34" charset="0"/>
              </a:rPr>
              <a:t>A.) True</a:t>
            </a:r>
          </a:p>
          <a:p>
            <a:pPr marL="457200" lvl="1" indent="0">
              <a:buNone/>
            </a:pPr>
            <a:r>
              <a:rPr lang="en-US" dirty="0">
                <a:solidFill>
                  <a:prstClr val="black"/>
                </a:solidFill>
                <a:latin typeface="+mn-lt"/>
                <a:cs typeface="Arial" panose="020B0604020202020204" pitchFamily="34" charset="0"/>
              </a:rPr>
              <a:t>B.) False</a:t>
            </a:r>
          </a:p>
          <a:p>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lvl="1"/>
            <a:endParaRPr lang="en-US" dirty="0">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EAA12C9B-4B1C-E0B2-5772-F8BB58D196B5}"/>
              </a:ext>
            </a:extLst>
          </p:cNvPr>
          <p:cNvSpPr>
            <a:spLocks noGrp="1"/>
          </p:cNvSpPr>
          <p:nvPr>
            <p:ph type="body" sz="quarter" idx="17"/>
          </p:nvPr>
        </p:nvSpPr>
        <p:spPr/>
        <p:txBody>
          <a:bodyPr/>
          <a:lstStyle/>
          <a:p>
            <a:r>
              <a:rPr lang="en-US"/>
              <a:t>UNCLASSIFIED</a:t>
            </a:r>
            <a:endParaRPr lang="en-US" dirty="0"/>
          </a:p>
        </p:txBody>
      </p:sp>
      <p:sp>
        <p:nvSpPr>
          <p:cNvPr id="2" name="Title 1"/>
          <p:cNvSpPr>
            <a:spLocks noGrp="1"/>
          </p:cNvSpPr>
          <p:nvPr>
            <p:ph type="title"/>
          </p:nvPr>
        </p:nvSpPr>
        <p:spPr/>
        <p:txBody>
          <a:bodyPr>
            <a:noAutofit/>
          </a:bodyPr>
          <a:lstStyle/>
          <a:p>
            <a:r>
              <a:rPr lang="en-US" b="1">
                <a:latin typeface="+mj-lt"/>
                <a:cs typeface="Arial" panose="020B0604020202020204" pitchFamily="34" charset="0"/>
              </a:rPr>
              <a:t>Assessment</a:t>
            </a:r>
            <a:endParaRPr lang="en-US" b="1" dirty="0">
              <a:latin typeface="+mj-lt"/>
              <a:cs typeface="Arial" panose="020B0604020202020204" pitchFamily="34" charset="0"/>
            </a:endParaRPr>
          </a:p>
        </p:txBody>
      </p:sp>
      <p:sp>
        <p:nvSpPr>
          <p:cNvPr id="7" name="Slide Number Placeholder 2">
            <a:extLst>
              <a:ext uri="{FF2B5EF4-FFF2-40B4-BE49-F238E27FC236}">
                <a16:creationId xmlns:a16="http://schemas.microsoft.com/office/drawing/2014/main" id="{9B133434-20E9-32BB-FEE2-B7A00161198A}"/>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36</a:t>
            </a:fld>
            <a:endParaRPr lang="en-US" dirty="0"/>
          </a:p>
        </p:txBody>
      </p:sp>
      <p:sp>
        <p:nvSpPr>
          <p:cNvPr id="8" name="Footer Placeholder 2">
            <a:extLst>
              <a:ext uri="{FF2B5EF4-FFF2-40B4-BE49-F238E27FC236}">
                <a16:creationId xmlns:a16="http://schemas.microsoft.com/office/drawing/2014/main" id="{95D67F29-4428-4C31-A71D-C1B3602860FA}"/>
              </a:ext>
            </a:extLst>
          </p:cNvPr>
          <p:cNvSpPr>
            <a:spLocks noGrp="1"/>
          </p:cNvSpPr>
          <p:nvPr>
            <p:ph type="ftr" sz="quarter" idx="11"/>
          </p:nvPr>
        </p:nvSpPr>
        <p:spPr>
          <a:xfrm>
            <a:off x="4038600" y="6356353"/>
            <a:ext cx="4114800" cy="365125"/>
          </a:xfrm>
        </p:spPr>
        <p:txBody>
          <a:bodyPr/>
          <a:lstStyle/>
          <a:p>
            <a:r>
              <a:rPr lang="en-US"/>
              <a:t>UNCLASSIFIED</a:t>
            </a:r>
            <a:endParaRPr lang="en-US" dirty="0"/>
          </a:p>
        </p:txBody>
      </p:sp>
    </p:spTree>
    <p:extLst>
      <p:ext uri="{BB962C8B-B14F-4D97-AF65-F5344CB8AC3E}">
        <p14:creationId xmlns:p14="http://schemas.microsoft.com/office/powerpoint/2010/main" val="591502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b="1" dirty="0">
                <a:latin typeface="+mn-lt"/>
                <a:cs typeface="Arial" panose="020B0604020202020204" pitchFamily="34" charset="0"/>
              </a:rPr>
              <a:t>How many Controlled Unclassified Information (CUI) requirements must be trained annually?</a:t>
            </a:r>
          </a:p>
          <a:p>
            <a:pPr marL="457200" lvl="1" indent="0">
              <a:buNone/>
            </a:pPr>
            <a:r>
              <a:rPr lang="en-US" dirty="0">
                <a:latin typeface="+mn-lt"/>
                <a:cs typeface="Arial" panose="020B0604020202020204" pitchFamily="34" charset="0"/>
              </a:rPr>
              <a:t>A.) 9</a:t>
            </a:r>
          </a:p>
          <a:p>
            <a:pPr marL="457200" lvl="1" indent="0">
              <a:buNone/>
            </a:pPr>
            <a:r>
              <a:rPr lang="en-US" dirty="0">
                <a:latin typeface="+mn-lt"/>
                <a:cs typeface="Arial" panose="020B0604020202020204" pitchFamily="34" charset="0"/>
              </a:rPr>
              <a:t>B.) 10</a:t>
            </a:r>
          </a:p>
          <a:p>
            <a:pPr marL="457200" lvl="1" indent="0">
              <a:buNone/>
            </a:pPr>
            <a:r>
              <a:rPr lang="en-US" sz="2800" b="1" dirty="0">
                <a:solidFill>
                  <a:srgbClr val="C00000"/>
                </a:solidFill>
                <a:latin typeface="+mn-lt"/>
                <a:cs typeface="Arial" panose="020B0604020202020204" pitchFamily="34" charset="0"/>
              </a:rPr>
              <a:t>C.) 11</a:t>
            </a:r>
          </a:p>
          <a:p>
            <a:pPr marL="457200" lvl="1" indent="0">
              <a:buNone/>
            </a:pPr>
            <a:r>
              <a:rPr lang="en-US" dirty="0">
                <a:latin typeface="+mn-lt"/>
                <a:cs typeface="Arial" panose="020B0604020202020204" pitchFamily="34" charset="0"/>
              </a:rPr>
              <a:t>D.) 12</a:t>
            </a:r>
          </a:p>
          <a:p>
            <a:pPr marL="457200" lvl="1" indent="0">
              <a:buNone/>
            </a:pPr>
            <a:endParaRPr lang="en-US" dirty="0">
              <a:latin typeface="+mn-lt"/>
              <a:cs typeface="Arial" panose="020B0604020202020204" pitchFamily="34" charset="0"/>
            </a:endParaRPr>
          </a:p>
          <a:p>
            <a:pPr marL="514350" lvl="0" indent="-514350">
              <a:buFont typeface="Arial" panose="020B0604020202020204" pitchFamily="34" charset="0"/>
              <a:buAutoNum type="arabicPeriod"/>
            </a:pPr>
            <a:r>
              <a:rPr lang="en-US" b="1" dirty="0">
                <a:latin typeface="+mn-lt"/>
                <a:cs typeface="Arial" panose="020B0604020202020204" pitchFamily="34" charset="0"/>
              </a:rPr>
              <a:t>Legacy markings (i.e. FOUO) will automatically become CUI. </a:t>
            </a:r>
          </a:p>
          <a:p>
            <a:pPr marL="457200" lvl="1" indent="0">
              <a:buNone/>
            </a:pPr>
            <a:r>
              <a:rPr lang="en-US" dirty="0">
                <a:solidFill>
                  <a:prstClr val="black"/>
                </a:solidFill>
                <a:latin typeface="+mn-lt"/>
                <a:cs typeface="Arial" panose="020B0604020202020204" pitchFamily="34" charset="0"/>
              </a:rPr>
              <a:t>A.) True</a:t>
            </a:r>
          </a:p>
          <a:p>
            <a:pPr marL="457200" lvl="1" indent="0">
              <a:buNone/>
            </a:pPr>
            <a:r>
              <a:rPr lang="en-US" sz="2800" b="1" dirty="0">
                <a:solidFill>
                  <a:srgbClr val="C00000"/>
                </a:solidFill>
                <a:latin typeface="+mn-lt"/>
                <a:cs typeface="Arial" panose="020B0604020202020204" pitchFamily="34" charset="0"/>
              </a:rPr>
              <a:t>B.) False</a:t>
            </a:r>
          </a:p>
          <a:p>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lvl="1"/>
            <a:endParaRPr lang="en-US" dirty="0">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9EB1687F-B39A-8087-711C-F5D78836F637}"/>
              </a:ext>
            </a:extLst>
          </p:cNvPr>
          <p:cNvSpPr>
            <a:spLocks noGrp="1"/>
          </p:cNvSpPr>
          <p:nvPr>
            <p:ph type="body" sz="quarter" idx="17"/>
          </p:nvPr>
        </p:nvSpPr>
        <p:spPr/>
        <p:txBody>
          <a:bodyPr/>
          <a:lstStyle/>
          <a:p>
            <a:r>
              <a:rPr lang="en-US" dirty="0"/>
              <a:t>UNCLASSIFIED</a:t>
            </a:r>
          </a:p>
        </p:txBody>
      </p:sp>
      <p:sp>
        <p:nvSpPr>
          <p:cNvPr id="2" name="Title 1"/>
          <p:cNvSpPr>
            <a:spLocks noGrp="1"/>
          </p:cNvSpPr>
          <p:nvPr>
            <p:ph type="title"/>
          </p:nvPr>
        </p:nvSpPr>
        <p:spPr/>
        <p:txBody>
          <a:bodyPr>
            <a:noAutofit/>
          </a:bodyPr>
          <a:lstStyle/>
          <a:p>
            <a:r>
              <a:rPr lang="en-US" b="1" dirty="0">
                <a:latin typeface="+mj-lt"/>
                <a:cs typeface="Arial" panose="020B0604020202020204" pitchFamily="34" charset="0"/>
              </a:rPr>
              <a:t>Assessment</a:t>
            </a:r>
          </a:p>
        </p:txBody>
      </p:sp>
      <p:sp>
        <p:nvSpPr>
          <p:cNvPr id="7" name="Slide Number Placeholder 2">
            <a:extLst>
              <a:ext uri="{FF2B5EF4-FFF2-40B4-BE49-F238E27FC236}">
                <a16:creationId xmlns:a16="http://schemas.microsoft.com/office/drawing/2014/main" id="{D457F9B9-C8A1-3CBE-7193-2EFACCC16F07}"/>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37</a:t>
            </a:fld>
            <a:endParaRPr lang="en-US" dirty="0"/>
          </a:p>
        </p:txBody>
      </p:sp>
      <p:sp>
        <p:nvSpPr>
          <p:cNvPr id="8" name="Footer Placeholder 2">
            <a:extLst>
              <a:ext uri="{FF2B5EF4-FFF2-40B4-BE49-F238E27FC236}">
                <a16:creationId xmlns:a16="http://schemas.microsoft.com/office/drawing/2014/main" id="{EE73D0A3-933E-54FB-2449-F853372C9312}"/>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1728915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1175" indent="-511175">
              <a:buNone/>
              <a:tabLst>
                <a:tab pos="119063" algn="l"/>
              </a:tabLst>
            </a:pPr>
            <a:r>
              <a:rPr lang="en-US" b="1" dirty="0">
                <a:solidFill>
                  <a:schemeClr val="accent1"/>
                </a:solidFill>
                <a:latin typeface="+mn-lt"/>
                <a:cs typeface="Arial" panose="020B0604020202020204" pitchFamily="34" charset="0"/>
              </a:rPr>
              <a:t>3. 	Which registry aligns each Index and Category to DOD Issuances?</a:t>
            </a:r>
          </a:p>
          <a:p>
            <a:pPr marL="457200" lvl="1" indent="0">
              <a:buNone/>
            </a:pPr>
            <a:r>
              <a:rPr lang="en-US" dirty="0">
                <a:latin typeface="+mn-lt"/>
                <a:cs typeface="Arial" panose="020B0604020202020204" pitchFamily="34" charset="0"/>
              </a:rPr>
              <a:t>A.) DOD CUI Registry</a:t>
            </a:r>
          </a:p>
          <a:p>
            <a:pPr marL="457200" lvl="1" indent="0">
              <a:buNone/>
            </a:pPr>
            <a:r>
              <a:rPr lang="en-US" dirty="0">
                <a:latin typeface="+mn-lt"/>
                <a:cs typeface="Arial" panose="020B0604020202020204" pitchFamily="34" charset="0"/>
              </a:rPr>
              <a:t>B.) ISOO</a:t>
            </a:r>
          </a:p>
          <a:p>
            <a:pPr marL="457200" lvl="1" indent="0">
              <a:buNone/>
            </a:pPr>
            <a:r>
              <a:rPr lang="en-US" dirty="0">
                <a:latin typeface="+mn-lt"/>
                <a:cs typeface="Arial" panose="020B0604020202020204" pitchFamily="34" charset="0"/>
              </a:rPr>
              <a:t>C.) Policy</a:t>
            </a:r>
          </a:p>
          <a:p>
            <a:pPr marL="457200" lvl="1" indent="0">
              <a:buNone/>
            </a:pPr>
            <a:r>
              <a:rPr lang="en-US" dirty="0">
                <a:latin typeface="+mn-lt"/>
                <a:cs typeface="Arial" panose="020B0604020202020204" pitchFamily="34" charset="0"/>
              </a:rPr>
              <a:t>D.) DODI 5200.48</a:t>
            </a:r>
          </a:p>
          <a:p>
            <a:pPr marL="457200" lvl="1" indent="0">
              <a:buNone/>
            </a:pPr>
            <a:endParaRPr lang="en-US" dirty="0">
              <a:latin typeface="+mn-lt"/>
              <a:cs typeface="Arial" panose="020B0604020202020204" pitchFamily="34" charset="0"/>
            </a:endParaRPr>
          </a:p>
          <a:p>
            <a:pPr marL="457200" lvl="0" indent="-457200">
              <a:buNone/>
            </a:pPr>
            <a:r>
              <a:rPr lang="en-US" b="1" dirty="0">
                <a:solidFill>
                  <a:schemeClr val="accent1"/>
                </a:solidFill>
                <a:latin typeface="+mn-lt"/>
                <a:cs typeface="Arial" panose="020B0604020202020204" pitchFamily="34" charset="0"/>
              </a:rPr>
              <a:t>4. 	CUI is a classification.</a:t>
            </a:r>
          </a:p>
          <a:p>
            <a:pPr marL="457200" lvl="1" indent="0">
              <a:buNone/>
            </a:pPr>
            <a:r>
              <a:rPr lang="en-US" dirty="0">
                <a:solidFill>
                  <a:prstClr val="black"/>
                </a:solidFill>
                <a:latin typeface="+mn-lt"/>
                <a:cs typeface="Arial" panose="020B0604020202020204" pitchFamily="34" charset="0"/>
              </a:rPr>
              <a:t>A.) True</a:t>
            </a:r>
          </a:p>
          <a:p>
            <a:pPr marL="457200" lvl="1" indent="0">
              <a:buNone/>
            </a:pPr>
            <a:r>
              <a:rPr lang="en-US" dirty="0">
                <a:solidFill>
                  <a:prstClr val="black"/>
                </a:solidFill>
                <a:latin typeface="+mn-lt"/>
                <a:cs typeface="Arial" panose="020B0604020202020204" pitchFamily="34" charset="0"/>
              </a:rPr>
              <a:t>B.) False</a:t>
            </a:r>
          </a:p>
          <a:p>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lvl="1"/>
            <a:endParaRPr lang="en-US" dirty="0">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F8A769D0-22A5-CA76-1721-9652F80FC71F}"/>
              </a:ext>
            </a:extLst>
          </p:cNvPr>
          <p:cNvSpPr>
            <a:spLocks noGrp="1"/>
          </p:cNvSpPr>
          <p:nvPr>
            <p:ph type="body" sz="quarter" idx="17"/>
          </p:nvPr>
        </p:nvSpPr>
        <p:spPr/>
        <p:txBody>
          <a:bodyPr/>
          <a:lstStyle/>
          <a:p>
            <a:r>
              <a:rPr lang="en-US" dirty="0"/>
              <a:t>UNCLASSIFIED</a:t>
            </a:r>
          </a:p>
        </p:txBody>
      </p:sp>
      <p:sp>
        <p:nvSpPr>
          <p:cNvPr id="2" name="Title 1"/>
          <p:cNvSpPr>
            <a:spLocks noGrp="1"/>
          </p:cNvSpPr>
          <p:nvPr>
            <p:ph type="title"/>
          </p:nvPr>
        </p:nvSpPr>
        <p:spPr/>
        <p:txBody>
          <a:bodyPr>
            <a:noAutofit/>
          </a:bodyPr>
          <a:lstStyle/>
          <a:p>
            <a:r>
              <a:rPr lang="en-US" b="1" dirty="0">
                <a:latin typeface="+mj-lt"/>
                <a:cs typeface="Arial" panose="020B0604020202020204" pitchFamily="34" charset="0"/>
              </a:rPr>
              <a:t>Assessment</a:t>
            </a:r>
          </a:p>
        </p:txBody>
      </p:sp>
      <p:sp>
        <p:nvSpPr>
          <p:cNvPr id="7" name="Slide Number Placeholder 2">
            <a:extLst>
              <a:ext uri="{FF2B5EF4-FFF2-40B4-BE49-F238E27FC236}">
                <a16:creationId xmlns:a16="http://schemas.microsoft.com/office/drawing/2014/main" id="{A7FE7D4C-8C33-13BD-3478-25CB9C646D4B}"/>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38</a:t>
            </a:fld>
            <a:endParaRPr lang="en-US" dirty="0"/>
          </a:p>
        </p:txBody>
      </p:sp>
      <p:sp>
        <p:nvSpPr>
          <p:cNvPr id="8" name="Footer Placeholder 2">
            <a:extLst>
              <a:ext uri="{FF2B5EF4-FFF2-40B4-BE49-F238E27FC236}">
                <a16:creationId xmlns:a16="http://schemas.microsoft.com/office/drawing/2014/main" id="{BFE9F4A9-06EF-3C8A-2E71-A9FEEEB096DC}"/>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2934058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93F763-E277-5168-B245-B5373F72AC20}"/>
              </a:ext>
            </a:extLst>
          </p:cNvPr>
          <p:cNvSpPr>
            <a:spLocks noGrp="1"/>
          </p:cNvSpPr>
          <p:nvPr>
            <p:ph type="body" sz="quarter" idx="17"/>
          </p:nvPr>
        </p:nvSpPr>
        <p:spPr/>
        <p:txBody>
          <a:bodyPr/>
          <a:lstStyle/>
          <a:p>
            <a:r>
              <a:rPr lang="en-US" dirty="0"/>
              <a:t>UNCLASSIFIED</a:t>
            </a:r>
          </a:p>
        </p:txBody>
      </p:sp>
      <p:sp>
        <p:nvSpPr>
          <p:cNvPr id="2" name="Title 1"/>
          <p:cNvSpPr>
            <a:spLocks noGrp="1"/>
          </p:cNvSpPr>
          <p:nvPr>
            <p:ph type="title"/>
          </p:nvPr>
        </p:nvSpPr>
        <p:spPr/>
        <p:txBody>
          <a:bodyPr>
            <a:noAutofit/>
          </a:bodyPr>
          <a:lstStyle/>
          <a:p>
            <a:r>
              <a:rPr lang="en-US" b="1" dirty="0">
                <a:latin typeface="+mj-lt"/>
                <a:cs typeface="Arial" panose="020B0604020202020204" pitchFamily="34" charset="0"/>
              </a:rPr>
              <a:t>Assessment</a:t>
            </a:r>
          </a:p>
        </p:txBody>
      </p:sp>
      <p:sp>
        <p:nvSpPr>
          <p:cNvPr id="7" name="Slide Number Placeholder 2">
            <a:extLst>
              <a:ext uri="{FF2B5EF4-FFF2-40B4-BE49-F238E27FC236}">
                <a16:creationId xmlns:a16="http://schemas.microsoft.com/office/drawing/2014/main" id="{7C6161E8-B710-801A-5F50-341FD0DDC937}"/>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39</a:t>
            </a:fld>
            <a:endParaRPr lang="en-US" dirty="0"/>
          </a:p>
        </p:txBody>
      </p:sp>
      <p:sp>
        <p:nvSpPr>
          <p:cNvPr id="8" name="Footer Placeholder 2">
            <a:extLst>
              <a:ext uri="{FF2B5EF4-FFF2-40B4-BE49-F238E27FC236}">
                <a16:creationId xmlns:a16="http://schemas.microsoft.com/office/drawing/2014/main" id="{F774BBFA-EFA0-725A-ABE6-22355FB7B698}"/>
              </a:ext>
            </a:extLst>
          </p:cNvPr>
          <p:cNvSpPr>
            <a:spLocks noGrp="1"/>
          </p:cNvSpPr>
          <p:nvPr>
            <p:ph type="ftr" sz="quarter" idx="11"/>
          </p:nvPr>
        </p:nvSpPr>
        <p:spPr>
          <a:xfrm>
            <a:off x="4038600" y="6356353"/>
            <a:ext cx="4114800" cy="365125"/>
          </a:xfrm>
        </p:spPr>
        <p:txBody>
          <a:bodyPr/>
          <a:lstStyle/>
          <a:p>
            <a:r>
              <a:rPr lang="en-US" dirty="0"/>
              <a:t>UNCLASSIFIED</a:t>
            </a:r>
          </a:p>
        </p:txBody>
      </p:sp>
      <p:sp>
        <p:nvSpPr>
          <p:cNvPr id="12" name="Content Placeholder 2">
            <a:extLst>
              <a:ext uri="{FF2B5EF4-FFF2-40B4-BE49-F238E27FC236}">
                <a16:creationId xmlns:a16="http://schemas.microsoft.com/office/drawing/2014/main" id="{EFBA5724-51BA-C974-94AC-C07A3A93DB48}"/>
              </a:ext>
            </a:extLst>
          </p:cNvPr>
          <p:cNvSpPr>
            <a:spLocks noGrp="1"/>
          </p:cNvSpPr>
          <p:nvPr>
            <p:ph idx="1"/>
          </p:nvPr>
        </p:nvSpPr>
        <p:spPr>
          <a:xfrm>
            <a:off x="838200" y="1097280"/>
            <a:ext cx="10515600" cy="5029200"/>
          </a:xfrm>
        </p:spPr>
        <p:txBody>
          <a:bodyPr/>
          <a:lstStyle/>
          <a:p>
            <a:pPr marL="511175" indent="-511175">
              <a:buNone/>
              <a:tabLst>
                <a:tab pos="119063" algn="l"/>
              </a:tabLst>
            </a:pPr>
            <a:r>
              <a:rPr lang="en-US" b="1" dirty="0">
                <a:latin typeface="+mn-lt"/>
                <a:cs typeface="Arial" panose="020B0604020202020204" pitchFamily="34" charset="0"/>
              </a:rPr>
              <a:t>3. 	Which registry aligns each Index and Category to DOD Issuances?</a:t>
            </a:r>
          </a:p>
          <a:p>
            <a:pPr marL="457200" lvl="1" indent="0">
              <a:buNone/>
            </a:pPr>
            <a:r>
              <a:rPr lang="en-US" sz="2800" b="1" dirty="0">
                <a:solidFill>
                  <a:srgbClr val="C00000"/>
                </a:solidFill>
                <a:latin typeface="+mn-lt"/>
                <a:cs typeface="Arial" panose="020B0604020202020204" pitchFamily="34" charset="0"/>
              </a:rPr>
              <a:t>A.) DOD CUI Registry</a:t>
            </a:r>
          </a:p>
          <a:p>
            <a:pPr marL="457200" lvl="1" indent="0">
              <a:buNone/>
            </a:pPr>
            <a:r>
              <a:rPr lang="en-US" dirty="0">
                <a:latin typeface="+mn-lt"/>
                <a:cs typeface="Arial" panose="020B0604020202020204" pitchFamily="34" charset="0"/>
              </a:rPr>
              <a:t>B.) ISOO</a:t>
            </a:r>
          </a:p>
          <a:p>
            <a:pPr marL="457200" lvl="1" indent="0">
              <a:buNone/>
            </a:pPr>
            <a:r>
              <a:rPr lang="en-US" dirty="0">
                <a:latin typeface="+mn-lt"/>
                <a:cs typeface="Arial" panose="020B0604020202020204" pitchFamily="34" charset="0"/>
              </a:rPr>
              <a:t>C.) Policy</a:t>
            </a:r>
          </a:p>
          <a:p>
            <a:pPr marL="457200" lvl="1" indent="0">
              <a:buNone/>
            </a:pPr>
            <a:r>
              <a:rPr lang="en-US" dirty="0">
                <a:latin typeface="+mn-lt"/>
                <a:cs typeface="Arial" panose="020B0604020202020204" pitchFamily="34" charset="0"/>
              </a:rPr>
              <a:t>D.) DODI 5200.48</a:t>
            </a:r>
          </a:p>
          <a:p>
            <a:pPr marL="457200" lvl="1" indent="0">
              <a:buNone/>
            </a:pPr>
            <a:endParaRPr lang="en-US" dirty="0">
              <a:latin typeface="+mn-lt"/>
              <a:cs typeface="Arial" panose="020B0604020202020204" pitchFamily="34" charset="0"/>
            </a:endParaRPr>
          </a:p>
          <a:p>
            <a:pPr marL="457200" lvl="0" indent="-457200">
              <a:buNone/>
            </a:pPr>
            <a:r>
              <a:rPr lang="en-US" b="1" dirty="0">
                <a:latin typeface="+mn-lt"/>
                <a:cs typeface="Arial" panose="020B0604020202020204" pitchFamily="34" charset="0"/>
              </a:rPr>
              <a:t>4. 	CUI is a classification.</a:t>
            </a:r>
          </a:p>
          <a:p>
            <a:pPr marL="457200" lvl="1" indent="0">
              <a:buNone/>
            </a:pPr>
            <a:r>
              <a:rPr lang="en-US" dirty="0">
                <a:solidFill>
                  <a:prstClr val="black"/>
                </a:solidFill>
                <a:latin typeface="+mn-lt"/>
                <a:cs typeface="Arial" panose="020B0604020202020204" pitchFamily="34" charset="0"/>
              </a:rPr>
              <a:t>A.) True</a:t>
            </a:r>
          </a:p>
          <a:p>
            <a:pPr marL="457200" lvl="1" indent="0">
              <a:buNone/>
            </a:pPr>
            <a:r>
              <a:rPr lang="en-US" sz="2800" b="1" dirty="0">
                <a:solidFill>
                  <a:srgbClr val="C00000"/>
                </a:solidFill>
                <a:latin typeface="+mn-lt"/>
                <a:cs typeface="Arial" panose="020B0604020202020204" pitchFamily="34" charset="0"/>
              </a:rPr>
              <a:t>B.) False</a:t>
            </a:r>
          </a:p>
          <a:p>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lvl="1"/>
            <a:endParaRPr lang="en-US" dirty="0">
              <a:latin typeface="+mn-lt"/>
              <a:cs typeface="Arial" panose="020B0604020202020204" pitchFamily="34" charset="0"/>
            </a:endParaRPr>
          </a:p>
        </p:txBody>
      </p:sp>
    </p:spTree>
    <p:extLst>
      <p:ext uri="{BB962C8B-B14F-4D97-AF65-F5344CB8AC3E}">
        <p14:creationId xmlns:p14="http://schemas.microsoft.com/office/powerpoint/2010/main" val="2725169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4C307-7078-F26A-37C5-92DF9D180355}"/>
            </a:ext>
          </a:extLst>
        </p:cNvPr>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39DDE09-54F7-A352-5F48-3FCFB914BF46}"/>
              </a:ext>
            </a:extLst>
          </p:cNvPr>
          <p:cNvSpPr>
            <a:spLocks noGrp="1"/>
          </p:cNvSpPr>
          <p:nvPr>
            <p:ph sz="half" idx="1"/>
          </p:nvPr>
        </p:nvSpPr>
        <p:spPr>
          <a:xfrm>
            <a:off x="685800" y="1097280"/>
            <a:ext cx="5486400" cy="5029200"/>
          </a:xfrm>
        </p:spPr>
        <p:txBody>
          <a:bodyPr>
            <a:noAutofit/>
          </a:bodyPr>
          <a:lstStyle/>
          <a:p>
            <a:pPr lvl="0"/>
            <a:r>
              <a:rPr lang="en-US" sz="1600" dirty="0"/>
              <a:t>Defining CUI (slide 5)</a:t>
            </a:r>
          </a:p>
          <a:p>
            <a:pPr lvl="0"/>
            <a:r>
              <a:rPr lang="en-US" sz="1600" dirty="0"/>
              <a:t>National-Level CUI Policy and Oversight (slide 6)</a:t>
            </a:r>
          </a:p>
          <a:p>
            <a:pPr lvl="0"/>
            <a:r>
              <a:rPr lang="en-US" sz="1600" dirty="0"/>
              <a:t>DOD CUI Policy and Oversight (slide 7)</a:t>
            </a:r>
          </a:p>
          <a:p>
            <a:pPr lvl="0"/>
            <a:r>
              <a:rPr lang="en-US" sz="1600" dirty="0"/>
              <a:t>Individual Responsibilities for Protecting CUI (slide 8)</a:t>
            </a:r>
          </a:p>
          <a:p>
            <a:pPr lvl="0"/>
            <a:r>
              <a:rPr lang="en-US" sz="1600" dirty="0"/>
              <a:t>CUI Registry (slide 9)</a:t>
            </a:r>
          </a:p>
          <a:p>
            <a:pPr lvl="0"/>
            <a:r>
              <a:rPr lang="en-US" sz="1600" dirty="0"/>
              <a:t>DOD CUI Registry (slide 10)</a:t>
            </a:r>
          </a:p>
          <a:p>
            <a:pPr lvl="0"/>
            <a:r>
              <a:rPr lang="en-US" sz="1600" dirty="0"/>
              <a:t>DOD CUI Registry Categories (slide 11)</a:t>
            </a:r>
          </a:p>
          <a:p>
            <a:pPr lvl="0"/>
            <a:r>
              <a:rPr lang="en-US" sz="1600" dirty="0"/>
              <a:t>Determining if Information Falls Into A CUI Category (slide 12)</a:t>
            </a:r>
          </a:p>
          <a:p>
            <a:pPr lvl="0"/>
            <a:r>
              <a:rPr lang="en-US" sz="1600" dirty="0"/>
              <a:t>CUI and U//FOUO (slide 13)</a:t>
            </a:r>
          </a:p>
          <a:p>
            <a:pPr lvl="0"/>
            <a:r>
              <a:rPr lang="en-US" sz="1600" dirty="0"/>
              <a:t>Marking CUI—Mandatory Markings (slide 14)</a:t>
            </a:r>
          </a:p>
          <a:p>
            <a:pPr lvl="0"/>
            <a:r>
              <a:rPr lang="en-US" sz="1600" dirty="0"/>
              <a:t>Marking CUI—Portion Markings (slide 15)</a:t>
            </a:r>
          </a:p>
          <a:p>
            <a:pPr lvl="0"/>
            <a:r>
              <a:rPr lang="en-US" sz="1600" dirty="0"/>
              <a:t>CUI Basic and CUI Specified (slide 16)</a:t>
            </a:r>
          </a:p>
          <a:p>
            <a:pPr lvl="0"/>
            <a:r>
              <a:rPr lang="en-US" sz="1600" dirty="0"/>
              <a:t>CUI in Classified Documents (slide 17)</a:t>
            </a:r>
          </a:p>
          <a:p>
            <a:r>
              <a:rPr lang="en-US" sz="1600" dirty="0"/>
              <a:t>Distribution Statements (slide 18)</a:t>
            </a:r>
          </a:p>
          <a:p>
            <a:r>
              <a:rPr lang="en-US" sz="1600" dirty="0"/>
              <a:t>Limited Dissemination Controls (slide 19)</a:t>
            </a:r>
          </a:p>
        </p:txBody>
      </p:sp>
      <p:sp>
        <p:nvSpPr>
          <p:cNvPr id="4" name="Content Placeholder 3">
            <a:extLst>
              <a:ext uri="{FF2B5EF4-FFF2-40B4-BE49-F238E27FC236}">
                <a16:creationId xmlns:a16="http://schemas.microsoft.com/office/drawing/2014/main" id="{7A49DDC0-4482-090F-F496-7C31EFBD2203}"/>
              </a:ext>
            </a:extLst>
          </p:cNvPr>
          <p:cNvSpPr>
            <a:spLocks noGrp="1"/>
          </p:cNvSpPr>
          <p:nvPr>
            <p:ph sz="half" idx="2"/>
          </p:nvPr>
        </p:nvSpPr>
        <p:spPr/>
        <p:txBody>
          <a:bodyPr>
            <a:normAutofit lnSpcReduction="10000"/>
          </a:bodyPr>
          <a:lstStyle/>
          <a:p>
            <a:r>
              <a:rPr lang="en-US" sz="1600" dirty="0"/>
              <a:t>CUI Warning Statements (slide 20)</a:t>
            </a:r>
          </a:p>
          <a:p>
            <a:r>
              <a:rPr lang="en-US" sz="1600" dirty="0"/>
              <a:t>CUI Markings in Non-Documents (slide 21)</a:t>
            </a:r>
          </a:p>
          <a:p>
            <a:r>
              <a:rPr lang="en-US" sz="1600" dirty="0"/>
              <a:t>Marking Media (slide 22)</a:t>
            </a:r>
          </a:p>
          <a:p>
            <a:r>
              <a:rPr lang="en-US" sz="1600" dirty="0"/>
              <a:t>CUI Safeguarding and Protection Methods (slide 23)</a:t>
            </a:r>
          </a:p>
          <a:p>
            <a:r>
              <a:rPr lang="en-US" sz="1600" dirty="0"/>
              <a:t>Destruction Requirements (slide 24)</a:t>
            </a:r>
          </a:p>
          <a:p>
            <a:r>
              <a:rPr lang="en-US" sz="1600" dirty="0"/>
              <a:t>Destruction Methods (slide 25)</a:t>
            </a:r>
          </a:p>
          <a:p>
            <a:r>
              <a:rPr lang="en-US" sz="1600" dirty="0"/>
              <a:t>Incident Reporting Procedures (slide 26)</a:t>
            </a:r>
          </a:p>
          <a:p>
            <a:r>
              <a:rPr lang="en-US" sz="1600" dirty="0"/>
              <a:t>Incident Investigation and Resolution (slide 27)</a:t>
            </a:r>
          </a:p>
          <a:p>
            <a:r>
              <a:rPr lang="en-US" sz="1600" dirty="0"/>
              <a:t>Disseminating CUI (slide 28)</a:t>
            </a:r>
          </a:p>
          <a:p>
            <a:r>
              <a:rPr lang="en-US" sz="1600" dirty="0"/>
              <a:t>Sharing CUI with Foreign Entities (slide 29)</a:t>
            </a:r>
          </a:p>
          <a:p>
            <a:r>
              <a:rPr lang="en-US" sz="1600" dirty="0"/>
              <a:t>Transporting and Mailing CUI (slide 30)</a:t>
            </a:r>
          </a:p>
          <a:p>
            <a:r>
              <a:rPr lang="en-US" sz="1600" dirty="0"/>
              <a:t>SF 901 CUI coversheet (slide 31)</a:t>
            </a:r>
          </a:p>
          <a:p>
            <a:r>
              <a:rPr lang="en-US" sz="1600" dirty="0"/>
              <a:t>CUI Over the Phone and Fax (slide 32)</a:t>
            </a:r>
          </a:p>
          <a:p>
            <a:r>
              <a:rPr lang="en-US" sz="1600" dirty="0"/>
              <a:t>Decontrolling CUI (slide 33)</a:t>
            </a:r>
          </a:p>
          <a:p>
            <a:r>
              <a:rPr lang="en-US" sz="1600" dirty="0"/>
              <a:t>Public Release of Decontrolled CUI (slide 34)</a:t>
            </a:r>
          </a:p>
          <a:p>
            <a:endParaRPr lang="en-US" sz="1600" dirty="0"/>
          </a:p>
        </p:txBody>
      </p:sp>
      <p:sp>
        <p:nvSpPr>
          <p:cNvPr id="9" name="Title 3">
            <a:extLst>
              <a:ext uri="{FF2B5EF4-FFF2-40B4-BE49-F238E27FC236}">
                <a16:creationId xmlns:a16="http://schemas.microsoft.com/office/drawing/2014/main" id="{228A7DB3-5119-5DB9-D8AA-DDFA1770A7AF}"/>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Content</a:t>
            </a:r>
          </a:p>
        </p:txBody>
      </p:sp>
      <p:sp>
        <p:nvSpPr>
          <p:cNvPr id="8" name="Text Placeholder 7">
            <a:extLst>
              <a:ext uri="{FF2B5EF4-FFF2-40B4-BE49-F238E27FC236}">
                <a16:creationId xmlns:a16="http://schemas.microsoft.com/office/drawing/2014/main" id="{6F85A1FC-8322-FB7A-D3FE-D24BB961F3DD}"/>
              </a:ext>
            </a:extLst>
          </p:cNvPr>
          <p:cNvSpPr>
            <a:spLocks noGrp="1"/>
          </p:cNvSpPr>
          <p:nvPr>
            <p:ph type="body" sz="quarter" idx="17"/>
          </p:nvPr>
        </p:nvSpPr>
        <p:spPr/>
        <p:txBody>
          <a:bodyPr/>
          <a:lstStyle/>
          <a:p>
            <a:r>
              <a:rPr lang="en-US" dirty="0"/>
              <a:t>UNCLASSIFIED</a:t>
            </a:r>
          </a:p>
        </p:txBody>
      </p:sp>
      <p:sp>
        <p:nvSpPr>
          <p:cNvPr id="10" name="Slide Number Placeholder 2">
            <a:extLst>
              <a:ext uri="{FF2B5EF4-FFF2-40B4-BE49-F238E27FC236}">
                <a16:creationId xmlns:a16="http://schemas.microsoft.com/office/drawing/2014/main" id="{76E736D8-5183-062D-D2BF-6651EABCA890}"/>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4</a:t>
            </a:fld>
            <a:endParaRPr lang="en-US" dirty="0"/>
          </a:p>
        </p:txBody>
      </p:sp>
      <p:sp>
        <p:nvSpPr>
          <p:cNvPr id="11" name="Footer Placeholder 2">
            <a:extLst>
              <a:ext uri="{FF2B5EF4-FFF2-40B4-BE49-F238E27FC236}">
                <a16:creationId xmlns:a16="http://schemas.microsoft.com/office/drawing/2014/main" id="{D3A38DA9-964B-D833-D9F5-E616759DCC95}"/>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3483760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None/>
            </a:pPr>
            <a:r>
              <a:rPr lang="en-US" b="1" dirty="0">
                <a:solidFill>
                  <a:schemeClr val="accent1"/>
                </a:solidFill>
                <a:latin typeface="+mn-lt"/>
                <a:cs typeface="Arial" panose="020B0604020202020204" pitchFamily="34" charset="0"/>
              </a:rPr>
              <a:t>5. 	What are the two types of CUI?</a:t>
            </a:r>
          </a:p>
          <a:p>
            <a:pPr marL="457200" lvl="1" indent="0">
              <a:buNone/>
            </a:pPr>
            <a:r>
              <a:rPr lang="en-US" dirty="0">
                <a:latin typeface="+mn-lt"/>
                <a:cs typeface="Arial" panose="020B0604020202020204" pitchFamily="34" charset="0"/>
              </a:rPr>
              <a:t>A.) Classified and Sensitive </a:t>
            </a:r>
          </a:p>
          <a:p>
            <a:pPr marL="457200" lvl="1" indent="0">
              <a:buNone/>
            </a:pPr>
            <a:r>
              <a:rPr lang="en-US" dirty="0">
                <a:latin typeface="+mn-lt"/>
                <a:cs typeface="Arial" panose="020B0604020202020204" pitchFamily="34" charset="0"/>
              </a:rPr>
              <a:t>B.) Physical and Information</a:t>
            </a:r>
          </a:p>
          <a:p>
            <a:pPr marL="457200" lvl="1" indent="0">
              <a:buNone/>
            </a:pPr>
            <a:r>
              <a:rPr lang="en-US" dirty="0">
                <a:latin typeface="+mn-lt"/>
                <a:cs typeface="Arial" panose="020B0604020202020204" pitchFamily="34" charset="0"/>
              </a:rPr>
              <a:t>C.) Basic and Specified</a:t>
            </a:r>
          </a:p>
          <a:p>
            <a:pPr marL="457200" lvl="1" indent="0">
              <a:buNone/>
            </a:pPr>
            <a:r>
              <a:rPr lang="en-US" dirty="0">
                <a:latin typeface="+mn-lt"/>
                <a:cs typeface="Arial" panose="020B0604020202020204" pitchFamily="34" charset="0"/>
              </a:rPr>
              <a:t>D.) Beginning and End</a:t>
            </a:r>
          </a:p>
          <a:p>
            <a:pPr marL="457200" lvl="1" indent="0">
              <a:buNone/>
            </a:pPr>
            <a:endParaRPr lang="en-US" dirty="0">
              <a:latin typeface="+mn-lt"/>
              <a:cs typeface="Arial" panose="020B0604020202020204" pitchFamily="34" charset="0"/>
            </a:endParaRPr>
          </a:p>
          <a:p>
            <a:pPr marL="403225" lvl="0" indent="-403225">
              <a:buNone/>
            </a:pPr>
            <a:r>
              <a:rPr lang="en-US" b="1" dirty="0">
                <a:solidFill>
                  <a:schemeClr val="accent1"/>
                </a:solidFill>
                <a:latin typeface="+mn-lt"/>
                <a:cs typeface="Arial" panose="020B0604020202020204" pitchFamily="34" charset="0"/>
              </a:rPr>
              <a:t>6. 	CUI is not an authorized banner (Header/Footer) marking.</a:t>
            </a:r>
          </a:p>
          <a:p>
            <a:pPr marL="457200" lvl="1" indent="0">
              <a:buNone/>
            </a:pPr>
            <a:r>
              <a:rPr lang="en-US" dirty="0">
                <a:solidFill>
                  <a:prstClr val="black"/>
                </a:solidFill>
                <a:latin typeface="+mn-lt"/>
                <a:cs typeface="Arial" panose="020B0604020202020204" pitchFamily="34" charset="0"/>
              </a:rPr>
              <a:t>A.) True</a:t>
            </a:r>
          </a:p>
          <a:p>
            <a:pPr marL="457200" lvl="1" indent="0">
              <a:buNone/>
            </a:pPr>
            <a:r>
              <a:rPr lang="en-US" dirty="0">
                <a:solidFill>
                  <a:prstClr val="black"/>
                </a:solidFill>
                <a:latin typeface="+mn-lt"/>
                <a:cs typeface="Arial" panose="020B0604020202020204" pitchFamily="34" charset="0"/>
              </a:rPr>
              <a:t>B.) False</a:t>
            </a:r>
          </a:p>
          <a:p>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lvl="1"/>
            <a:endParaRPr lang="en-US" dirty="0">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B141CF75-45CC-CD76-55D7-5754BB127FA0}"/>
              </a:ext>
            </a:extLst>
          </p:cNvPr>
          <p:cNvSpPr>
            <a:spLocks noGrp="1"/>
          </p:cNvSpPr>
          <p:nvPr>
            <p:ph type="body" sz="quarter" idx="17"/>
          </p:nvPr>
        </p:nvSpPr>
        <p:spPr/>
        <p:txBody>
          <a:bodyPr/>
          <a:lstStyle/>
          <a:p>
            <a:r>
              <a:rPr lang="en-US" dirty="0"/>
              <a:t>UNCLASSIFIED</a:t>
            </a:r>
          </a:p>
        </p:txBody>
      </p:sp>
      <p:sp>
        <p:nvSpPr>
          <p:cNvPr id="2" name="Title 1"/>
          <p:cNvSpPr>
            <a:spLocks noGrp="1"/>
          </p:cNvSpPr>
          <p:nvPr>
            <p:ph type="title"/>
          </p:nvPr>
        </p:nvSpPr>
        <p:spPr/>
        <p:txBody>
          <a:bodyPr>
            <a:noAutofit/>
          </a:bodyPr>
          <a:lstStyle/>
          <a:p>
            <a:r>
              <a:rPr lang="en-US" b="1" dirty="0">
                <a:latin typeface="+mj-lt"/>
                <a:cs typeface="Arial" panose="020B0604020202020204" pitchFamily="34" charset="0"/>
              </a:rPr>
              <a:t>Assessment</a:t>
            </a:r>
          </a:p>
        </p:txBody>
      </p:sp>
      <p:sp>
        <p:nvSpPr>
          <p:cNvPr id="7" name="Slide Number Placeholder 2">
            <a:extLst>
              <a:ext uri="{FF2B5EF4-FFF2-40B4-BE49-F238E27FC236}">
                <a16:creationId xmlns:a16="http://schemas.microsoft.com/office/drawing/2014/main" id="{9B7F7D92-90F2-53FF-FB0C-B534C4A4D9F4}"/>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40</a:t>
            </a:fld>
            <a:endParaRPr lang="en-US" dirty="0"/>
          </a:p>
        </p:txBody>
      </p:sp>
      <p:sp>
        <p:nvSpPr>
          <p:cNvPr id="8" name="Footer Placeholder 2">
            <a:extLst>
              <a:ext uri="{FF2B5EF4-FFF2-40B4-BE49-F238E27FC236}">
                <a16:creationId xmlns:a16="http://schemas.microsoft.com/office/drawing/2014/main" id="{C70116E3-8074-0385-EB0D-99433EF19BB4}"/>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1847137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0B36EF-AF75-A08D-EF15-1596B3873BB2}"/>
              </a:ext>
            </a:extLst>
          </p:cNvPr>
          <p:cNvSpPr>
            <a:spLocks noGrp="1"/>
          </p:cNvSpPr>
          <p:nvPr>
            <p:ph type="body" sz="quarter" idx="17"/>
          </p:nvPr>
        </p:nvSpPr>
        <p:spPr/>
        <p:txBody>
          <a:bodyPr/>
          <a:lstStyle/>
          <a:p>
            <a:r>
              <a:rPr lang="en-US" dirty="0"/>
              <a:t>UNCLASSIFIED</a:t>
            </a:r>
          </a:p>
        </p:txBody>
      </p:sp>
      <p:sp>
        <p:nvSpPr>
          <p:cNvPr id="2" name="Title 1"/>
          <p:cNvSpPr>
            <a:spLocks noGrp="1"/>
          </p:cNvSpPr>
          <p:nvPr>
            <p:ph type="title"/>
          </p:nvPr>
        </p:nvSpPr>
        <p:spPr/>
        <p:txBody>
          <a:bodyPr>
            <a:noAutofit/>
          </a:bodyPr>
          <a:lstStyle/>
          <a:p>
            <a:r>
              <a:rPr lang="en-US" b="1" dirty="0">
                <a:latin typeface="+mj-lt"/>
                <a:cs typeface="Arial" panose="020B0604020202020204" pitchFamily="34" charset="0"/>
              </a:rPr>
              <a:t>Assessment</a:t>
            </a:r>
          </a:p>
        </p:txBody>
      </p:sp>
      <p:sp>
        <p:nvSpPr>
          <p:cNvPr id="7" name="Slide Number Placeholder 2">
            <a:extLst>
              <a:ext uri="{FF2B5EF4-FFF2-40B4-BE49-F238E27FC236}">
                <a16:creationId xmlns:a16="http://schemas.microsoft.com/office/drawing/2014/main" id="{CF04142D-3F99-C72C-86B4-50957AD8C44A}"/>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41</a:t>
            </a:fld>
            <a:endParaRPr lang="en-US" dirty="0"/>
          </a:p>
        </p:txBody>
      </p:sp>
      <p:sp>
        <p:nvSpPr>
          <p:cNvPr id="8" name="Footer Placeholder 2">
            <a:extLst>
              <a:ext uri="{FF2B5EF4-FFF2-40B4-BE49-F238E27FC236}">
                <a16:creationId xmlns:a16="http://schemas.microsoft.com/office/drawing/2014/main" id="{10E2AFF6-0FDD-7C1E-EB81-6116F642AAE3}"/>
              </a:ext>
            </a:extLst>
          </p:cNvPr>
          <p:cNvSpPr>
            <a:spLocks noGrp="1"/>
          </p:cNvSpPr>
          <p:nvPr>
            <p:ph type="ftr" sz="quarter" idx="11"/>
          </p:nvPr>
        </p:nvSpPr>
        <p:spPr>
          <a:xfrm>
            <a:off x="4038600" y="6356353"/>
            <a:ext cx="4114800" cy="365125"/>
          </a:xfrm>
        </p:spPr>
        <p:txBody>
          <a:bodyPr/>
          <a:lstStyle/>
          <a:p>
            <a:r>
              <a:rPr lang="en-US" dirty="0"/>
              <a:t>UNCLASSIFIED</a:t>
            </a:r>
          </a:p>
        </p:txBody>
      </p:sp>
      <p:sp>
        <p:nvSpPr>
          <p:cNvPr id="11" name="Content Placeholder 2">
            <a:extLst>
              <a:ext uri="{FF2B5EF4-FFF2-40B4-BE49-F238E27FC236}">
                <a16:creationId xmlns:a16="http://schemas.microsoft.com/office/drawing/2014/main" id="{423484DE-57F0-EA7D-AACC-A59D6649A76A}"/>
              </a:ext>
            </a:extLst>
          </p:cNvPr>
          <p:cNvSpPr>
            <a:spLocks noGrp="1"/>
          </p:cNvSpPr>
          <p:nvPr>
            <p:ph idx="1"/>
          </p:nvPr>
        </p:nvSpPr>
        <p:spPr>
          <a:xfrm>
            <a:off x="838200" y="1097280"/>
            <a:ext cx="10515600" cy="5029200"/>
          </a:xfrm>
        </p:spPr>
        <p:txBody>
          <a:bodyPr/>
          <a:lstStyle/>
          <a:p>
            <a:pPr marL="457200" indent="-457200">
              <a:buNone/>
            </a:pPr>
            <a:r>
              <a:rPr lang="en-US" b="1" dirty="0">
                <a:solidFill>
                  <a:schemeClr val="tx2"/>
                </a:solidFill>
                <a:latin typeface="+mn-lt"/>
                <a:cs typeface="Arial" panose="020B0604020202020204" pitchFamily="34" charset="0"/>
              </a:rPr>
              <a:t>5. 	What are the two types of CUI?</a:t>
            </a:r>
          </a:p>
          <a:p>
            <a:pPr marL="457200" lvl="1" indent="0">
              <a:buNone/>
            </a:pPr>
            <a:r>
              <a:rPr lang="en-US" dirty="0">
                <a:latin typeface="+mn-lt"/>
                <a:cs typeface="Arial" panose="020B0604020202020204" pitchFamily="34" charset="0"/>
              </a:rPr>
              <a:t>A.) Classified and Sensitive </a:t>
            </a:r>
          </a:p>
          <a:p>
            <a:pPr marL="457200" lvl="1" indent="0">
              <a:buNone/>
            </a:pPr>
            <a:r>
              <a:rPr lang="en-US" dirty="0">
                <a:latin typeface="+mn-lt"/>
                <a:cs typeface="Arial" panose="020B0604020202020204" pitchFamily="34" charset="0"/>
              </a:rPr>
              <a:t>B.) Physical and Information</a:t>
            </a:r>
          </a:p>
          <a:p>
            <a:pPr marL="457200" lvl="1" indent="0">
              <a:buNone/>
            </a:pPr>
            <a:r>
              <a:rPr lang="en-US" sz="2800" b="1" dirty="0">
                <a:solidFill>
                  <a:srgbClr val="C00000"/>
                </a:solidFill>
                <a:latin typeface="+mn-lt"/>
                <a:cs typeface="Arial" panose="020B0604020202020204" pitchFamily="34" charset="0"/>
              </a:rPr>
              <a:t>C.) Basic and Specified</a:t>
            </a:r>
          </a:p>
          <a:p>
            <a:pPr marL="457200" lvl="1" indent="0">
              <a:buNone/>
            </a:pPr>
            <a:r>
              <a:rPr lang="en-US" dirty="0">
                <a:latin typeface="+mn-lt"/>
                <a:cs typeface="Arial" panose="020B0604020202020204" pitchFamily="34" charset="0"/>
              </a:rPr>
              <a:t>D.) Beginning and End</a:t>
            </a:r>
          </a:p>
          <a:p>
            <a:pPr marL="457200" lvl="1" indent="0">
              <a:buNone/>
            </a:pPr>
            <a:endParaRPr lang="en-US" dirty="0">
              <a:latin typeface="+mn-lt"/>
              <a:cs typeface="Arial" panose="020B0604020202020204" pitchFamily="34" charset="0"/>
            </a:endParaRPr>
          </a:p>
          <a:p>
            <a:pPr marL="403225" lvl="0" indent="-403225">
              <a:buNone/>
            </a:pPr>
            <a:r>
              <a:rPr lang="en-US" b="1" dirty="0">
                <a:latin typeface="+mn-lt"/>
                <a:cs typeface="Arial" panose="020B0604020202020204" pitchFamily="34" charset="0"/>
              </a:rPr>
              <a:t>6. 	CUI is not an authorized banner (Header/Footer) marking.</a:t>
            </a:r>
          </a:p>
          <a:p>
            <a:pPr marL="457200" lvl="1" indent="0">
              <a:buNone/>
            </a:pPr>
            <a:r>
              <a:rPr lang="en-US" dirty="0">
                <a:solidFill>
                  <a:prstClr val="black"/>
                </a:solidFill>
                <a:latin typeface="+mn-lt"/>
                <a:cs typeface="Arial" panose="020B0604020202020204" pitchFamily="34" charset="0"/>
              </a:rPr>
              <a:t>A.) True</a:t>
            </a:r>
          </a:p>
          <a:p>
            <a:pPr marL="457200" lvl="1" indent="0">
              <a:buNone/>
            </a:pPr>
            <a:r>
              <a:rPr lang="en-US" sz="2800" b="1" dirty="0">
                <a:solidFill>
                  <a:srgbClr val="C00000"/>
                </a:solidFill>
                <a:latin typeface="+mn-lt"/>
                <a:cs typeface="Arial" panose="020B0604020202020204" pitchFamily="34" charset="0"/>
              </a:rPr>
              <a:t>B.) False</a:t>
            </a:r>
          </a:p>
          <a:p>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lvl="1"/>
            <a:endParaRPr lang="en-US" dirty="0">
              <a:latin typeface="+mn-lt"/>
              <a:cs typeface="Arial" panose="020B0604020202020204" pitchFamily="34" charset="0"/>
            </a:endParaRPr>
          </a:p>
        </p:txBody>
      </p:sp>
    </p:spTree>
    <p:extLst>
      <p:ext uri="{BB962C8B-B14F-4D97-AF65-F5344CB8AC3E}">
        <p14:creationId xmlns:p14="http://schemas.microsoft.com/office/powerpoint/2010/main" val="94167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None/>
            </a:pPr>
            <a:r>
              <a:rPr lang="en-US" b="1" dirty="0">
                <a:solidFill>
                  <a:schemeClr val="accent1"/>
                </a:solidFill>
                <a:latin typeface="+mn-lt"/>
                <a:cs typeface="Arial" panose="020B0604020202020204" pitchFamily="34" charset="0"/>
              </a:rPr>
              <a:t>7. 	When sending emails, CUI must be encrypted.</a:t>
            </a:r>
          </a:p>
          <a:p>
            <a:pPr marL="457200" lvl="1" indent="0">
              <a:buNone/>
            </a:pPr>
            <a:r>
              <a:rPr lang="en-US" dirty="0">
                <a:latin typeface="+mn-lt"/>
                <a:cs typeface="Arial" panose="020B0604020202020204" pitchFamily="34" charset="0"/>
              </a:rPr>
              <a:t>A.) True</a:t>
            </a:r>
          </a:p>
          <a:p>
            <a:pPr marL="457200" lvl="1" indent="0">
              <a:buNone/>
            </a:pPr>
            <a:r>
              <a:rPr lang="en-US" dirty="0">
                <a:solidFill>
                  <a:prstClr val="black"/>
                </a:solidFill>
                <a:latin typeface="+mn-lt"/>
                <a:cs typeface="Arial" panose="020B0604020202020204" pitchFamily="34" charset="0"/>
              </a:rPr>
              <a:t>B.) False</a:t>
            </a:r>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marL="457200" lvl="0" indent="-457200">
              <a:buNone/>
            </a:pPr>
            <a:r>
              <a:rPr lang="en-US" b="1" dirty="0">
                <a:solidFill>
                  <a:schemeClr val="accent1"/>
                </a:solidFill>
                <a:latin typeface="+mn-lt"/>
                <a:cs typeface="Arial" panose="020B0604020202020204" pitchFamily="34" charset="0"/>
              </a:rPr>
              <a:t>8. 	SF 901 (CUI Coversheet) is optional.</a:t>
            </a:r>
          </a:p>
          <a:p>
            <a:pPr marL="457200" lvl="1" indent="0">
              <a:buNone/>
            </a:pPr>
            <a:r>
              <a:rPr lang="en-US" dirty="0">
                <a:latin typeface="+mn-lt"/>
                <a:cs typeface="Arial" panose="020B0604020202020204" pitchFamily="34" charset="0"/>
              </a:rPr>
              <a:t>A.) True</a:t>
            </a:r>
          </a:p>
          <a:p>
            <a:pPr marL="457200" lvl="1" indent="0">
              <a:buNone/>
            </a:pPr>
            <a:r>
              <a:rPr lang="en-US" dirty="0">
                <a:solidFill>
                  <a:prstClr val="black"/>
                </a:solidFill>
                <a:latin typeface="+mn-lt"/>
                <a:cs typeface="Arial" panose="020B0604020202020204" pitchFamily="34" charset="0"/>
              </a:rPr>
              <a:t>B.) False</a:t>
            </a:r>
          </a:p>
          <a:p>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lvl="1"/>
            <a:endParaRPr lang="en-US" dirty="0">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F4C16532-3FAB-8AA6-D660-42EE17D2D6CC}"/>
              </a:ext>
            </a:extLst>
          </p:cNvPr>
          <p:cNvSpPr>
            <a:spLocks noGrp="1"/>
          </p:cNvSpPr>
          <p:nvPr>
            <p:ph type="body" sz="quarter" idx="17"/>
          </p:nvPr>
        </p:nvSpPr>
        <p:spPr/>
        <p:txBody>
          <a:bodyPr/>
          <a:lstStyle/>
          <a:p>
            <a:r>
              <a:rPr lang="en-US" dirty="0"/>
              <a:t>UNCLASSIFIED</a:t>
            </a:r>
          </a:p>
        </p:txBody>
      </p:sp>
      <p:sp>
        <p:nvSpPr>
          <p:cNvPr id="2" name="Title 1"/>
          <p:cNvSpPr>
            <a:spLocks noGrp="1"/>
          </p:cNvSpPr>
          <p:nvPr>
            <p:ph type="title"/>
          </p:nvPr>
        </p:nvSpPr>
        <p:spPr/>
        <p:txBody>
          <a:bodyPr>
            <a:noAutofit/>
          </a:bodyPr>
          <a:lstStyle/>
          <a:p>
            <a:r>
              <a:rPr lang="en-US" b="1" dirty="0">
                <a:latin typeface="+mj-lt"/>
                <a:cs typeface="Arial" panose="020B0604020202020204" pitchFamily="34" charset="0"/>
              </a:rPr>
              <a:t>Assessment</a:t>
            </a:r>
          </a:p>
        </p:txBody>
      </p:sp>
      <p:sp>
        <p:nvSpPr>
          <p:cNvPr id="7" name="Slide Number Placeholder 2">
            <a:extLst>
              <a:ext uri="{FF2B5EF4-FFF2-40B4-BE49-F238E27FC236}">
                <a16:creationId xmlns:a16="http://schemas.microsoft.com/office/drawing/2014/main" id="{3D5F3239-5B49-C8E0-0792-A508ED520B33}"/>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42</a:t>
            </a:fld>
            <a:endParaRPr lang="en-US" dirty="0"/>
          </a:p>
        </p:txBody>
      </p:sp>
      <p:sp>
        <p:nvSpPr>
          <p:cNvPr id="8" name="Footer Placeholder 2">
            <a:extLst>
              <a:ext uri="{FF2B5EF4-FFF2-40B4-BE49-F238E27FC236}">
                <a16:creationId xmlns:a16="http://schemas.microsoft.com/office/drawing/2014/main" id="{DE6C1968-D34C-15D2-FF6C-80DF8D63332A}"/>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1426686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A249D9-4BB0-52F1-39C6-35879E25D084}"/>
              </a:ext>
            </a:extLst>
          </p:cNvPr>
          <p:cNvSpPr>
            <a:spLocks noGrp="1"/>
          </p:cNvSpPr>
          <p:nvPr>
            <p:ph type="body" sz="quarter" idx="17"/>
          </p:nvPr>
        </p:nvSpPr>
        <p:spPr/>
        <p:txBody>
          <a:bodyPr/>
          <a:lstStyle/>
          <a:p>
            <a:r>
              <a:rPr lang="en-US" dirty="0"/>
              <a:t>UNCLASSIFIED</a:t>
            </a:r>
          </a:p>
        </p:txBody>
      </p:sp>
      <p:sp>
        <p:nvSpPr>
          <p:cNvPr id="2" name="Title 1"/>
          <p:cNvSpPr>
            <a:spLocks noGrp="1"/>
          </p:cNvSpPr>
          <p:nvPr>
            <p:ph type="title"/>
          </p:nvPr>
        </p:nvSpPr>
        <p:spPr/>
        <p:txBody>
          <a:bodyPr>
            <a:noAutofit/>
          </a:bodyPr>
          <a:lstStyle/>
          <a:p>
            <a:r>
              <a:rPr lang="en-US" b="1" dirty="0">
                <a:latin typeface="+mj-lt"/>
                <a:cs typeface="Arial" panose="020B0604020202020204" pitchFamily="34" charset="0"/>
              </a:rPr>
              <a:t>Assessment</a:t>
            </a:r>
          </a:p>
        </p:txBody>
      </p:sp>
      <p:sp>
        <p:nvSpPr>
          <p:cNvPr id="7" name="Slide Number Placeholder 2">
            <a:extLst>
              <a:ext uri="{FF2B5EF4-FFF2-40B4-BE49-F238E27FC236}">
                <a16:creationId xmlns:a16="http://schemas.microsoft.com/office/drawing/2014/main" id="{1CE5D3D8-B9FD-7F40-94FD-9DFB35EBA3FA}"/>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43</a:t>
            </a:fld>
            <a:endParaRPr lang="en-US" dirty="0"/>
          </a:p>
        </p:txBody>
      </p:sp>
      <p:sp>
        <p:nvSpPr>
          <p:cNvPr id="8" name="Footer Placeholder 2">
            <a:extLst>
              <a:ext uri="{FF2B5EF4-FFF2-40B4-BE49-F238E27FC236}">
                <a16:creationId xmlns:a16="http://schemas.microsoft.com/office/drawing/2014/main" id="{2F811BB5-036A-C026-999A-4FF73FCA3A30}"/>
              </a:ext>
            </a:extLst>
          </p:cNvPr>
          <p:cNvSpPr>
            <a:spLocks noGrp="1"/>
          </p:cNvSpPr>
          <p:nvPr>
            <p:ph type="ftr" sz="quarter" idx="11"/>
          </p:nvPr>
        </p:nvSpPr>
        <p:spPr>
          <a:xfrm>
            <a:off x="4038600" y="6356353"/>
            <a:ext cx="4114800" cy="365125"/>
          </a:xfrm>
        </p:spPr>
        <p:txBody>
          <a:bodyPr/>
          <a:lstStyle/>
          <a:p>
            <a:r>
              <a:rPr lang="en-US" dirty="0"/>
              <a:t>UNCLASSIFIED</a:t>
            </a:r>
          </a:p>
        </p:txBody>
      </p:sp>
      <p:sp>
        <p:nvSpPr>
          <p:cNvPr id="13" name="Content Placeholder 2">
            <a:extLst>
              <a:ext uri="{FF2B5EF4-FFF2-40B4-BE49-F238E27FC236}">
                <a16:creationId xmlns:a16="http://schemas.microsoft.com/office/drawing/2014/main" id="{84BD0002-1FE2-2074-D97A-B2EED333174C}"/>
              </a:ext>
            </a:extLst>
          </p:cNvPr>
          <p:cNvSpPr>
            <a:spLocks noGrp="1"/>
          </p:cNvSpPr>
          <p:nvPr>
            <p:ph idx="1"/>
          </p:nvPr>
        </p:nvSpPr>
        <p:spPr>
          <a:xfrm>
            <a:off x="838200" y="1097280"/>
            <a:ext cx="10515600" cy="5029200"/>
          </a:xfrm>
        </p:spPr>
        <p:txBody>
          <a:bodyPr/>
          <a:lstStyle/>
          <a:p>
            <a:pPr marL="457200" indent="-457200">
              <a:buNone/>
            </a:pPr>
            <a:r>
              <a:rPr lang="en-US" b="1" dirty="0">
                <a:latin typeface="+mn-lt"/>
                <a:cs typeface="Arial" panose="020B0604020202020204" pitchFamily="34" charset="0"/>
              </a:rPr>
              <a:t>7. 	When sending emails, CUI must be encrypted.</a:t>
            </a:r>
          </a:p>
          <a:p>
            <a:pPr marL="457200" lvl="1" indent="0">
              <a:buNone/>
            </a:pPr>
            <a:r>
              <a:rPr lang="en-US" sz="2800" b="1" dirty="0">
                <a:solidFill>
                  <a:srgbClr val="C00000"/>
                </a:solidFill>
                <a:latin typeface="+mn-lt"/>
                <a:cs typeface="Arial" panose="020B0604020202020204" pitchFamily="34" charset="0"/>
              </a:rPr>
              <a:t>A.) True</a:t>
            </a:r>
          </a:p>
          <a:p>
            <a:pPr marL="457200" lvl="1" indent="0">
              <a:buNone/>
            </a:pPr>
            <a:r>
              <a:rPr lang="en-US" dirty="0">
                <a:solidFill>
                  <a:prstClr val="black"/>
                </a:solidFill>
                <a:latin typeface="+mn-lt"/>
                <a:cs typeface="Arial" panose="020B0604020202020204" pitchFamily="34" charset="0"/>
              </a:rPr>
              <a:t>B.) False</a:t>
            </a:r>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marL="457200" lvl="0" indent="-457200">
              <a:buNone/>
            </a:pPr>
            <a:r>
              <a:rPr lang="en-US" b="1" dirty="0">
                <a:latin typeface="+mn-lt"/>
                <a:cs typeface="Arial" panose="020B0604020202020204" pitchFamily="34" charset="0"/>
              </a:rPr>
              <a:t>8. 	SF 901 (CUI Coversheet) is optional.</a:t>
            </a:r>
          </a:p>
          <a:p>
            <a:pPr marL="457200" lvl="1" indent="0">
              <a:buNone/>
            </a:pPr>
            <a:r>
              <a:rPr lang="en-US" sz="2800" b="1" dirty="0">
                <a:solidFill>
                  <a:srgbClr val="C00000"/>
                </a:solidFill>
                <a:latin typeface="+mn-lt"/>
                <a:cs typeface="Arial" panose="020B0604020202020204" pitchFamily="34" charset="0"/>
              </a:rPr>
              <a:t>A.) True</a:t>
            </a:r>
          </a:p>
          <a:p>
            <a:pPr marL="457200" lvl="1" indent="0">
              <a:buNone/>
            </a:pPr>
            <a:r>
              <a:rPr lang="en-US" dirty="0">
                <a:solidFill>
                  <a:prstClr val="black"/>
                </a:solidFill>
                <a:latin typeface="+mn-lt"/>
                <a:cs typeface="Arial" panose="020B0604020202020204" pitchFamily="34" charset="0"/>
              </a:rPr>
              <a:t>B.) False</a:t>
            </a:r>
          </a:p>
          <a:p>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lvl="1"/>
            <a:endParaRPr lang="en-US" dirty="0">
              <a:latin typeface="+mn-lt"/>
              <a:cs typeface="Arial" panose="020B0604020202020204" pitchFamily="34" charset="0"/>
            </a:endParaRPr>
          </a:p>
        </p:txBody>
      </p:sp>
    </p:spTree>
    <p:extLst>
      <p:ext uri="{BB962C8B-B14F-4D97-AF65-F5344CB8AC3E}">
        <p14:creationId xmlns:p14="http://schemas.microsoft.com/office/powerpoint/2010/main" val="2325182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03225" lvl="0" indent="-403225">
              <a:spcBef>
                <a:spcPct val="0"/>
              </a:spcBef>
              <a:buNone/>
              <a:defRPr/>
            </a:pPr>
            <a:r>
              <a:rPr lang="en-US" b="1" dirty="0">
                <a:solidFill>
                  <a:schemeClr val="accent1"/>
                </a:solidFill>
                <a:latin typeface="+mn-lt"/>
                <a:cs typeface="Arial" panose="020B0604020202020204" pitchFamily="34" charset="0"/>
              </a:rPr>
              <a:t>9.  	A Designation Indicator, if needed, is always placed on the last page of a CUI document.</a:t>
            </a:r>
          </a:p>
          <a:p>
            <a:pPr marL="457200" lvl="1" indent="0">
              <a:buNone/>
            </a:pPr>
            <a:r>
              <a:rPr lang="en-US" dirty="0">
                <a:solidFill>
                  <a:prstClr val="black"/>
                </a:solidFill>
                <a:latin typeface="+mn-lt"/>
                <a:cs typeface="Arial" panose="020B0604020202020204" pitchFamily="34" charset="0"/>
              </a:rPr>
              <a:t>A.) True</a:t>
            </a:r>
          </a:p>
          <a:p>
            <a:pPr marL="457200" lvl="1" indent="0">
              <a:buNone/>
            </a:pPr>
            <a:r>
              <a:rPr lang="en-US" dirty="0">
                <a:latin typeface="+mn-lt"/>
                <a:cs typeface="Arial" panose="020B0604020202020204" pitchFamily="34" charset="0"/>
              </a:rPr>
              <a:t>B.) False</a:t>
            </a:r>
          </a:p>
          <a:p>
            <a:pPr marL="457200" lvl="1" indent="0">
              <a:buNone/>
            </a:pPr>
            <a:endParaRPr lang="en-US" dirty="0">
              <a:latin typeface="+mn-lt"/>
              <a:cs typeface="Arial" panose="020B0604020202020204" pitchFamily="34" charset="0"/>
            </a:endParaRPr>
          </a:p>
          <a:p>
            <a:pPr marL="403225" lvl="0" indent="-403225">
              <a:buNone/>
            </a:pPr>
            <a:r>
              <a:rPr lang="en-US" b="1" dirty="0">
                <a:solidFill>
                  <a:schemeClr val="accent1"/>
                </a:solidFill>
                <a:latin typeface="+mn-lt"/>
                <a:cs typeface="Arial" panose="020B0604020202020204" pitchFamily="34" charset="0"/>
              </a:rPr>
              <a:t>10.  </a:t>
            </a:r>
            <a:r>
              <a:rPr lang="en-US" b="1" dirty="0">
                <a:solidFill>
                  <a:schemeClr val="accent1"/>
                </a:solidFill>
                <a:latin typeface="+mn-lt"/>
              </a:rPr>
              <a:t>CUI is destroyed using a cross-cut shredder producing particles less than _________. </a:t>
            </a:r>
            <a:endParaRPr lang="en-US" b="1" dirty="0">
              <a:solidFill>
                <a:schemeClr val="accent1"/>
              </a:solidFill>
              <a:latin typeface="+mn-lt"/>
              <a:cs typeface="Arial" panose="020B0604020202020204" pitchFamily="34" charset="0"/>
            </a:endParaRPr>
          </a:p>
          <a:p>
            <a:pPr marL="457200" lvl="1" indent="0">
              <a:buNone/>
            </a:pPr>
            <a:r>
              <a:rPr lang="en-US" dirty="0">
                <a:solidFill>
                  <a:prstClr val="black"/>
                </a:solidFill>
                <a:latin typeface="+mn-lt"/>
                <a:cs typeface="Arial" panose="020B0604020202020204" pitchFamily="34" charset="0"/>
              </a:rPr>
              <a:t>A.) .75 inch by 2 inches</a:t>
            </a:r>
          </a:p>
          <a:p>
            <a:pPr marL="457200" lvl="1" indent="0">
              <a:buNone/>
            </a:pPr>
            <a:r>
              <a:rPr lang="en-US" dirty="0">
                <a:solidFill>
                  <a:prstClr val="black"/>
                </a:solidFill>
                <a:latin typeface="+mn-lt"/>
                <a:cs typeface="Arial" panose="020B0604020202020204" pitchFamily="34" charset="0"/>
              </a:rPr>
              <a:t>B.) 5mm by 8mm</a:t>
            </a:r>
          </a:p>
          <a:p>
            <a:pPr marL="457200" lvl="1" indent="0">
              <a:buNone/>
            </a:pPr>
            <a:r>
              <a:rPr lang="en-US" dirty="0">
                <a:latin typeface="+mn-lt"/>
                <a:cs typeface="Arial" panose="020B0604020202020204" pitchFamily="34" charset="0"/>
              </a:rPr>
              <a:t>C.) 1mm by 5mm</a:t>
            </a:r>
          </a:p>
          <a:p>
            <a:pPr marL="457200" lvl="1" indent="0">
              <a:buNone/>
            </a:pPr>
            <a:r>
              <a:rPr lang="en-US" dirty="0">
                <a:solidFill>
                  <a:prstClr val="black"/>
                </a:solidFill>
                <a:latin typeface="+mn-lt"/>
                <a:cs typeface="Arial" panose="020B0604020202020204" pitchFamily="34" charset="0"/>
              </a:rPr>
              <a:t>D.) 1 inch by 2 inches</a:t>
            </a:r>
          </a:p>
          <a:p>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lvl="1"/>
            <a:endParaRPr lang="en-US" dirty="0">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F1E9BFC2-FD7F-B441-E0B8-65B3A6BE6B43}"/>
              </a:ext>
            </a:extLst>
          </p:cNvPr>
          <p:cNvSpPr>
            <a:spLocks noGrp="1"/>
          </p:cNvSpPr>
          <p:nvPr>
            <p:ph type="body" sz="quarter" idx="17"/>
          </p:nvPr>
        </p:nvSpPr>
        <p:spPr/>
        <p:txBody>
          <a:bodyPr/>
          <a:lstStyle/>
          <a:p>
            <a:r>
              <a:rPr lang="en-US" dirty="0"/>
              <a:t>UNCLASSIFIED</a:t>
            </a:r>
          </a:p>
        </p:txBody>
      </p:sp>
      <p:sp>
        <p:nvSpPr>
          <p:cNvPr id="2" name="Title 1"/>
          <p:cNvSpPr>
            <a:spLocks noGrp="1"/>
          </p:cNvSpPr>
          <p:nvPr>
            <p:ph type="title"/>
          </p:nvPr>
        </p:nvSpPr>
        <p:spPr/>
        <p:txBody>
          <a:bodyPr>
            <a:noAutofit/>
          </a:bodyPr>
          <a:lstStyle/>
          <a:p>
            <a:r>
              <a:rPr lang="en-US" b="1" dirty="0">
                <a:latin typeface="+mj-lt"/>
                <a:cs typeface="Arial" panose="020B0604020202020204" pitchFamily="34" charset="0"/>
              </a:rPr>
              <a:t>Assessment</a:t>
            </a:r>
          </a:p>
        </p:txBody>
      </p:sp>
      <p:sp>
        <p:nvSpPr>
          <p:cNvPr id="7" name="Slide Number Placeholder 2">
            <a:extLst>
              <a:ext uri="{FF2B5EF4-FFF2-40B4-BE49-F238E27FC236}">
                <a16:creationId xmlns:a16="http://schemas.microsoft.com/office/drawing/2014/main" id="{1FA3EEDC-0665-8B32-E3BD-D2F8BD56A3A5}"/>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44</a:t>
            </a:fld>
            <a:endParaRPr lang="en-US" dirty="0"/>
          </a:p>
        </p:txBody>
      </p:sp>
      <p:sp>
        <p:nvSpPr>
          <p:cNvPr id="8" name="Footer Placeholder 2">
            <a:extLst>
              <a:ext uri="{FF2B5EF4-FFF2-40B4-BE49-F238E27FC236}">
                <a16:creationId xmlns:a16="http://schemas.microsoft.com/office/drawing/2014/main" id="{53E3F232-689A-CA3F-EE22-BD6088DACEF4}"/>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932307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0B7252-8975-B323-D2C3-0587DFC26C4B}"/>
              </a:ext>
            </a:extLst>
          </p:cNvPr>
          <p:cNvSpPr>
            <a:spLocks noGrp="1"/>
          </p:cNvSpPr>
          <p:nvPr>
            <p:ph type="body" sz="quarter" idx="17"/>
          </p:nvPr>
        </p:nvSpPr>
        <p:spPr/>
        <p:txBody>
          <a:bodyPr/>
          <a:lstStyle/>
          <a:p>
            <a:r>
              <a:rPr lang="en-US" dirty="0"/>
              <a:t>UNCLASSIFIED</a:t>
            </a:r>
          </a:p>
        </p:txBody>
      </p:sp>
      <p:sp>
        <p:nvSpPr>
          <p:cNvPr id="2" name="Title 1"/>
          <p:cNvSpPr>
            <a:spLocks noGrp="1"/>
          </p:cNvSpPr>
          <p:nvPr>
            <p:ph type="title"/>
          </p:nvPr>
        </p:nvSpPr>
        <p:spPr/>
        <p:txBody>
          <a:bodyPr>
            <a:noAutofit/>
          </a:bodyPr>
          <a:lstStyle/>
          <a:p>
            <a:r>
              <a:rPr lang="en-US" b="1" dirty="0">
                <a:latin typeface="+mj-lt"/>
                <a:cs typeface="Arial" panose="020B0604020202020204" pitchFamily="34" charset="0"/>
              </a:rPr>
              <a:t>Assessment</a:t>
            </a:r>
          </a:p>
        </p:txBody>
      </p:sp>
      <p:sp>
        <p:nvSpPr>
          <p:cNvPr id="7" name="Slide Number Placeholder 2">
            <a:extLst>
              <a:ext uri="{FF2B5EF4-FFF2-40B4-BE49-F238E27FC236}">
                <a16:creationId xmlns:a16="http://schemas.microsoft.com/office/drawing/2014/main" id="{0BD5E845-FA10-B8DD-A213-AC857A82CD15}"/>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45</a:t>
            </a:fld>
            <a:endParaRPr lang="en-US" dirty="0"/>
          </a:p>
        </p:txBody>
      </p:sp>
      <p:sp>
        <p:nvSpPr>
          <p:cNvPr id="8" name="Footer Placeholder 2">
            <a:extLst>
              <a:ext uri="{FF2B5EF4-FFF2-40B4-BE49-F238E27FC236}">
                <a16:creationId xmlns:a16="http://schemas.microsoft.com/office/drawing/2014/main" id="{565B7849-9BAD-960D-7976-E02F99641ABE}"/>
              </a:ext>
            </a:extLst>
          </p:cNvPr>
          <p:cNvSpPr>
            <a:spLocks noGrp="1"/>
          </p:cNvSpPr>
          <p:nvPr>
            <p:ph type="ftr" sz="quarter" idx="11"/>
          </p:nvPr>
        </p:nvSpPr>
        <p:spPr>
          <a:xfrm>
            <a:off x="4038600" y="6356353"/>
            <a:ext cx="4114800" cy="365125"/>
          </a:xfrm>
        </p:spPr>
        <p:txBody>
          <a:bodyPr/>
          <a:lstStyle/>
          <a:p>
            <a:r>
              <a:rPr lang="en-US" dirty="0"/>
              <a:t>UNCLASSIFIED</a:t>
            </a:r>
          </a:p>
        </p:txBody>
      </p:sp>
      <p:sp>
        <p:nvSpPr>
          <p:cNvPr id="11" name="Content Placeholder 2">
            <a:extLst>
              <a:ext uri="{FF2B5EF4-FFF2-40B4-BE49-F238E27FC236}">
                <a16:creationId xmlns:a16="http://schemas.microsoft.com/office/drawing/2014/main" id="{12ADCFF1-54F7-90A5-984C-1DD97B16A194}"/>
              </a:ext>
            </a:extLst>
          </p:cNvPr>
          <p:cNvSpPr>
            <a:spLocks noGrp="1"/>
          </p:cNvSpPr>
          <p:nvPr>
            <p:ph idx="1"/>
          </p:nvPr>
        </p:nvSpPr>
        <p:spPr>
          <a:xfrm>
            <a:off x="838200" y="1097280"/>
            <a:ext cx="10515600" cy="5029200"/>
          </a:xfrm>
        </p:spPr>
        <p:txBody>
          <a:bodyPr>
            <a:normAutofit/>
          </a:bodyPr>
          <a:lstStyle/>
          <a:p>
            <a:pPr marL="403225" lvl="0" indent="-403225">
              <a:spcBef>
                <a:spcPct val="0"/>
              </a:spcBef>
              <a:buNone/>
              <a:defRPr/>
            </a:pPr>
            <a:r>
              <a:rPr lang="en-US" b="1" dirty="0">
                <a:latin typeface="+mn-lt"/>
                <a:cs typeface="Arial" panose="020B0604020202020204" pitchFamily="34" charset="0"/>
              </a:rPr>
              <a:t>9.  	A Designation Indicator, if needed, is always placed on the last page of a CUI document.</a:t>
            </a:r>
          </a:p>
          <a:p>
            <a:pPr marL="457200" lvl="1" indent="0">
              <a:buNone/>
            </a:pPr>
            <a:r>
              <a:rPr lang="en-US" dirty="0">
                <a:solidFill>
                  <a:prstClr val="black"/>
                </a:solidFill>
                <a:latin typeface="+mn-lt"/>
                <a:cs typeface="Arial" panose="020B0604020202020204" pitchFamily="34" charset="0"/>
              </a:rPr>
              <a:t>A.) True</a:t>
            </a:r>
          </a:p>
          <a:p>
            <a:pPr marL="457200" lvl="1" indent="0">
              <a:buNone/>
            </a:pPr>
            <a:r>
              <a:rPr lang="en-US" sz="2800" b="1" dirty="0">
                <a:solidFill>
                  <a:srgbClr val="C00000"/>
                </a:solidFill>
                <a:latin typeface="+mn-lt"/>
                <a:cs typeface="Arial" panose="020B0604020202020204" pitchFamily="34" charset="0"/>
              </a:rPr>
              <a:t>B.) False</a:t>
            </a:r>
          </a:p>
          <a:p>
            <a:pPr marL="457200" lvl="1" indent="0">
              <a:buNone/>
            </a:pPr>
            <a:endParaRPr lang="en-US" dirty="0">
              <a:latin typeface="+mn-lt"/>
              <a:cs typeface="Arial" panose="020B0604020202020204" pitchFamily="34" charset="0"/>
            </a:endParaRPr>
          </a:p>
          <a:p>
            <a:pPr marL="403225" lvl="0" indent="-403225">
              <a:buNone/>
            </a:pPr>
            <a:r>
              <a:rPr lang="en-US" b="1" dirty="0">
                <a:latin typeface="+mn-lt"/>
                <a:cs typeface="Arial" panose="020B0604020202020204" pitchFamily="34" charset="0"/>
              </a:rPr>
              <a:t>10.  </a:t>
            </a:r>
            <a:r>
              <a:rPr lang="en-US" b="1" dirty="0">
                <a:latin typeface="+mn-lt"/>
              </a:rPr>
              <a:t>CUI is destroyed using a cross-cut shredder producing particles less than   _________. </a:t>
            </a:r>
            <a:endParaRPr lang="en-US" b="1" dirty="0">
              <a:latin typeface="+mn-lt"/>
              <a:cs typeface="Arial" panose="020B0604020202020204" pitchFamily="34" charset="0"/>
            </a:endParaRPr>
          </a:p>
          <a:p>
            <a:pPr marL="457200" lvl="1" indent="0">
              <a:buNone/>
            </a:pPr>
            <a:r>
              <a:rPr lang="en-US" dirty="0">
                <a:solidFill>
                  <a:prstClr val="black"/>
                </a:solidFill>
                <a:latin typeface="+mn-lt"/>
                <a:cs typeface="Arial" panose="020B0604020202020204" pitchFamily="34" charset="0"/>
              </a:rPr>
              <a:t>A.) .75 inch by 2 inches</a:t>
            </a:r>
          </a:p>
          <a:p>
            <a:pPr marL="457200" lvl="1" indent="0">
              <a:buNone/>
            </a:pPr>
            <a:r>
              <a:rPr lang="en-US" dirty="0">
                <a:solidFill>
                  <a:prstClr val="black"/>
                </a:solidFill>
                <a:latin typeface="+mn-lt"/>
                <a:cs typeface="Arial" panose="020B0604020202020204" pitchFamily="34" charset="0"/>
              </a:rPr>
              <a:t>B.) 5mm by 8mm</a:t>
            </a:r>
          </a:p>
          <a:p>
            <a:pPr marL="457200" lvl="1" indent="0">
              <a:buNone/>
            </a:pPr>
            <a:r>
              <a:rPr lang="en-US" sz="2800" b="1" dirty="0">
                <a:solidFill>
                  <a:srgbClr val="C00000"/>
                </a:solidFill>
                <a:latin typeface="+mn-lt"/>
                <a:cs typeface="Arial" panose="020B0604020202020204" pitchFamily="34" charset="0"/>
              </a:rPr>
              <a:t>C.) 1mm by 5mm</a:t>
            </a:r>
          </a:p>
          <a:p>
            <a:pPr marL="457200" lvl="1" indent="0">
              <a:buNone/>
            </a:pPr>
            <a:r>
              <a:rPr lang="en-US" dirty="0">
                <a:solidFill>
                  <a:prstClr val="black"/>
                </a:solidFill>
                <a:latin typeface="+mn-lt"/>
                <a:cs typeface="Arial" panose="020B0604020202020204" pitchFamily="34" charset="0"/>
              </a:rPr>
              <a:t>D.) 1 inch by 2 inches</a:t>
            </a:r>
          </a:p>
          <a:p>
            <a:endParaRPr lang="en-US" dirty="0">
              <a:latin typeface="+mn-lt"/>
              <a:cs typeface="Arial" panose="020B0604020202020204" pitchFamily="34" charset="0"/>
            </a:endParaRPr>
          </a:p>
          <a:p>
            <a:pPr marL="457200" lvl="1" indent="0">
              <a:buNone/>
            </a:pPr>
            <a:endParaRPr lang="en-US" dirty="0">
              <a:latin typeface="+mn-lt"/>
              <a:cs typeface="Arial" panose="020B0604020202020204" pitchFamily="34" charset="0"/>
            </a:endParaRPr>
          </a:p>
          <a:p>
            <a:pPr lvl="1"/>
            <a:endParaRPr lang="en-US" dirty="0">
              <a:latin typeface="+mn-lt"/>
              <a:cs typeface="Arial" panose="020B0604020202020204" pitchFamily="34" charset="0"/>
            </a:endParaRPr>
          </a:p>
        </p:txBody>
      </p:sp>
    </p:spTree>
    <p:extLst>
      <p:ext uri="{BB962C8B-B14F-4D97-AF65-F5344CB8AC3E}">
        <p14:creationId xmlns:p14="http://schemas.microsoft.com/office/powerpoint/2010/main" val="222746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E229BB36-D4FF-AB10-1BD5-933D450A380F}"/>
              </a:ext>
            </a:extLst>
          </p:cNvPr>
          <p:cNvSpPr>
            <a:spLocks noGrp="1"/>
          </p:cNvSpPr>
          <p:nvPr>
            <p:ph type="ftr" sz="quarter" idx="11"/>
          </p:nvPr>
        </p:nvSpPr>
        <p:spPr/>
        <p:txBody>
          <a:bodyPr/>
          <a:lstStyle/>
          <a:p>
            <a:r>
              <a:rPr lang="en-US" dirty="0"/>
              <a:t>UNCLASSIFIED</a:t>
            </a:r>
          </a:p>
        </p:txBody>
      </p:sp>
      <p:sp>
        <p:nvSpPr>
          <p:cNvPr id="5" name="Slide Number Placeholder 2">
            <a:extLst>
              <a:ext uri="{FF2B5EF4-FFF2-40B4-BE49-F238E27FC236}">
                <a16:creationId xmlns:a16="http://schemas.microsoft.com/office/drawing/2014/main" id="{EBD2B168-65C9-7747-8B4F-376785474606}"/>
              </a:ext>
            </a:extLst>
          </p:cNvPr>
          <p:cNvSpPr>
            <a:spLocks noGrp="1"/>
          </p:cNvSpPr>
          <p:nvPr>
            <p:ph type="sldNum" sz="quarter" idx="12"/>
          </p:nvPr>
        </p:nvSpPr>
        <p:spPr/>
        <p:txBody>
          <a:bodyPr/>
          <a:lstStyle/>
          <a:p>
            <a:fld id="{98FDB9DF-6B57-45C2-A666-B3AE8126FA43}" type="slidenum">
              <a:rPr lang="en-US" smtClean="0"/>
              <a:t>46</a:t>
            </a:fld>
            <a:endParaRPr lang="en-US" dirty="0"/>
          </a:p>
        </p:txBody>
      </p:sp>
      <p:sp>
        <p:nvSpPr>
          <p:cNvPr id="4" name="Text Placeholder 3">
            <a:extLst>
              <a:ext uri="{FF2B5EF4-FFF2-40B4-BE49-F238E27FC236}">
                <a16:creationId xmlns:a16="http://schemas.microsoft.com/office/drawing/2014/main" id="{C8802AF7-1B5F-4941-834E-2483DB90A8CE}"/>
              </a:ext>
            </a:extLst>
          </p:cNvPr>
          <p:cNvSpPr>
            <a:spLocks noGrp="1"/>
          </p:cNvSpPr>
          <p:nvPr>
            <p:ph type="body" sz="quarter" idx="17"/>
          </p:nvPr>
        </p:nvSpPr>
        <p:spPr/>
        <p:txBody>
          <a:bodyPr/>
          <a:lstStyle/>
          <a:p>
            <a:r>
              <a:rPr lang="en-US" dirty="0"/>
              <a:t>UNCLASSIFIED</a:t>
            </a:r>
          </a:p>
        </p:txBody>
      </p:sp>
      <p:sp>
        <p:nvSpPr>
          <p:cNvPr id="12" name="Title 11">
            <a:extLst>
              <a:ext uri="{FF2B5EF4-FFF2-40B4-BE49-F238E27FC236}">
                <a16:creationId xmlns:a16="http://schemas.microsoft.com/office/drawing/2014/main" id="{9D8BB413-91F0-6EDF-15AD-DF7DF3603A0A}"/>
              </a:ext>
            </a:extLst>
          </p:cNvPr>
          <p:cNvSpPr>
            <a:spLocks noGrp="1"/>
          </p:cNvSpPr>
          <p:nvPr>
            <p:ph type="ctrTitle"/>
          </p:nvPr>
        </p:nvSpPr>
        <p:spPr>
          <a:xfrm>
            <a:off x="283029" y="433930"/>
            <a:ext cx="11658600" cy="937670"/>
          </a:xfrm>
        </p:spPr>
        <p:txBody>
          <a:bodyPr>
            <a:normAutofit/>
          </a:bodyPr>
          <a:lstStyle/>
          <a:p>
            <a:r>
              <a:rPr lang="en-US" dirty="0"/>
              <a:t>Certificate of Completion </a:t>
            </a:r>
          </a:p>
        </p:txBody>
      </p:sp>
      <p:sp>
        <p:nvSpPr>
          <p:cNvPr id="13" name="Content Placeholder 12">
            <a:extLst>
              <a:ext uri="{FF2B5EF4-FFF2-40B4-BE49-F238E27FC236}">
                <a16:creationId xmlns:a16="http://schemas.microsoft.com/office/drawing/2014/main" id="{1C511702-A22E-9208-0CF7-8CE0B98AF5F6}"/>
              </a:ext>
            </a:extLst>
          </p:cNvPr>
          <p:cNvSpPr>
            <a:spLocks noGrp="1"/>
          </p:cNvSpPr>
          <p:nvPr>
            <p:ph sz="quarter" idx="19"/>
          </p:nvPr>
        </p:nvSpPr>
        <p:spPr>
          <a:xfrm>
            <a:off x="1585383" y="1467597"/>
            <a:ext cx="9021233" cy="3293113"/>
          </a:xfrm>
        </p:spPr>
        <p:txBody>
          <a:bodyPr>
            <a:normAutofit fontScale="85000" lnSpcReduction="20000"/>
          </a:bodyPr>
          <a:lstStyle/>
          <a:p>
            <a:r>
              <a:rPr lang="en-US" dirty="0"/>
              <a:t>This is to certify that</a:t>
            </a:r>
          </a:p>
          <a:p>
            <a:endParaRPr lang="en-US" dirty="0"/>
          </a:p>
          <a:p>
            <a:r>
              <a:rPr lang="en-US" b="1" dirty="0">
                <a:solidFill>
                  <a:schemeClr val="accent1"/>
                </a:solidFill>
              </a:rPr>
              <a:t>INSERT NAME</a:t>
            </a:r>
          </a:p>
          <a:p>
            <a:endParaRPr lang="en-US" dirty="0"/>
          </a:p>
          <a:p>
            <a:r>
              <a:rPr lang="en-US" dirty="0"/>
              <a:t>Has completed</a:t>
            </a:r>
          </a:p>
          <a:p>
            <a:r>
              <a:rPr lang="en-US" dirty="0"/>
              <a:t>Controlled Unclassified Information (CUI) Training</a:t>
            </a:r>
          </a:p>
          <a:p>
            <a:endParaRPr lang="en-US" dirty="0"/>
          </a:p>
          <a:p>
            <a:r>
              <a:rPr lang="en-US" b="1" dirty="0">
                <a:solidFill>
                  <a:schemeClr val="accent1"/>
                </a:solidFill>
              </a:rPr>
              <a:t>INSERT DATE</a:t>
            </a:r>
          </a:p>
          <a:p>
            <a:endParaRPr lang="en-US" dirty="0"/>
          </a:p>
        </p:txBody>
      </p:sp>
    </p:spTree>
    <p:extLst>
      <p:ext uri="{BB962C8B-B14F-4D97-AF65-F5344CB8AC3E}">
        <p14:creationId xmlns:p14="http://schemas.microsoft.com/office/powerpoint/2010/main" val="111154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4AE87-92B7-CC58-8376-94ED6F5562B5}"/>
            </a:ext>
          </a:extLst>
        </p:cNvPr>
        <p:cNvGrpSpPr/>
        <p:nvPr/>
      </p:nvGrpSpPr>
      <p:grpSpPr>
        <a:xfrm>
          <a:off x="0" y="0"/>
          <a:ext cx="0" cy="0"/>
          <a:chOff x="0" y="0"/>
          <a:chExt cx="0" cy="0"/>
        </a:xfrm>
      </p:grpSpPr>
      <p:sp>
        <p:nvSpPr>
          <p:cNvPr id="7" name="Content Placeholder 1">
            <a:extLst>
              <a:ext uri="{FF2B5EF4-FFF2-40B4-BE49-F238E27FC236}">
                <a16:creationId xmlns:a16="http://schemas.microsoft.com/office/drawing/2014/main" id="{D7DCA045-D7B9-DAF5-1BE1-28138B595FAA}"/>
              </a:ext>
            </a:extLst>
          </p:cNvPr>
          <p:cNvSpPr>
            <a:spLocks noGrp="1"/>
          </p:cNvSpPr>
          <p:nvPr>
            <p:ph idx="1"/>
          </p:nvPr>
        </p:nvSpPr>
        <p:spPr>
          <a:xfrm>
            <a:off x="838200" y="1097280"/>
            <a:ext cx="6130247" cy="5029200"/>
          </a:xfrm>
        </p:spPr>
        <p:txBody>
          <a:bodyPr>
            <a:noAutofit/>
          </a:bodyPr>
          <a:lstStyle/>
          <a:p>
            <a:r>
              <a:rPr lang="en-US" sz="2000" b="1" cap="small" spc="300" dirty="0">
                <a:solidFill>
                  <a:schemeClr val="accent1"/>
                </a:solidFill>
                <a:ea typeface="Calibri" panose="020F0502020204030204" pitchFamily="34" charset="0"/>
                <a:cs typeface="Calibri" panose="020F0502020204030204" pitchFamily="34" charset="0"/>
              </a:rPr>
              <a:t>CUI Program: </a:t>
            </a:r>
            <a:r>
              <a:rPr lang="en-US" sz="2000" dirty="0">
                <a:ea typeface="Calibri" panose="020F0502020204030204" pitchFamily="34" charset="0"/>
                <a:cs typeface="Calibri" panose="020F0502020204030204" pitchFamily="34" charset="0"/>
              </a:rPr>
              <a:t>Federal agencies handle information that, while not classified, requires safeguarding from unauthorized access for reasons such as privacy or law enforcement. This information is known as Controlled Unclassified Information (CUI).</a:t>
            </a:r>
          </a:p>
          <a:p>
            <a:r>
              <a:rPr lang="en-US" sz="2000" b="1" cap="small" spc="300" dirty="0">
                <a:solidFill>
                  <a:schemeClr val="accent1"/>
                </a:solidFill>
              </a:rPr>
              <a:t>Definition of CUI: </a:t>
            </a:r>
            <a:r>
              <a:rPr lang="en-US" sz="2000" dirty="0"/>
              <a:t>Unclassified information requiring safeguarding and dissemination controls, consistent with applicable law, regulation, or Government-wide policy</a:t>
            </a:r>
          </a:p>
          <a:p>
            <a:r>
              <a:rPr lang="en-US" sz="2000" b="1" cap="small" spc="300" dirty="0">
                <a:solidFill>
                  <a:schemeClr val="accent1"/>
                </a:solidFill>
                <a:ea typeface="Calibri" panose="020F0502020204030204" pitchFamily="34" charset="0"/>
                <a:cs typeface="Calibri" panose="020F0502020204030204" pitchFamily="34" charset="0"/>
              </a:rPr>
              <a:t>Forms of CUI: </a:t>
            </a:r>
            <a:r>
              <a:rPr lang="en-US" sz="2000" dirty="0">
                <a:ea typeface="Calibri" panose="020F0502020204030204" pitchFamily="34" charset="0"/>
                <a:cs typeface="Calibri" panose="020F0502020204030204" pitchFamily="34" charset="0"/>
              </a:rPr>
              <a:t>CUI exists in various forms, including physical documents, media, telephone conversations, and electronic communications. </a:t>
            </a:r>
          </a:p>
          <a:p>
            <a:r>
              <a:rPr lang="en-US" sz="2000" dirty="0">
                <a:ea typeface="Calibri" panose="020F0502020204030204" pitchFamily="34" charset="0"/>
                <a:cs typeface="Calibri" panose="020F0502020204030204" pitchFamily="34" charset="0"/>
              </a:rPr>
              <a:t>Describing CUI: CUI is not a classification and is not to be referred to as “classified as CUI.” Instead,  information is “controlled as CUI.”</a:t>
            </a:r>
          </a:p>
          <a:p>
            <a:endParaRPr lang="en-US" sz="2000" dirty="0">
              <a:ea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264E7B36-0425-2C62-A5A5-D99A305238A9}"/>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3CE94121-D54B-8F84-4E90-17BBB7ECF1B7}"/>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Defining CUI</a:t>
            </a:r>
          </a:p>
        </p:txBody>
      </p:sp>
      <p:grpSp>
        <p:nvGrpSpPr>
          <p:cNvPr id="8" name="Group 7">
            <a:extLst>
              <a:ext uri="{FF2B5EF4-FFF2-40B4-BE49-F238E27FC236}">
                <a16:creationId xmlns:a16="http://schemas.microsoft.com/office/drawing/2014/main" id="{60547DDF-4F35-74B4-6C46-1F1D494021DB}"/>
              </a:ext>
            </a:extLst>
          </p:cNvPr>
          <p:cNvGrpSpPr/>
          <p:nvPr/>
        </p:nvGrpSpPr>
        <p:grpSpPr>
          <a:xfrm>
            <a:off x="8131629" y="3697225"/>
            <a:ext cx="3536711" cy="2469377"/>
            <a:chOff x="7251032" y="3696229"/>
            <a:chExt cx="3820183" cy="2667301"/>
          </a:xfrm>
        </p:grpSpPr>
        <p:pic>
          <p:nvPicPr>
            <p:cNvPr id="13" name="Picture 12" descr="Graphical user interface&#10;&#10;AI-generated content may be incorrect.">
              <a:extLst>
                <a:ext uri="{FF2B5EF4-FFF2-40B4-BE49-F238E27FC236}">
                  <a16:creationId xmlns:a16="http://schemas.microsoft.com/office/drawing/2014/main" id="{9D33EF13-2F06-55CC-1447-BE9E37D4569E}"/>
                </a:ext>
              </a:extLst>
            </p:cNvPr>
            <p:cNvPicPr>
              <a:picLocks noChangeAspect="1"/>
            </p:cNvPicPr>
            <p:nvPr/>
          </p:nvPicPr>
          <p:blipFill>
            <a:blip r:embed="rId2">
              <a:extLst>
                <a:ext uri="{28A0092B-C50C-407E-A947-70E740481C1C}">
                  <a14:useLocalDpi xmlns:a14="http://schemas.microsoft.com/office/drawing/2010/main" val="0"/>
                </a:ext>
              </a:extLst>
            </a:blip>
            <a:srcRect l="10690"/>
            <a:stretch>
              <a:fillRect/>
            </a:stretch>
          </p:blipFill>
          <p:spPr>
            <a:xfrm>
              <a:off x="7251032" y="3696229"/>
              <a:ext cx="3820183" cy="2667301"/>
            </a:xfrm>
            <a:prstGeom prst="rect">
              <a:avLst/>
            </a:prstGeom>
            <a:ln w="12700">
              <a:no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1679A1E6-173A-E17B-8DA2-7970F80E4071}"/>
                </a:ext>
              </a:extLst>
            </p:cNvPr>
            <p:cNvSpPr/>
            <p:nvPr/>
          </p:nvSpPr>
          <p:spPr>
            <a:xfrm>
              <a:off x="7251032" y="3906966"/>
              <a:ext cx="1472646" cy="581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Text&#10;&#10;AI-generated content may be incorrect.">
            <a:extLst>
              <a:ext uri="{FF2B5EF4-FFF2-40B4-BE49-F238E27FC236}">
                <a16:creationId xmlns:a16="http://schemas.microsoft.com/office/drawing/2014/main" id="{A349B89E-B2CD-1008-9727-4C647975A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713" y="1515812"/>
            <a:ext cx="1982559" cy="2603718"/>
          </a:xfrm>
          <a:prstGeom prst="rect">
            <a:avLst/>
          </a:prstGeom>
          <a:ln w="12700">
            <a:no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FCF84095-4AB5-E885-5DEA-5D433DA13CBD}"/>
              </a:ext>
            </a:extLst>
          </p:cNvPr>
          <p:cNvSpPr txBox="1"/>
          <p:nvPr/>
        </p:nvSpPr>
        <p:spPr>
          <a:xfrm>
            <a:off x="7784414" y="1097280"/>
            <a:ext cx="2113155" cy="338554"/>
          </a:xfrm>
          <a:prstGeom prst="rect">
            <a:avLst/>
          </a:prstGeom>
          <a:solidFill>
            <a:schemeClr val="bg1"/>
          </a:solidFill>
        </p:spPr>
        <p:txBody>
          <a:bodyPr wrap="square">
            <a:spAutoFit/>
          </a:bodyPr>
          <a:lstStyle/>
          <a:p>
            <a:pPr algn="ctr"/>
            <a:r>
              <a:rPr lang="en-US" sz="1600" b="1" dirty="0">
                <a:solidFill>
                  <a:schemeClr val="tx2"/>
                </a:solidFill>
                <a:ea typeface="Calibri" panose="020F0502020204030204" pitchFamily="34" charset="0"/>
                <a:cs typeface="Calibri" panose="020F0502020204030204" pitchFamily="34" charset="0"/>
              </a:rPr>
              <a:t>SF 901 CUI Coversheet</a:t>
            </a:r>
            <a:endParaRPr lang="en-US" sz="1600" b="1" dirty="0">
              <a:solidFill>
                <a:schemeClr val="tx2"/>
              </a:solidFill>
            </a:endParaRPr>
          </a:p>
        </p:txBody>
      </p:sp>
      <p:sp>
        <p:nvSpPr>
          <p:cNvPr id="3" name="Slide Number Placeholder 2">
            <a:extLst>
              <a:ext uri="{FF2B5EF4-FFF2-40B4-BE49-F238E27FC236}">
                <a16:creationId xmlns:a16="http://schemas.microsoft.com/office/drawing/2014/main" id="{D7018566-3CB4-BF38-DD6D-438DD860C297}"/>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5</a:t>
            </a:fld>
            <a:endParaRPr lang="en-US" dirty="0"/>
          </a:p>
        </p:txBody>
      </p:sp>
      <p:sp>
        <p:nvSpPr>
          <p:cNvPr id="4" name="Footer Placeholder 2">
            <a:extLst>
              <a:ext uri="{FF2B5EF4-FFF2-40B4-BE49-F238E27FC236}">
                <a16:creationId xmlns:a16="http://schemas.microsoft.com/office/drawing/2014/main" id="{43518D20-4AA7-BD60-5A2E-227146661898}"/>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273380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B83EE-5F7B-B050-E1B5-AF4388433183}"/>
            </a:ext>
          </a:extLst>
        </p:cNvPr>
        <p:cNvGrpSpPr/>
        <p:nvPr/>
      </p:nvGrpSpPr>
      <p:grpSpPr>
        <a:xfrm>
          <a:off x="0" y="0"/>
          <a:ext cx="0" cy="0"/>
          <a:chOff x="0" y="0"/>
          <a:chExt cx="0" cy="0"/>
        </a:xfrm>
      </p:grpSpPr>
      <p:sp>
        <p:nvSpPr>
          <p:cNvPr id="7" name="Content Placeholder 1">
            <a:extLst>
              <a:ext uri="{FF2B5EF4-FFF2-40B4-BE49-F238E27FC236}">
                <a16:creationId xmlns:a16="http://schemas.microsoft.com/office/drawing/2014/main" id="{80CF34D9-9F6C-E90F-67DE-DCE6C61B5DA4}"/>
              </a:ext>
            </a:extLst>
          </p:cNvPr>
          <p:cNvSpPr>
            <a:spLocks noGrp="1"/>
          </p:cNvSpPr>
          <p:nvPr>
            <p:ph idx="1"/>
          </p:nvPr>
        </p:nvSpPr>
        <p:spPr>
          <a:xfrm>
            <a:off x="838200" y="1097280"/>
            <a:ext cx="6596743" cy="5029200"/>
          </a:xfrm>
        </p:spPr>
        <p:txBody>
          <a:bodyPr>
            <a:noAutofit/>
          </a:bodyPr>
          <a:lstStyle/>
          <a:p>
            <a:r>
              <a:rPr lang="en-US" sz="1600" b="1" cap="small" spc="300" dirty="0">
                <a:solidFill>
                  <a:schemeClr val="accent1"/>
                </a:solidFill>
                <a:ea typeface="Calibri" panose="020F0502020204030204" pitchFamily="34" charset="0"/>
                <a:cs typeface="Calibri" panose="020F0502020204030204" pitchFamily="34" charset="0"/>
              </a:rPr>
              <a:t>Executive Order (E.O.) 13556 </a:t>
            </a:r>
            <a:r>
              <a:rPr lang="en-US" sz="1600" b="1" i="1" cap="small" spc="300" dirty="0">
                <a:solidFill>
                  <a:schemeClr val="accent1"/>
                </a:solidFill>
                <a:ea typeface="Calibri" panose="020F0502020204030204" pitchFamily="34" charset="0"/>
                <a:cs typeface="Calibri" panose="020F0502020204030204" pitchFamily="34" charset="0"/>
              </a:rPr>
              <a:t>Controlled Unclassified Information</a:t>
            </a:r>
            <a:r>
              <a:rPr lang="en-US" sz="1600" b="1" cap="small" spc="300" dirty="0">
                <a:solidFill>
                  <a:schemeClr val="accent1"/>
                </a:solidFill>
                <a:ea typeface="Calibri" panose="020F0502020204030204" pitchFamily="34" charset="0"/>
                <a:cs typeface="Calibri" panose="020F0502020204030204" pitchFamily="34" charset="0"/>
              </a:rPr>
              <a:t>, November 04, 2010</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Established the national-level CUI program. </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Designated the National Archives and Records Administration (NARA) to oversee the compliance of Executive branch agencies.</a:t>
            </a:r>
          </a:p>
          <a:p>
            <a:r>
              <a:rPr lang="en-US" sz="1600" b="1" cap="small" spc="300" dirty="0">
                <a:solidFill>
                  <a:schemeClr val="accent1"/>
                </a:solidFill>
                <a:ea typeface="Calibri" panose="020F0502020204030204" pitchFamily="34" charset="0"/>
                <a:cs typeface="Calibri" panose="020F0502020204030204" pitchFamily="34" charset="0"/>
              </a:rPr>
              <a:t>National Archives and Records Administration (NARA)</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Established a CUI office. </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Appointed the Information Security Oversight Office (ISOO) as the CUI Executive Agent to manage the national program.</a:t>
            </a:r>
          </a:p>
          <a:p>
            <a:r>
              <a:rPr lang="en-US" sz="1600" b="1" cap="small" spc="300" dirty="0">
                <a:solidFill>
                  <a:schemeClr val="accent1"/>
                </a:solidFill>
                <a:ea typeface="Calibri" panose="020F0502020204030204" pitchFamily="34" charset="0"/>
                <a:cs typeface="Calibri" panose="020F0502020204030204" pitchFamily="34" charset="0"/>
              </a:rPr>
              <a:t>Information Security Oversight Office (ISOO)</a:t>
            </a:r>
            <a:r>
              <a:rPr lang="en-US" sz="1600" cap="small" spc="300" dirty="0">
                <a:solidFill>
                  <a:schemeClr val="accent1"/>
                </a:solidFill>
                <a:ea typeface="Calibri" panose="020F0502020204030204" pitchFamily="34" charset="0"/>
                <a:cs typeface="Calibri" panose="020F0502020204030204" pitchFamily="34" charset="0"/>
              </a:rPr>
              <a:t> </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Issued the implementing directive, 32 Code of Federal Regulations (CFR) Part 2002 </a:t>
            </a:r>
            <a:r>
              <a:rPr lang="en-US" sz="1600" i="1" dirty="0">
                <a:ea typeface="Calibri" panose="020F0502020204030204" pitchFamily="34" charset="0"/>
                <a:cs typeface="Calibri" panose="020F0502020204030204" pitchFamily="34" charset="0"/>
              </a:rPr>
              <a:t>Controlled Unclassified Information</a:t>
            </a:r>
            <a:r>
              <a:rPr lang="en-US" sz="1600" dirty="0">
                <a:ea typeface="Calibri" panose="020F0502020204030204" pitchFamily="34" charset="0"/>
                <a:cs typeface="Calibri" panose="020F0502020204030204" pitchFamily="34" charset="0"/>
              </a:rPr>
              <a:t>, which provides policy on designating, safeguarding, and disseminating CUI.</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Issues regulatory guidance for the CUI program.</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Maintains the national CUI Registry, which lists all authorized CUI categories.</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Establishes and maintains a common CUI marking system for the Executive branch.</a:t>
            </a:r>
          </a:p>
        </p:txBody>
      </p:sp>
      <p:sp>
        <p:nvSpPr>
          <p:cNvPr id="2" name="Text Placeholder 1">
            <a:extLst>
              <a:ext uri="{FF2B5EF4-FFF2-40B4-BE49-F238E27FC236}">
                <a16:creationId xmlns:a16="http://schemas.microsoft.com/office/drawing/2014/main" id="{13077410-B0C3-B104-6996-17821D9CFE4D}"/>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15D57E4A-0B5E-B83B-FB28-67B1DF2AA470}"/>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National-Level CUI Policy and Oversight</a:t>
            </a:r>
          </a:p>
        </p:txBody>
      </p:sp>
      <p:pic>
        <p:nvPicPr>
          <p:cNvPr id="13" name="Picture 12" descr="Text, letter&#10;&#10;AI-generated content may be incorrect.">
            <a:extLst>
              <a:ext uri="{FF2B5EF4-FFF2-40B4-BE49-F238E27FC236}">
                <a16:creationId xmlns:a16="http://schemas.microsoft.com/office/drawing/2014/main" id="{3255D250-0B78-1795-1817-552A72CB3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650" y="1290104"/>
            <a:ext cx="2633131" cy="3044350"/>
          </a:xfrm>
          <a:prstGeom prst="rect">
            <a:avLst/>
          </a:prstGeom>
          <a:ln w="12700">
            <a:noFill/>
          </a:ln>
          <a:effectLst>
            <a:outerShdw blurRad="50800" dist="38100" dir="2700000" algn="tl" rotWithShape="0">
              <a:prstClr val="black">
                <a:alpha val="40000"/>
              </a:prstClr>
            </a:outerShdw>
          </a:effectLst>
        </p:spPr>
      </p:pic>
      <p:pic>
        <p:nvPicPr>
          <p:cNvPr id="15" name="Picture 14" descr="Text&#10;&#10;AI-generated content may be incorrect.">
            <a:extLst>
              <a:ext uri="{FF2B5EF4-FFF2-40B4-BE49-F238E27FC236}">
                <a16:creationId xmlns:a16="http://schemas.microsoft.com/office/drawing/2014/main" id="{8B250B7B-305B-0C78-367C-E7CB50B22623}"/>
              </a:ext>
            </a:extLst>
          </p:cNvPr>
          <p:cNvPicPr>
            <a:picLocks noChangeAspect="1"/>
          </p:cNvPicPr>
          <p:nvPr/>
        </p:nvPicPr>
        <p:blipFill>
          <a:blip r:embed="rId3">
            <a:extLst>
              <a:ext uri="{28A0092B-C50C-407E-A947-70E740481C1C}">
                <a14:useLocalDpi xmlns:a14="http://schemas.microsoft.com/office/drawing/2010/main" val="0"/>
              </a:ext>
            </a:extLst>
          </a:blip>
          <a:srcRect l="8381" t="7516" r="11352"/>
          <a:stretch>
            <a:fillRect/>
          </a:stretch>
        </p:blipFill>
        <p:spPr>
          <a:xfrm>
            <a:off x="8153400" y="3042152"/>
            <a:ext cx="3699029" cy="3044350"/>
          </a:xfrm>
          <a:prstGeom prst="rect">
            <a:avLst/>
          </a:prstGeom>
          <a:ln w="12700">
            <a:no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20552EDD-F5DD-11AD-BAF8-5B22B4463845}"/>
              </a:ext>
            </a:extLst>
          </p:cNvPr>
          <p:cNvSpPr txBox="1"/>
          <p:nvPr/>
        </p:nvSpPr>
        <p:spPr>
          <a:xfrm>
            <a:off x="7591788" y="926055"/>
            <a:ext cx="2113155" cy="338554"/>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E.O. 13556</a:t>
            </a:r>
            <a:endParaRPr lang="en-US" sz="1600" b="1" dirty="0">
              <a:solidFill>
                <a:schemeClr val="tx2"/>
              </a:solidFill>
            </a:endParaRPr>
          </a:p>
        </p:txBody>
      </p:sp>
      <p:sp>
        <p:nvSpPr>
          <p:cNvPr id="4" name="TextBox 3">
            <a:extLst>
              <a:ext uri="{FF2B5EF4-FFF2-40B4-BE49-F238E27FC236}">
                <a16:creationId xmlns:a16="http://schemas.microsoft.com/office/drawing/2014/main" id="{23E4253D-1A95-6438-B6BE-A7FE154FBE19}"/>
              </a:ext>
            </a:extLst>
          </p:cNvPr>
          <p:cNvSpPr txBox="1"/>
          <p:nvPr/>
        </p:nvSpPr>
        <p:spPr>
          <a:xfrm>
            <a:off x="10237781" y="2603021"/>
            <a:ext cx="1660542" cy="338554"/>
          </a:xfrm>
          <a:prstGeom prst="rect">
            <a:avLst/>
          </a:prstGeom>
          <a:noFill/>
        </p:spPr>
        <p:txBody>
          <a:bodyPr wrap="square">
            <a:spAutoFit/>
          </a:bodyPr>
          <a:lstStyle/>
          <a:p>
            <a:pPr algn="r"/>
            <a:r>
              <a:rPr lang="en-US" sz="1600" b="1" dirty="0">
                <a:solidFill>
                  <a:schemeClr val="tx2"/>
                </a:solidFill>
                <a:ea typeface="Calibri" panose="020F0502020204030204" pitchFamily="34" charset="0"/>
                <a:cs typeface="Calibri" panose="020F0502020204030204" pitchFamily="34" charset="0"/>
              </a:rPr>
              <a:t>32 CFR Part 2002</a:t>
            </a:r>
            <a:endParaRPr lang="en-US" sz="1600" b="1" dirty="0">
              <a:solidFill>
                <a:schemeClr val="tx2"/>
              </a:solidFill>
            </a:endParaRPr>
          </a:p>
        </p:txBody>
      </p:sp>
      <p:sp>
        <p:nvSpPr>
          <p:cNvPr id="11" name="Slide Number Placeholder 2">
            <a:extLst>
              <a:ext uri="{FF2B5EF4-FFF2-40B4-BE49-F238E27FC236}">
                <a16:creationId xmlns:a16="http://schemas.microsoft.com/office/drawing/2014/main" id="{4B5CC859-9157-82F8-3C31-79F23A517B30}"/>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6</a:t>
            </a:fld>
            <a:endParaRPr lang="en-US" dirty="0"/>
          </a:p>
        </p:txBody>
      </p:sp>
      <p:sp>
        <p:nvSpPr>
          <p:cNvPr id="12" name="Footer Placeholder 2">
            <a:extLst>
              <a:ext uri="{FF2B5EF4-FFF2-40B4-BE49-F238E27FC236}">
                <a16:creationId xmlns:a16="http://schemas.microsoft.com/office/drawing/2014/main" id="{E07E7E51-7904-8E21-8502-00BDCED0D42B}"/>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172392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536C3-4CAC-8FE6-1FC1-BC8FE5A51E6C}"/>
            </a:ext>
          </a:extLst>
        </p:cNvPr>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BC35F89C-F2BF-EB45-7FD4-8C582F086409}"/>
              </a:ext>
            </a:extLst>
          </p:cNvPr>
          <p:cNvSpPr>
            <a:spLocks noGrp="1"/>
          </p:cNvSpPr>
          <p:nvPr>
            <p:ph idx="1"/>
          </p:nvPr>
        </p:nvSpPr>
        <p:spPr>
          <a:xfrm>
            <a:off x="838200" y="1097280"/>
            <a:ext cx="6183086" cy="5029200"/>
          </a:xfrm>
        </p:spPr>
        <p:txBody>
          <a:bodyPr>
            <a:noAutofit/>
          </a:bodyPr>
          <a:lstStyle/>
          <a:p>
            <a:r>
              <a:rPr lang="en-US" sz="1800" b="1" cap="small" spc="300" dirty="0">
                <a:solidFill>
                  <a:schemeClr val="accent1"/>
                </a:solidFill>
                <a:ea typeface="Calibri" panose="020F0502020204030204" pitchFamily="34" charset="0"/>
                <a:cs typeface="Calibri" panose="020F0502020204030204" pitchFamily="34" charset="0"/>
              </a:rPr>
              <a:t>Department of Defense Instruction (DODI) 5200.48, March 6, 2020</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Established the Department of Defense (DOD) Controlled Unclassified Information (CUI) policy.</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The Under Secretary of Defense for Intelligence and Security (USD(I&amp;S)) is the DOD CUI Senior Agency Official. </a:t>
            </a:r>
          </a:p>
          <a:p>
            <a:r>
              <a:rPr lang="en-US" sz="1800" b="1" cap="small" spc="300" dirty="0">
                <a:solidFill>
                  <a:schemeClr val="accent1"/>
                </a:solidFill>
                <a:ea typeface="Calibri" panose="020F0502020204030204" pitchFamily="34" charset="0"/>
                <a:cs typeface="Calibri" panose="020F0502020204030204" pitchFamily="34" charset="0"/>
              </a:rPr>
              <a:t>Office of the Undersecretary of Defense for Intelligence &amp; Security (USD I&amp;S)</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Oversees the Department of Defense (DOD) </a:t>
            </a:r>
            <a:br>
              <a:rPr lang="en-US" sz="1800" dirty="0">
                <a:ea typeface="Calibri" panose="020F0502020204030204" pitchFamily="34" charset="0"/>
                <a:cs typeface="Calibri" panose="020F0502020204030204" pitchFamily="34" charset="0"/>
              </a:rPr>
            </a:br>
            <a:r>
              <a:rPr lang="en-US" sz="1800" dirty="0">
                <a:ea typeface="Calibri" panose="020F0502020204030204" pitchFamily="34" charset="0"/>
                <a:cs typeface="Calibri" panose="020F0502020204030204" pitchFamily="34" charset="0"/>
              </a:rPr>
              <a:t>CUI Program. </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Issues policy guidance and training resources.</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Maintains the DOD list of CUI categories.</a:t>
            </a:r>
          </a:p>
          <a:p>
            <a:r>
              <a:rPr lang="en-US" sz="1800" b="1" cap="small" spc="300" dirty="0">
                <a:solidFill>
                  <a:schemeClr val="accent1"/>
                </a:solidFill>
                <a:ea typeface="Calibri" panose="020F0502020204030204" pitchFamily="34" charset="0"/>
                <a:cs typeface="Calibri" panose="020F0502020204030204" pitchFamily="34" charset="0"/>
              </a:rPr>
              <a:t>Defense Federal Acquisition Regulation Supplement (DFARS)</a:t>
            </a:r>
            <a:r>
              <a:rPr lang="en-US" sz="1800" cap="small" spc="300" dirty="0">
                <a:solidFill>
                  <a:schemeClr val="accent1"/>
                </a:solidFill>
                <a:ea typeface="Calibri" panose="020F0502020204030204" pitchFamily="34" charset="0"/>
                <a:cs typeface="Calibri" panose="020F0502020204030204" pitchFamily="34" charset="0"/>
              </a:rPr>
              <a:t> </a:t>
            </a:r>
          </a:p>
          <a:p>
            <a:pPr lvl="1">
              <a:buFont typeface="Courier New" panose="02070309020205020404" pitchFamily="49" charset="0"/>
              <a:buChar char="o"/>
            </a:pPr>
            <a:r>
              <a:rPr lang="en-US" sz="1800" dirty="0">
                <a:ea typeface="Calibri" panose="020F0502020204030204" pitchFamily="34" charset="0"/>
                <a:cs typeface="Calibri" panose="020F0502020204030204" pitchFamily="34" charset="0"/>
              </a:rPr>
              <a:t>Provides guidance for DOD contractors on protecting DOD CUI (see sections 252.204-7008 and 252.204-7012).</a:t>
            </a:r>
          </a:p>
        </p:txBody>
      </p:sp>
      <p:sp>
        <p:nvSpPr>
          <p:cNvPr id="2" name="Text Placeholder 1">
            <a:extLst>
              <a:ext uri="{FF2B5EF4-FFF2-40B4-BE49-F238E27FC236}">
                <a16:creationId xmlns:a16="http://schemas.microsoft.com/office/drawing/2014/main" id="{4D2590B4-21D8-347C-4987-9BC20008539B}"/>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C189480D-3F04-CECB-3D34-F567091F3EFB}"/>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DOD CUI Policy and Oversight</a:t>
            </a:r>
          </a:p>
        </p:txBody>
      </p:sp>
      <p:pic>
        <p:nvPicPr>
          <p:cNvPr id="4" name="Picture 3" descr="Graphical user interface, text, application, email&#10;&#10;AI-generated content may be incorrect.">
            <a:extLst>
              <a:ext uri="{FF2B5EF4-FFF2-40B4-BE49-F238E27FC236}">
                <a16:creationId xmlns:a16="http://schemas.microsoft.com/office/drawing/2014/main" id="{9BA6023C-5765-BCE3-9ABE-4EBA878FF82D}"/>
              </a:ext>
            </a:extLst>
          </p:cNvPr>
          <p:cNvPicPr>
            <a:picLocks noChangeAspect="1"/>
          </p:cNvPicPr>
          <p:nvPr/>
        </p:nvPicPr>
        <p:blipFill>
          <a:blip r:embed="rId2" cstate="print">
            <a:extLst>
              <a:ext uri="{28A0092B-C50C-407E-A947-70E740481C1C}">
                <a14:useLocalDpi xmlns:a14="http://schemas.microsoft.com/office/drawing/2010/main" val="0"/>
              </a:ext>
            </a:extLst>
          </a:blip>
          <a:srcRect t="585" b="25173"/>
          <a:stretch>
            <a:fillRect/>
          </a:stretch>
        </p:blipFill>
        <p:spPr>
          <a:xfrm>
            <a:off x="7570201" y="1420748"/>
            <a:ext cx="2539063" cy="2449337"/>
          </a:xfrm>
          <a:prstGeom prst="rect">
            <a:avLst/>
          </a:prstGeom>
          <a:ln w="12700">
            <a:noFill/>
          </a:ln>
          <a:effectLst>
            <a:outerShdw blurRad="50800" dist="38100" dir="2700000" algn="tl" rotWithShape="0">
              <a:prstClr val="black">
                <a:alpha val="40000"/>
              </a:prstClr>
            </a:outerShdw>
          </a:effectLst>
        </p:spPr>
      </p:pic>
      <p:pic>
        <p:nvPicPr>
          <p:cNvPr id="3" name="Picture 2" descr="Text, letter&#10;&#10;AI-generated content may be incorrect.">
            <a:extLst>
              <a:ext uri="{FF2B5EF4-FFF2-40B4-BE49-F238E27FC236}">
                <a16:creationId xmlns:a16="http://schemas.microsoft.com/office/drawing/2014/main" id="{3804BB59-AE80-533A-D0EE-9605BD320478}"/>
              </a:ext>
            </a:extLst>
          </p:cNvPr>
          <p:cNvPicPr>
            <a:picLocks noChangeAspect="1"/>
          </p:cNvPicPr>
          <p:nvPr/>
        </p:nvPicPr>
        <p:blipFill>
          <a:blip r:embed="rId3">
            <a:extLst>
              <a:ext uri="{28A0092B-C50C-407E-A947-70E740481C1C}">
                <a14:useLocalDpi xmlns:a14="http://schemas.microsoft.com/office/drawing/2010/main" val="0"/>
              </a:ext>
            </a:extLst>
          </a:blip>
          <a:srcRect r="2561" b="1941"/>
          <a:stretch>
            <a:fillRect/>
          </a:stretch>
        </p:blipFill>
        <p:spPr>
          <a:xfrm>
            <a:off x="9068865" y="3246763"/>
            <a:ext cx="2113155" cy="2716475"/>
          </a:xfrm>
          <a:prstGeom prst="rect">
            <a:avLst/>
          </a:prstGeom>
          <a:ln w="12700">
            <a:no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4B1698C-C82B-BEDD-9227-EF5D890BD53F}"/>
              </a:ext>
            </a:extLst>
          </p:cNvPr>
          <p:cNvSpPr txBox="1"/>
          <p:nvPr/>
        </p:nvSpPr>
        <p:spPr>
          <a:xfrm>
            <a:off x="7554022" y="1042849"/>
            <a:ext cx="2539063" cy="338554"/>
          </a:xfrm>
          <a:prstGeom prst="rect">
            <a:avLst/>
          </a:prstGeom>
          <a:solidFill>
            <a:schemeClr val="bg1"/>
          </a:solidFill>
        </p:spPr>
        <p:txBody>
          <a:bodyPr wrap="square">
            <a:spAutoFit/>
          </a:bodyPr>
          <a:lstStyle/>
          <a:p>
            <a:pPr algn="ctr"/>
            <a:r>
              <a:rPr lang="en-US" sz="1600" b="1" dirty="0">
                <a:solidFill>
                  <a:schemeClr val="tx2"/>
                </a:solidFill>
                <a:ea typeface="Calibri" panose="020F0502020204030204" pitchFamily="34" charset="0"/>
                <a:cs typeface="Calibri" panose="020F0502020204030204" pitchFamily="34" charset="0"/>
              </a:rPr>
              <a:t>DODI 5200.48</a:t>
            </a:r>
            <a:endParaRPr lang="en-US" sz="1600" b="1" dirty="0">
              <a:solidFill>
                <a:schemeClr val="tx2"/>
              </a:solidFill>
            </a:endParaRPr>
          </a:p>
        </p:txBody>
      </p:sp>
      <p:sp>
        <p:nvSpPr>
          <p:cNvPr id="8" name="TextBox 7">
            <a:extLst>
              <a:ext uri="{FF2B5EF4-FFF2-40B4-BE49-F238E27FC236}">
                <a16:creationId xmlns:a16="http://schemas.microsoft.com/office/drawing/2014/main" id="{91CE4513-F1A4-4D76-1B5C-89649AE4D581}"/>
              </a:ext>
            </a:extLst>
          </p:cNvPr>
          <p:cNvSpPr txBox="1"/>
          <p:nvPr/>
        </p:nvSpPr>
        <p:spPr>
          <a:xfrm>
            <a:off x="10257307" y="2853645"/>
            <a:ext cx="924713" cy="338554"/>
          </a:xfrm>
          <a:prstGeom prst="rect">
            <a:avLst/>
          </a:prstGeom>
          <a:solidFill>
            <a:schemeClr val="bg1"/>
          </a:solidFill>
        </p:spPr>
        <p:txBody>
          <a:bodyPr wrap="square">
            <a:spAutoFit/>
          </a:bodyPr>
          <a:lstStyle/>
          <a:p>
            <a:pPr algn="r"/>
            <a:r>
              <a:rPr lang="en-US" sz="1600" b="1" dirty="0">
                <a:solidFill>
                  <a:schemeClr val="tx2"/>
                </a:solidFill>
                <a:ea typeface="Calibri" panose="020F0502020204030204" pitchFamily="34" charset="0"/>
                <a:cs typeface="Calibri" panose="020F0502020204030204" pitchFamily="34" charset="0"/>
              </a:rPr>
              <a:t>DFARS</a:t>
            </a:r>
            <a:endParaRPr lang="en-US" sz="1600" b="1" dirty="0">
              <a:solidFill>
                <a:schemeClr val="tx2"/>
              </a:solidFill>
            </a:endParaRPr>
          </a:p>
        </p:txBody>
      </p:sp>
      <p:sp>
        <p:nvSpPr>
          <p:cNvPr id="11" name="Slide Number Placeholder 2">
            <a:extLst>
              <a:ext uri="{FF2B5EF4-FFF2-40B4-BE49-F238E27FC236}">
                <a16:creationId xmlns:a16="http://schemas.microsoft.com/office/drawing/2014/main" id="{CEA53147-1B93-C4B8-C0BB-151C94AFC0AC}"/>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7</a:t>
            </a:fld>
            <a:endParaRPr lang="en-US" dirty="0"/>
          </a:p>
        </p:txBody>
      </p:sp>
      <p:sp>
        <p:nvSpPr>
          <p:cNvPr id="12" name="Footer Placeholder 2">
            <a:extLst>
              <a:ext uri="{FF2B5EF4-FFF2-40B4-BE49-F238E27FC236}">
                <a16:creationId xmlns:a16="http://schemas.microsoft.com/office/drawing/2014/main" id="{0B9CE04B-3DAA-1FBE-D0B0-F552DB5A2CA9}"/>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365515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DE607-B5C2-CDBB-7210-524A905C67B4}"/>
            </a:ext>
          </a:extLst>
        </p:cNvPr>
        <p:cNvGrpSpPr/>
        <p:nvPr/>
      </p:nvGrpSpPr>
      <p:grpSpPr>
        <a:xfrm>
          <a:off x="0" y="0"/>
          <a:ext cx="0" cy="0"/>
          <a:chOff x="0" y="0"/>
          <a:chExt cx="0" cy="0"/>
        </a:xfrm>
      </p:grpSpPr>
      <p:sp>
        <p:nvSpPr>
          <p:cNvPr id="8" name="Content Placeholder 1">
            <a:extLst>
              <a:ext uri="{FF2B5EF4-FFF2-40B4-BE49-F238E27FC236}">
                <a16:creationId xmlns:a16="http://schemas.microsoft.com/office/drawing/2014/main" id="{BB072982-C544-FCD8-2E01-F7F392C3D51D}"/>
              </a:ext>
            </a:extLst>
          </p:cNvPr>
          <p:cNvSpPr>
            <a:spLocks noGrp="1"/>
          </p:cNvSpPr>
          <p:nvPr>
            <p:ph idx="1"/>
          </p:nvPr>
        </p:nvSpPr>
        <p:spPr>
          <a:xfrm>
            <a:off x="838200" y="1097280"/>
            <a:ext cx="6172200" cy="5029200"/>
          </a:xfrm>
        </p:spPr>
        <p:txBody>
          <a:bodyPr>
            <a:noAutofit/>
          </a:bodyPr>
          <a:lstStyle/>
          <a:p>
            <a:r>
              <a:rPr lang="en-US" sz="2000" b="1" cap="small" spc="300" dirty="0">
                <a:solidFill>
                  <a:schemeClr val="accent1"/>
                </a:solidFill>
                <a:ea typeface="Calibri" panose="020F0502020204030204" pitchFamily="34" charset="0"/>
                <a:cs typeface="Calibri" panose="020F0502020204030204" pitchFamily="34" charset="0"/>
              </a:rPr>
              <a:t>All Personnel</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Every individual, including DOD civilian and military personnel, and contractors supporting DOD, must comply with the requirements outlined in DODI 5200.48. </a:t>
            </a:r>
          </a:p>
          <a:p>
            <a:r>
              <a:rPr lang="en-US" sz="2000" b="1" cap="small" spc="300" dirty="0">
                <a:solidFill>
                  <a:schemeClr val="accent1"/>
                </a:solidFill>
                <a:ea typeface="Calibri" panose="020F0502020204030204" pitchFamily="34" charset="0"/>
                <a:cs typeface="Calibri" panose="020F0502020204030204" pitchFamily="34" charset="0"/>
              </a:rPr>
              <a:t>Authorized Holder</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The authorized holder of a document or material is responsible for determining at the time of its creation if the information qualifies as CUI. </a:t>
            </a:r>
          </a:p>
          <a:p>
            <a:pPr lvl="1">
              <a:buFont typeface="Courier New" panose="02070309020205020404" pitchFamily="49" charset="0"/>
              <a:buChar char="o"/>
            </a:pPr>
            <a:r>
              <a:rPr lang="en-US" sz="2000" dirty="0">
                <a:ea typeface="Calibri" panose="020F0502020204030204" pitchFamily="34" charset="0"/>
                <a:cs typeface="Calibri" panose="020F0502020204030204" pitchFamily="34" charset="0"/>
              </a:rPr>
              <a:t>If holder determines information to be CUI, he or she must apply the appropriate CUI markings.</a:t>
            </a:r>
          </a:p>
        </p:txBody>
      </p:sp>
      <p:sp>
        <p:nvSpPr>
          <p:cNvPr id="2" name="Text Placeholder 1">
            <a:extLst>
              <a:ext uri="{FF2B5EF4-FFF2-40B4-BE49-F238E27FC236}">
                <a16:creationId xmlns:a16="http://schemas.microsoft.com/office/drawing/2014/main" id="{88A0AA2F-2B66-7A4C-28B0-FD1DCC125FC8}"/>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4E9A5259-4033-1AB0-E971-13B5F1BFDFDB}"/>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Individual Responsibilities for Protecting CUI</a:t>
            </a:r>
          </a:p>
        </p:txBody>
      </p:sp>
      <p:pic>
        <p:nvPicPr>
          <p:cNvPr id="3" name="Picture 2" descr="A picture containing text&#10;&#10;AI-generated content may be incorrect.">
            <a:extLst>
              <a:ext uri="{FF2B5EF4-FFF2-40B4-BE49-F238E27FC236}">
                <a16:creationId xmlns:a16="http://schemas.microsoft.com/office/drawing/2014/main" id="{53A7D591-DAA5-BF38-3345-9A55B46E8616}"/>
              </a:ext>
            </a:extLst>
          </p:cNvPr>
          <p:cNvPicPr>
            <a:picLocks noChangeAspect="1"/>
          </p:cNvPicPr>
          <p:nvPr/>
        </p:nvPicPr>
        <p:blipFill>
          <a:blip r:embed="rId2">
            <a:extLst>
              <a:ext uri="{28A0092B-C50C-407E-A947-70E740481C1C}">
                <a14:useLocalDpi xmlns:a14="http://schemas.microsoft.com/office/drawing/2010/main" val="0"/>
              </a:ext>
            </a:extLst>
          </a:blip>
          <a:srcRect l="9102" r="20578"/>
          <a:stretch>
            <a:fillRect/>
          </a:stretch>
        </p:blipFill>
        <p:spPr>
          <a:xfrm>
            <a:off x="7468065" y="1509167"/>
            <a:ext cx="4248150" cy="3356212"/>
          </a:xfrm>
          <a:prstGeom prst="rect">
            <a:avLst/>
          </a:prstGeom>
          <a:ln w="12700">
            <a:noFill/>
          </a:ln>
          <a:effectLst>
            <a:outerShdw blurRad="50800" dist="38100" dir="2700000" algn="tl" rotWithShape="0">
              <a:prstClr val="black">
                <a:alpha val="40000"/>
              </a:prstClr>
            </a:outerShdw>
          </a:effectLst>
        </p:spPr>
      </p:pic>
      <p:sp>
        <p:nvSpPr>
          <p:cNvPr id="11" name="Slide Number Placeholder 2">
            <a:extLst>
              <a:ext uri="{FF2B5EF4-FFF2-40B4-BE49-F238E27FC236}">
                <a16:creationId xmlns:a16="http://schemas.microsoft.com/office/drawing/2014/main" id="{F3A97B0D-96AB-0F4F-03A9-7BA72E86FF92}"/>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8</a:t>
            </a:fld>
            <a:endParaRPr lang="en-US" dirty="0"/>
          </a:p>
        </p:txBody>
      </p:sp>
      <p:sp>
        <p:nvSpPr>
          <p:cNvPr id="12" name="Footer Placeholder 2">
            <a:extLst>
              <a:ext uri="{FF2B5EF4-FFF2-40B4-BE49-F238E27FC236}">
                <a16:creationId xmlns:a16="http://schemas.microsoft.com/office/drawing/2014/main" id="{EE093621-7F21-17F4-0148-74603915E5C7}"/>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51076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C1273-EF4F-D7EF-D0E4-33F53176B5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D248F-635B-9223-C4B1-1F1D41A64060}"/>
              </a:ext>
            </a:extLst>
          </p:cNvPr>
          <p:cNvSpPr>
            <a:spLocks noGrp="1"/>
          </p:cNvSpPr>
          <p:nvPr>
            <p:ph idx="1"/>
          </p:nvPr>
        </p:nvSpPr>
        <p:spPr>
          <a:xfrm>
            <a:off x="838200" y="1097279"/>
            <a:ext cx="3581400" cy="5259073"/>
          </a:xfrm>
        </p:spPr>
        <p:txBody>
          <a:bodyPr>
            <a:noAutofit/>
          </a:bodyPr>
          <a:lstStyle/>
          <a:p>
            <a:r>
              <a:rPr lang="en-US" sz="1600" b="1" cap="small" spc="300" dirty="0">
                <a:solidFill>
                  <a:schemeClr val="accent1"/>
                </a:solidFill>
                <a:ea typeface="Calibri" panose="020F0502020204030204" pitchFamily="34" charset="0"/>
                <a:cs typeface="Calibri" panose="020F0502020204030204" pitchFamily="34" charset="0"/>
              </a:rPr>
              <a:t>CUI Registry</a:t>
            </a:r>
            <a:endParaRPr lang="en-US" sz="1600" cap="small" spc="300" dirty="0">
              <a:solidFill>
                <a:schemeClr val="accent1"/>
              </a:solidFill>
              <a:ea typeface="Calibri" panose="020F0502020204030204" pitchFamily="34" charset="0"/>
              <a:cs typeface="Calibri" panose="020F0502020204030204" pitchFamily="34" charset="0"/>
            </a:endParaRP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Identifies the categories and subcategories of CUI, </a:t>
            </a:r>
            <a:r>
              <a:rPr lang="en-US" sz="1800" dirty="0">
                <a:ea typeface="Calibri" panose="020F0502020204030204" pitchFamily="34" charset="0"/>
                <a:cs typeface="Calibri" panose="020F0502020204030204" pitchFamily="34" charset="0"/>
              </a:rPr>
              <a:t>organizes</a:t>
            </a:r>
            <a:r>
              <a:rPr lang="en-US" sz="1600" dirty="0">
                <a:ea typeface="Calibri" panose="020F0502020204030204" pitchFamily="34" charset="0"/>
                <a:cs typeface="Calibri" panose="020F0502020204030204" pitchFamily="34" charset="0"/>
              </a:rPr>
              <a:t> the categories into indexes.</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Provides definitions for each category and subcategory, identifies the basis for safeguarding and dissemination controls; contains associated markings, and includes applicable safeguarding, dissemination, and decontrol procedures.</a:t>
            </a:r>
          </a:p>
          <a:p>
            <a:pPr lvl="1">
              <a:buFont typeface="Courier New" panose="02070309020205020404" pitchFamily="49" charset="0"/>
              <a:buChar char="o"/>
            </a:pPr>
            <a:r>
              <a:rPr lang="en-US" sz="1600" dirty="0">
                <a:ea typeface="Calibri" panose="020F0502020204030204" pitchFamily="34" charset="0"/>
                <a:cs typeface="Calibri" panose="020F0502020204030204" pitchFamily="34" charset="0"/>
              </a:rPr>
              <a:t>The CUI Executive Agent, ISOO, is the approval authority for all categories and subcategories of information identified as CUI in the Registry and only those categories or subcategories listed are </a:t>
            </a:r>
            <a:br>
              <a:rPr lang="en-US" sz="1600" dirty="0">
                <a:ea typeface="Calibri" panose="020F0502020204030204" pitchFamily="34" charset="0"/>
                <a:cs typeface="Calibri" panose="020F0502020204030204" pitchFamily="34" charset="0"/>
              </a:rPr>
            </a:br>
            <a:r>
              <a:rPr lang="en-US" sz="1600" dirty="0">
                <a:ea typeface="Calibri" panose="020F0502020204030204" pitchFamily="34" charset="0"/>
                <a:cs typeface="Calibri" panose="020F0502020204030204" pitchFamily="34" charset="0"/>
              </a:rPr>
              <a:t>considered CUI. </a:t>
            </a:r>
          </a:p>
          <a:p>
            <a:pPr marL="457200" lvl="1" indent="0">
              <a:buNone/>
            </a:pPr>
            <a:endParaRPr lang="en-US" sz="1600" dirty="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C115C9A2-333A-295D-622C-0244AD2266FB}"/>
              </a:ext>
            </a:extLst>
          </p:cNvPr>
          <p:cNvSpPr>
            <a:spLocks noGrp="1"/>
          </p:cNvSpPr>
          <p:nvPr>
            <p:ph type="body" sz="quarter" idx="17"/>
          </p:nvPr>
        </p:nvSpPr>
        <p:spPr/>
        <p:txBody>
          <a:bodyPr/>
          <a:lstStyle/>
          <a:p>
            <a:r>
              <a:rPr lang="en-US" dirty="0"/>
              <a:t>UNCLASSIFIED</a:t>
            </a:r>
          </a:p>
        </p:txBody>
      </p:sp>
      <p:sp>
        <p:nvSpPr>
          <p:cNvPr id="9" name="Title 3">
            <a:extLst>
              <a:ext uri="{FF2B5EF4-FFF2-40B4-BE49-F238E27FC236}">
                <a16:creationId xmlns:a16="http://schemas.microsoft.com/office/drawing/2014/main" id="{9C4EF2C3-F63B-79B5-E986-6A13CA4A018B}"/>
              </a:ext>
            </a:extLst>
          </p:cNvPr>
          <p:cNvSpPr>
            <a:spLocks noGrp="1"/>
          </p:cNvSpPr>
          <p:nvPr>
            <p:ph type="title"/>
          </p:nvPr>
        </p:nvSpPr>
        <p:spPr/>
        <p:txBody>
          <a:bodyPr anchor="b" anchorCtr="0">
            <a:normAutofit/>
          </a:bodyPr>
          <a:lstStyle/>
          <a:p>
            <a:r>
              <a:rPr lang="en-US" b="1" dirty="0">
                <a:latin typeface="+mj-lt"/>
                <a:cs typeface="Arial" panose="020B0604020202020204" pitchFamily="34" charset="0"/>
              </a:rPr>
              <a:t>CUI Registry</a:t>
            </a:r>
          </a:p>
        </p:txBody>
      </p:sp>
      <p:pic>
        <p:nvPicPr>
          <p:cNvPr id="11" name="Picture 10">
            <a:extLst>
              <a:ext uri="{FF2B5EF4-FFF2-40B4-BE49-F238E27FC236}">
                <a16:creationId xmlns:a16="http://schemas.microsoft.com/office/drawing/2014/main" id="{BC170E7F-3056-CE7B-108A-7E26D54FE11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6000"/>
                    </a14:imgEffect>
                  </a14:imgLayer>
                </a14:imgProps>
              </a:ext>
            </a:extLst>
          </a:blip>
          <a:stretch>
            <a:fillRect/>
          </a:stretch>
        </p:blipFill>
        <p:spPr>
          <a:xfrm>
            <a:off x="4599483" y="1320907"/>
            <a:ext cx="7331260" cy="3491476"/>
          </a:xfrm>
          <a:prstGeom prst="rect">
            <a:avLst/>
          </a:prstGeom>
          <a:ln w="12700">
            <a:no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C0D2C714-91FD-E95F-275B-E5925277B828}"/>
              </a:ext>
            </a:extLst>
          </p:cNvPr>
          <p:cNvSpPr txBox="1"/>
          <p:nvPr/>
        </p:nvSpPr>
        <p:spPr>
          <a:xfrm>
            <a:off x="4599483" y="5467380"/>
            <a:ext cx="7331260" cy="369332"/>
          </a:xfrm>
          <a:prstGeom prst="rect">
            <a:avLst/>
          </a:prstGeom>
          <a:solidFill>
            <a:schemeClr val="bg1">
              <a:lumMod val="95000"/>
            </a:schemeClr>
          </a:solidFill>
          <a:ln w="9525">
            <a:noFill/>
          </a:ln>
          <a:effectLst>
            <a:outerShdw blurRad="50800" dist="38100" dir="2700000" algn="tl" rotWithShape="0">
              <a:prstClr val="black">
                <a:alpha val="40000"/>
              </a:prstClr>
            </a:outerShdw>
          </a:effectLst>
        </p:spPr>
        <p:txBody>
          <a:bodyPr wrap="square">
            <a:spAutoFit/>
          </a:bodyPr>
          <a:lstStyle/>
          <a:p>
            <a:pPr marL="174625" lvl="1"/>
            <a:r>
              <a:rPr lang="en-US" sz="1800" b="1" dirty="0">
                <a:ea typeface="Calibri" panose="020F0502020204030204" pitchFamily="34" charset="0"/>
                <a:cs typeface="Calibri" panose="020F0502020204030204" pitchFamily="34" charset="0"/>
              </a:rPr>
              <a:t>Location of CUI Registry:</a:t>
            </a:r>
            <a:endParaRPr lang="en-US" sz="1800" dirty="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9C5A24A-C363-108C-2C6E-9467AD76CEB2}"/>
              </a:ext>
            </a:extLst>
          </p:cNvPr>
          <p:cNvSpPr txBox="1"/>
          <p:nvPr/>
        </p:nvSpPr>
        <p:spPr>
          <a:xfrm>
            <a:off x="4578629" y="1021288"/>
            <a:ext cx="2113155" cy="338554"/>
          </a:xfrm>
          <a:prstGeom prst="rect">
            <a:avLst/>
          </a:prstGeom>
          <a:solidFill>
            <a:schemeClr val="bg1"/>
          </a:solidFill>
        </p:spPr>
        <p:txBody>
          <a:bodyPr wrap="square">
            <a:spAutoFit/>
          </a:bodyPr>
          <a:lstStyle/>
          <a:p>
            <a:r>
              <a:rPr lang="en-US" sz="1600" b="1" dirty="0">
                <a:solidFill>
                  <a:schemeClr val="tx2"/>
                </a:solidFill>
                <a:ea typeface="Calibri" panose="020F0502020204030204" pitchFamily="34" charset="0"/>
                <a:cs typeface="Calibri" panose="020F0502020204030204" pitchFamily="34" charset="0"/>
              </a:rPr>
              <a:t>CUI Registry Webpage</a:t>
            </a:r>
            <a:endParaRPr lang="en-US" sz="1600" b="1" dirty="0">
              <a:solidFill>
                <a:schemeClr val="tx2"/>
              </a:solidFill>
            </a:endParaRPr>
          </a:p>
        </p:txBody>
      </p:sp>
      <p:sp>
        <p:nvSpPr>
          <p:cNvPr id="7" name="Slide Number Placeholder 2">
            <a:extLst>
              <a:ext uri="{FF2B5EF4-FFF2-40B4-BE49-F238E27FC236}">
                <a16:creationId xmlns:a16="http://schemas.microsoft.com/office/drawing/2014/main" id="{F81800AF-B2B6-DD54-F018-5802C579EBDE}"/>
              </a:ext>
            </a:extLst>
          </p:cNvPr>
          <p:cNvSpPr>
            <a:spLocks noGrp="1"/>
          </p:cNvSpPr>
          <p:nvPr>
            <p:ph type="sldNum" sz="quarter" idx="12"/>
          </p:nvPr>
        </p:nvSpPr>
        <p:spPr>
          <a:xfrm>
            <a:off x="8610600" y="6356356"/>
            <a:ext cx="2743200" cy="365125"/>
          </a:xfrm>
        </p:spPr>
        <p:txBody>
          <a:bodyPr/>
          <a:lstStyle/>
          <a:p>
            <a:fld id="{98FDB9DF-6B57-45C2-A666-B3AE8126FA43}" type="slidenum">
              <a:rPr lang="en-US" smtClean="0"/>
              <a:t>9</a:t>
            </a:fld>
            <a:endParaRPr lang="en-US" dirty="0"/>
          </a:p>
        </p:txBody>
      </p:sp>
      <p:sp>
        <p:nvSpPr>
          <p:cNvPr id="8" name="Footer Placeholder 2">
            <a:extLst>
              <a:ext uri="{FF2B5EF4-FFF2-40B4-BE49-F238E27FC236}">
                <a16:creationId xmlns:a16="http://schemas.microsoft.com/office/drawing/2014/main" id="{41AFA577-4574-6BE8-5CA6-A9C5819FAB46}"/>
              </a:ext>
            </a:extLst>
          </p:cNvPr>
          <p:cNvSpPr>
            <a:spLocks noGrp="1"/>
          </p:cNvSpPr>
          <p:nvPr>
            <p:ph type="ftr" sz="quarter" idx="11"/>
          </p:nvPr>
        </p:nvSpPr>
        <p:spPr>
          <a:xfrm>
            <a:off x="4038600" y="6356353"/>
            <a:ext cx="4114800" cy="365125"/>
          </a:xfrm>
        </p:spPr>
        <p:txBody>
          <a:bodyPr/>
          <a:lstStyle/>
          <a:p>
            <a:r>
              <a:rPr lang="en-US" dirty="0"/>
              <a:t>UNCLASSIFIED</a:t>
            </a:r>
          </a:p>
        </p:txBody>
      </p:sp>
    </p:spTree>
    <p:extLst>
      <p:ext uri="{BB962C8B-B14F-4D97-AF65-F5344CB8AC3E}">
        <p14:creationId xmlns:p14="http://schemas.microsoft.com/office/powerpoint/2010/main" val="2440280058"/>
      </p:ext>
    </p:extLst>
  </p:cSld>
  <p:clrMapOvr>
    <a:masterClrMapping/>
  </p:clrMapOvr>
</p:sld>
</file>

<file path=ppt/theme/theme1.xml><?xml version="1.0" encoding="utf-8"?>
<a:theme xmlns:a="http://schemas.openxmlformats.org/drawingml/2006/main" name="Title and Section Heading">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63BE97-7A92-4158-9029-C08085E0AE10}" vid="{66424394-393F-4C78-BF0A-0C999EA94CA6}"/>
    </a:ext>
  </a:extLst>
</a:theme>
</file>

<file path=ppt/theme/theme2.xml><?xml version="1.0" encoding="utf-8"?>
<a:theme xmlns:a="http://schemas.openxmlformats.org/drawingml/2006/main" name="Body Slides">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63BE97-7A92-4158-9029-C08085E0AE10}" vid="{D8E21BF6-2999-4225-B5E2-F103971F8119}"/>
    </a:ext>
  </a:extLst>
</a:theme>
</file>

<file path=ppt/theme/theme3.xml><?xml version="1.0" encoding="utf-8"?>
<a:theme xmlns:a="http://schemas.openxmlformats.org/drawingml/2006/main" name="Body Slides-No Footer">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63BE97-7A92-4158-9029-C08085E0AE10}" vid="{45947004-48F2-4344-81A1-5162C743D0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0 xmlns="fb36c4ba-a44c-4cd7-bc03-0e77503b21ed" xsi:nil="true"/>
    <_ip_UnifiedCompliancePolicyUIAction xmlns="http://schemas.microsoft.com/sharepoint/v3" xsi:nil="true"/>
    <status xmlns="fb36c4ba-a44c-4cd7-bc03-0e77503b21ed" xsi:nil="true"/>
    <GraphicReviewed_x003f_ xmlns="fb36c4ba-a44c-4cd7-bc03-0e77503b21ed">false</GraphicReviewed_x003f_>
    <_ip_UnifiedCompliancePolicyProperties xmlns="http://schemas.microsoft.com/sharepoint/v3" xsi:nil="true"/>
    <TaxCatchAll xmlns="db800a02-d222-4cd5-b15c-a63d8d4eac31" xsi:nil="true"/>
    <lcf76f155ced4ddcb4097134ff3c332f xmlns="fb36c4ba-a44c-4cd7-bc03-0e77503b21ed">
      <Terms xmlns="http://schemas.microsoft.com/office/infopath/2007/PartnerControls"/>
    </lcf76f155ced4ddcb4097134ff3c332f>
    <Title_x002f_Subject xmlns="fb36c4ba-a44c-4cd7-bc03-0e77503b21e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2E1AA0F0249D4381C9FF6429E0B2B0" ma:contentTypeVersion="21" ma:contentTypeDescription="Create a new document." ma:contentTypeScope="" ma:versionID="b6102d8f2730948760541baa30e49dc8">
  <xsd:schema xmlns:xsd="http://www.w3.org/2001/XMLSchema" xmlns:xs="http://www.w3.org/2001/XMLSchema" xmlns:p="http://schemas.microsoft.com/office/2006/metadata/properties" xmlns:ns1="http://schemas.microsoft.com/sharepoint/v3" xmlns:ns2="fb36c4ba-a44c-4cd7-bc03-0e77503b21ed" xmlns:ns3="db800a02-d222-4cd5-b15c-a63d8d4eac31" targetNamespace="http://schemas.microsoft.com/office/2006/metadata/properties" ma:root="true" ma:fieldsID="de7a3c1745f2a430ca57f7f34089c82e" ns1:_="" ns2:_="" ns3:_="">
    <xsd:import namespace="http://schemas.microsoft.com/sharepoint/v3"/>
    <xsd:import namespace="fb36c4ba-a44c-4cd7-bc03-0e77503b21ed"/>
    <xsd:import namespace="db800a02-d222-4cd5-b15c-a63d8d4eac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Title_x002f_Subject" minOccurs="0"/>
                <xsd:element ref="ns2:MediaLengthInSeconds" minOccurs="0"/>
                <xsd:element ref="ns2:MediaServiceLocation" minOccurs="0"/>
                <xsd:element ref="ns2:MediaServiceSearchProperties" minOccurs="0"/>
                <xsd:element ref="ns2:status" minOccurs="0"/>
                <xsd:element ref="ns2:Status0" minOccurs="0"/>
                <xsd:element ref="ns1:_ip_UnifiedCompliancePolicyProperties" minOccurs="0"/>
                <xsd:element ref="ns1:_ip_UnifiedCompliancePolicyUIAction" minOccurs="0"/>
                <xsd:element ref="ns2:GraphicReviewed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36c4ba-a44c-4cd7-bc03-0e77503b2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871f771-ab78-46b7-810c-7667649bb90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Title_x002f_Subject" ma:index="20" nillable="true" ma:displayName="Notes" ma:description="Workorder title or subject " ma:format="Dropdown" ma:internalName="Title_x002f_Subject">
      <xsd:simpleType>
        <xsd:restriction base="dms:Text">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status" ma:index="24" nillable="true" ma:displayName="status" ma:format="Dropdown" ma:internalName="status">
      <xsd:simpleType>
        <xsd:restriction base="dms:Choice">
          <xsd:enumeration value="Active"/>
          <xsd:enumeration value="Completed"/>
          <xsd:enumeration value="Cancelled"/>
        </xsd:restriction>
      </xsd:simpleType>
    </xsd:element>
    <xsd:element name="Status0" ma:index="25" nillable="true" ma:displayName="Status" ma:format="Dropdown" ma:internalName="Status0">
      <xsd:simpleType>
        <xsd:restriction base="dms:Choice">
          <xsd:enumeration value="Active"/>
          <xsd:enumeration value="Completed"/>
          <xsd:enumeration value="Cancelled"/>
        </xsd:restriction>
      </xsd:simpleType>
    </xsd:element>
    <xsd:element name="GraphicReviewed_x003f_" ma:index="28" ma:displayName="Graphic Reviewed?" ma:default="0" ma:format="Dropdown" ma:internalName="GraphicReviewed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b800a02-d222-4cd5-b15c-a63d8d4eac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8001a99-67cb-44d2-b087-2806686ed0ec}" ma:internalName="TaxCatchAll" ma:showField="CatchAllData" ma:web="db800a02-d222-4cd5-b15c-a63d8d4eac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F0C63D-FE3D-4CF5-A275-4EE9BF55A835}">
  <ds:schemaRefs>
    <ds:schemaRef ds:uri="http://schemas.microsoft.com/sharepoint/v3/contenttype/forms"/>
  </ds:schemaRefs>
</ds:datastoreItem>
</file>

<file path=customXml/itemProps2.xml><?xml version="1.0" encoding="utf-8"?>
<ds:datastoreItem xmlns:ds="http://schemas.openxmlformats.org/officeDocument/2006/customXml" ds:itemID="{9201E22C-E221-4256-B090-98E4FCBCB567}">
  <ds:schemaRefs>
    <ds:schemaRef ds:uri="http://schemas.microsoft.com/office/infopath/2007/PartnerControls"/>
    <ds:schemaRef ds:uri="http://schemas.microsoft.com/office/2006/metadata/properties"/>
    <ds:schemaRef ds:uri="fb36c4ba-a44c-4cd7-bc03-0e77503b21ed"/>
    <ds:schemaRef ds:uri="http://schemas.microsoft.com/sharepoint/v3"/>
    <ds:schemaRef ds:uri="http://purl.org/dc/elements/1.1/"/>
    <ds:schemaRef ds:uri="http://schemas.microsoft.com/office/2006/documentManagement/types"/>
    <ds:schemaRef ds:uri="http://www.w3.org/XML/1998/namespace"/>
    <ds:schemaRef ds:uri="http://schemas.openxmlformats.org/package/2006/metadata/core-properties"/>
    <ds:schemaRef ds:uri="db800a02-d222-4cd5-b15c-a63d8d4eac31"/>
    <ds:schemaRef ds:uri="http://purl.org/dc/dcmitype/"/>
    <ds:schemaRef ds:uri="http://purl.org/dc/terms/"/>
  </ds:schemaRefs>
</ds:datastoreItem>
</file>

<file path=customXml/itemProps3.xml><?xml version="1.0" encoding="utf-8"?>
<ds:datastoreItem xmlns:ds="http://schemas.openxmlformats.org/officeDocument/2006/customXml" ds:itemID="{E684D5A7-C407-407A-80B5-B27315963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36c4ba-a44c-4cd7-bc03-0e77503b21ed"/>
    <ds:schemaRef ds:uri="db800a02-d222-4cd5-b15c-a63d8d4ea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20976</TotalTime>
  <Words>6816</Words>
  <Application>Microsoft Office PowerPoint</Application>
  <PresentationFormat>Widescreen</PresentationFormat>
  <Paragraphs>637</Paragraphs>
  <Slides>46</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46</vt:i4>
      </vt:variant>
    </vt:vector>
  </HeadingPairs>
  <TitlesOfParts>
    <vt:vector size="54" baseType="lpstr">
      <vt:lpstr>Arial</vt:lpstr>
      <vt:lpstr>Calibri</vt:lpstr>
      <vt:lpstr>Calibri Light</vt:lpstr>
      <vt:lpstr>Courier New</vt:lpstr>
      <vt:lpstr>Wingdings</vt:lpstr>
      <vt:lpstr>Title and Section Heading</vt:lpstr>
      <vt:lpstr>Body Slides</vt:lpstr>
      <vt:lpstr>Body Slides-No Footer</vt:lpstr>
      <vt:lpstr>Controlled Unclassified Information (CUI)</vt:lpstr>
      <vt:lpstr>CUI Training Standards </vt:lpstr>
      <vt:lpstr>CUI Training Standards (cont.)</vt:lpstr>
      <vt:lpstr>Content</vt:lpstr>
      <vt:lpstr>Defining CUI</vt:lpstr>
      <vt:lpstr>National-Level CUI Policy and Oversight</vt:lpstr>
      <vt:lpstr>DOD CUI Policy and Oversight</vt:lpstr>
      <vt:lpstr>Individual Responsibilities for Protecting CUI</vt:lpstr>
      <vt:lpstr>CUI Registry</vt:lpstr>
      <vt:lpstr>DOD CUI Registry</vt:lpstr>
      <vt:lpstr>DOD CUI Registry Categories</vt:lpstr>
      <vt:lpstr>Determining if Information Falls Into A CUI Category</vt:lpstr>
      <vt:lpstr>CUI and U//FOUO</vt:lpstr>
      <vt:lpstr>Marking CUI—Mandatory Markings</vt:lpstr>
      <vt:lpstr>Marking CUI—Portion Markings</vt:lpstr>
      <vt:lpstr>CUI Basic and CUI Specified</vt:lpstr>
      <vt:lpstr>CUI in Classified Documents</vt:lpstr>
      <vt:lpstr>Distribution Statements</vt:lpstr>
      <vt:lpstr>Limited Dissemination Controls</vt:lpstr>
      <vt:lpstr>CUI Warning Statements</vt:lpstr>
      <vt:lpstr>CUI Markings in Non-Documents</vt:lpstr>
      <vt:lpstr>Marking Media</vt:lpstr>
      <vt:lpstr>CUI Safeguarding and Protection Methods</vt:lpstr>
      <vt:lpstr>Destruction Requirements</vt:lpstr>
      <vt:lpstr>Destruction Methods</vt:lpstr>
      <vt:lpstr>Incident Reporting Procedures</vt:lpstr>
      <vt:lpstr>Incident Investigation and Resolution</vt:lpstr>
      <vt:lpstr>Disseminating CUI</vt:lpstr>
      <vt:lpstr>Sharing CUI with Foreign Entities</vt:lpstr>
      <vt:lpstr>Transporting and Mailing CUI</vt:lpstr>
      <vt:lpstr>SF 901 CUI coversheet</vt:lpstr>
      <vt:lpstr>CUI Over the Phone and Fax</vt:lpstr>
      <vt:lpstr>Decontrolling CUI</vt:lpstr>
      <vt:lpstr>Public Release of Decontrolled CUI</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Certificate of Completion </vt:lpstr>
    </vt:vector>
  </TitlesOfParts>
  <Company>Defense CounterIntelligence Security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Controlled Unclassified Information (CUI) Training Template</dc:title>
  <dc:creator>Hall, Denzil, CIV, DCSA</dc:creator>
  <cp:lastModifiedBy>Scheffenacker, Mary K CIV DCSA CDSE (USA)</cp:lastModifiedBy>
  <cp:revision>254</cp:revision>
  <dcterms:created xsi:type="dcterms:W3CDTF">2022-06-03T16:22:43Z</dcterms:created>
  <dcterms:modified xsi:type="dcterms:W3CDTF">2026-03-03T19:46:25Z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0x010100232E1AA0F0249D4381C9FF6429E0B2B0</vt:lpwstr>
  </property>
  <property fmtid="{D5CDD505-2E9C-101B-9397-08002B2CF9AE}" pid="3" name="MediaServiceImageTags">
    <vt:lpwstr/>
  </property>
</Properties>
</file>