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4282" r:id="rId1"/>
  </p:sldMasterIdLst>
  <p:notesMasterIdLst>
    <p:notesMasterId r:id="rId23"/>
  </p:notesMasterIdLst>
  <p:handoutMasterIdLst>
    <p:handoutMasterId r:id="rId24"/>
  </p:handoutMasterIdLst>
  <p:sldIdLst>
    <p:sldId id="526" r:id="rId2"/>
    <p:sldId id="527" r:id="rId3"/>
    <p:sldId id="542" r:id="rId4"/>
    <p:sldId id="543" r:id="rId5"/>
    <p:sldId id="565" r:id="rId6"/>
    <p:sldId id="556" r:id="rId7"/>
    <p:sldId id="557" r:id="rId8"/>
    <p:sldId id="550" r:id="rId9"/>
    <p:sldId id="552" r:id="rId10"/>
    <p:sldId id="553" r:id="rId11"/>
    <p:sldId id="554" r:id="rId12"/>
    <p:sldId id="546" r:id="rId13"/>
    <p:sldId id="555" r:id="rId14"/>
    <p:sldId id="549" r:id="rId15"/>
    <p:sldId id="559" r:id="rId16"/>
    <p:sldId id="562" r:id="rId17"/>
    <p:sldId id="548" r:id="rId18"/>
    <p:sldId id="563" r:id="rId19"/>
    <p:sldId id="564" r:id="rId20"/>
    <p:sldId id="536" r:id="rId21"/>
    <p:sldId id="541" r:id="rId22"/>
  </p:sldIdLst>
  <p:sldSz cx="9144000" cy="6858000" type="screen4x3"/>
  <p:notesSz cx="6946900" cy="92075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96">
          <p15:clr>
            <a:srgbClr val="A4A3A4"/>
          </p15:clr>
        </p15:guide>
        <p15:guide id="2" orient="horz" pos="972">
          <p15:clr>
            <a:srgbClr val="A4A3A4"/>
          </p15:clr>
        </p15:guide>
        <p15:guide id="3" orient="horz" pos="2158">
          <p15:clr>
            <a:srgbClr val="A4A3A4"/>
          </p15:clr>
        </p15:guide>
        <p15:guide id="4" pos="2400">
          <p15:clr>
            <a:srgbClr val="A4A3A4"/>
          </p15:clr>
        </p15:guide>
        <p15:guide id="5" pos="2272">
          <p15:clr>
            <a:srgbClr val="A4A3A4"/>
          </p15:clr>
        </p15:guide>
        <p15:guide id="6" pos="2792">
          <p15:clr>
            <a:srgbClr val="A4A3A4"/>
          </p15:clr>
        </p15:guide>
        <p15:guide id="7" pos="3056">
          <p15:clr>
            <a:srgbClr val="A4A3A4"/>
          </p15:clr>
        </p15:guide>
        <p15:guide id="8" pos="3448">
          <p15:clr>
            <a:srgbClr val="A4A3A4"/>
          </p15:clr>
        </p15:guide>
        <p15:guide id="9" pos="3584">
          <p15:clr>
            <a:srgbClr val="A4A3A4"/>
          </p15:clr>
        </p15:guide>
        <p15:guide id="10" pos="360">
          <p15:clr>
            <a:srgbClr val="A4A3A4"/>
          </p15:clr>
        </p15:guide>
        <p15:guide id="11" pos="5536">
          <p15:clr>
            <a:srgbClr val="A4A3A4"/>
          </p15:clr>
        </p15:guide>
        <p15:guide id="12" pos="330">
          <p15:clr>
            <a:srgbClr val="A4A3A4"/>
          </p15:clr>
        </p15:guide>
      </p15:sldGuideLst>
    </p:ext>
    <p:ext uri="{2D200454-40CA-4A62-9FC3-DE9A4176ACB9}">
      <p15:notesGuideLst xmlns:p15="http://schemas.microsoft.com/office/powerpoint/2012/main">
        <p15:guide id="1" orient="horz" pos="2900">
          <p15:clr>
            <a:srgbClr val="A4A3A4"/>
          </p15:clr>
        </p15:guide>
        <p15:guide id="2" pos="218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86666"/>
    <a:srgbClr val="63656A"/>
    <a:srgbClr val="A0A2A6"/>
    <a:srgbClr val="4E5054"/>
    <a:srgbClr val="C2C3C6"/>
    <a:srgbClr val="728EBC"/>
    <a:srgbClr val="800000"/>
    <a:srgbClr val="003366"/>
    <a:srgbClr val="0066FF"/>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9" autoAdjust="0"/>
    <p:restoredTop sz="86364" autoAdjust="0"/>
  </p:normalViewPr>
  <p:slideViewPr>
    <p:cSldViewPr snapToGrid="0" showGuides="1">
      <p:cViewPr varScale="1">
        <p:scale>
          <a:sx n="85" d="100"/>
          <a:sy n="85" d="100"/>
        </p:scale>
        <p:origin x="1398" y="90"/>
      </p:cViewPr>
      <p:guideLst>
        <p:guide orient="horz" pos="2496"/>
        <p:guide orient="horz" pos="972"/>
        <p:guide orient="horz" pos="2158"/>
        <p:guide pos="2400"/>
        <p:guide pos="2272"/>
        <p:guide pos="2792"/>
        <p:guide pos="3056"/>
        <p:guide pos="3448"/>
        <p:guide pos="3584"/>
        <p:guide pos="360"/>
        <p:guide pos="5536"/>
        <p:guide pos="330"/>
      </p:guideLst>
    </p:cSldViewPr>
  </p:slideViewPr>
  <p:outlineViewPr>
    <p:cViewPr>
      <p:scale>
        <a:sx n="33" d="100"/>
        <a:sy n="33" d="100"/>
      </p:scale>
      <p:origin x="0" y="0"/>
    </p:cViewPr>
  </p:outlineViewPr>
  <p:notesTextViewPr>
    <p:cViewPr>
      <p:scale>
        <a:sx n="1" d="1"/>
        <a:sy n="1" d="1"/>
      </p:scale>
      <p:origin x="0" y="0"/>
    </p:cViewPr>
  </p:notesTextViewPr>
  <p:sorterViewPr>
    <p:cViewPr>
      <p:scale>
        <a:sx n="150" d="100"/>
        <a:sy n="150" d="100"/>
      </p:scale>
      <p:origin x="0" y="0"/>
    </p:cViewPr>
  </p:sorterViewPr>
  <p:notesViewPr>
    <p:cSldViewPr snapToGrid="0" showGuides="1">
      <p:cViewPr varScale="1">
        <p:scale>
          <a:sx n="84" d="100"/>
          <a:sy n="84" d="100"/>
        </p:scale>
        <p:origin x="2184" y="84"/>
      </p:cViewPr>
      <p:guideLst>
        <p:guide orient="horz" pos="2900"/>
        <p:guide pos="218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0953" cy="460690"/>
          </a:xfrm>
          <a:prstGeom prst="rect">
            <a:avLst/>
          </a:prstGeom>
        </p:spPr>
        <p:txBody>
          <a:bodyPr vert="horz" lIns="90580" tIns="45290" rIns="90580" bIns="45290" rtlCol="0"/>
          <a:lstStyle>
            <a:lvl1pPr algn="l">
              <a:defRPr sz="1200"/>
            </a:lvl1pPr>
          </a:lstStyle>
          <a:p>
            <a:endParaRPr lang="en-US" dirty="0"/>
          </a:p>
        </p:txBody>
      </p:sp>
      <p:sp>
        <p:nvSpPr>
          <p:cNvPr id="3" name="Date Placeholder 2"/>
          <p:cNvSpPr>
            <a:spLocks noGrp="1"/>
          </p:cNvSpPr>
          <p:nvPr>
            <p:ph type="dt" sz="quarter" idx="1"/>
          </p:nvPr>
        </p:nvSpPr>
        <p:spPr>
          <a:xfrm>
            <a:off x="3934375" y="0"/>
            <a:ext cx="3010953" cy="460690"/>
          </a:xfrm>
          <a:prstGeom prst="rect">
            <a:avLst/>
          </a:prstGeom>
        </p:spPr>
        <p:txBody>
          <a:bodyPr vert="horz" lIns="90580" tIns="45290" rIns="90580" bIns="45290" rtlCol="0"/>
          <a:lstStyle>
            <a:lvl1pPr algn="r">
              <a:defRPr sz="1200"/>
            </a:lvl1pPr>
          </a:lstStyle>
          <a:p>
            <a:fld id="{2E0C9C53-E699-4131-9CA4-7CE9ADA1E4D0}" type="datetimeFigureOut">
              <a:rPr lang="en-US" smtClean="0"/>
              <a:t>1/9/2018</a:t>
            </a:fld>
            <a:endParaRPr lang="en-US" dirty="0"/>
          </a:p>
        </p:txBody>
      </p:sp>
      <p:sp>
        <p:nvSpPr>
          <p:cNvPr id="4" name="Footer Placeholder 3"/>
          <p:cNvSpPr>
            <a:spLocks noGrp="1"/>
          </p:cNvSpPr>
          <p:nvPr>
            <p:ph type="ftr" sz="quarter" idx="2"/>
          </p:nvPr>
        </p:nvSpPr>
        <p:spPr>
          <a:xfrm>
            <a:off x="0" y="8745238"/>
            <a:ext cx="3010953" cy="460690"/>
          </a:xfrm>
          <a:prstGeom prst="rect">
            <a:avLst/>
          </a:prstGeom>
        </p:spPr>
        <p:txBody>
          <a:bodyPr vert="horz" lIns="90580" tIns="45290" rIns="90580" bIns="4529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4375" y="8745238"/>
            <a:ext cx="3010953" cy="460690"/>
          </a:xfrm>
          <a:prstGeom prst="rect">
            <a:avLst/>
          </a:prstGeom>
        </p:spPr>
        <p:txBody>
          <a:bodyPr vert="horz" lIns="90580" tIns="45290" rIns="90580" bIns="45290" rtlCol="0" anchor="b"/>
          <a:lstStyle>
            <a:lvl1pPr algn="r">
              <a:defRPr sz="1200"/>
            </a:lvl1pPr>
          </a:lstStyle>
          <a:p>
            <a:fld id="{22D6F615-A298-42A3-B675-3301463C202A}" type="slidenum">
              <a:rPr lang="en-US" smtClean="0"/>
              <a:t>‹#›</a:t>
            </a:fld>
            <a:endParaRPr lang="en-US" dirty="0"/>
          </a:p>
        </p:txBody>
      </p:sp>
    </p:spTree>
    <p:extLst>
      <p:ext uri="{BB962C8B-B14F-4D97-AF65-F5344CB8AC3E}">
        <p14:creationId xmlns:p14="http://schemas.microsoft.com/office/powerpoint/2010/main" val="42303287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0953" cy="460690"/>
          </a:xfrm>
          <a:prstGeom prst="rect">
            <a:avLst/>
          </a:prstGeom>
        </p:spPr>
        <p:txBody>
          <a:bodyPr vert="horz" lIns="90580" tIns="45290" rIns="90580" bIns="45290" rtlCol="0"/>
          <a:lstStyle>
            <a:lvl1pPr algn="l">
              <a:defRPr sz="1200"/>
            </a:lvl1pPr>
          </a:lstStyle>
          <a:p>
            <a:endParaRPr lang="en-US" dirty="0"/>
          </a:p>
        </p:txBody>
      </p:sp>
      <p:sp>
        <p:nvSpPr>
          <p:cNvPr id="3" name="Date Placeholder 2"/>
          <p:cNvSpPr>
            <a:spLocks noGrp="1"/>
          </p:cNvSpPr>
          <p:nvPr>
            <p:ph type="dt" idx="1"/>
          </p:nvPr>
        </p:nvSpPr>
        <p:spPr>
          <a:xfrm>
            <a:off x="3934375" y="0"/>
            <a:ext cx="3010953" cy="460690"/>
          </a:xfrm>
          <a:prstGeom prst="rect">
            <a:avLst/>
          </a:prstGeom>
        </p:spPr>
        <p:txBody>
          <a:bodyPr vert="horz" lIns="90580" tIns="45290" rIns="90580" bIns="45290" rtlCol="0"/>
          <a:lstStyle>
            <a:lvl1pPr algn="r">
              <a:defRPr sz="1200"/>
            </a:lvl1pPr>
          </a:lstStyle>
          <a:p>
            <a:fld id="{5CF9D6B5-ED13-40A3-9063-434AC3F700DC}" type="datetimeFigureOut">
              <a:rPr lang="en-US" smtClean="0"/>
              <a:t>1/9/2018</a:t>
            </a:fld>
            <a:endParaRPr lang="en-US" dirty="0"/>
          </a:p>
        </p:txBody>
      </p:sp>
      <p:sp>
        <p:nvSpPr>
          <p:cNvPr id="4" name="Slide Image Placeholder 3"/>
          <p:cNvSpPr>
            <a:spLocks noGrp="1" noRot="1" noChangeAspect="1"/>
          </p:cNvSpPr>
          <p:nvPr>
            <p:ph type="sldImg" idx="2"/>
          </p:nvPr>
        </p:nvSpPr>
        <p:spPr>
          <a:xfrm>
            <a:off x="1171575" y="690563"/>
            <a:ext cx="4603750" cy="3452812"/>
          </a:xfrm>
          <a:prstGeom prst="rect">
            <a:avLst/>
          </a:prstGeom>
          <a:noFill/>
          <a:ln w="12700">
            <a:solidFill>
              <a:prstClr val="black"/>
            </a:solidFill>
          </a:ln>
        </p:spPr>
        <p:txBody>
          <a:bodyPr vert="horz" lIns="90580" tIns="45290" rIns="90580" bIns="45290" rtlCol="0" anchor="ctr"/>
          <a:lstStyle/>
          <a:p>
            <a:endParaRPr lang="en-US" dirty="0"/>
          </a:p>
        </p:txBody>
      </p:sp>
      <p:sp>
        <p:nvSpPr>
          <p:cNvPr id="5" name="Notes Placeholder 4"/>
          <p:cNvSpPr>
            <a:spLocks noGrp="1"/>
          </p:cNvSpPr>
          <p:nvPr>
            <p:ph type="body" sz="quarter" idx="3"/>
          </p:nvPr>
        </p:nvSpPr>
        <p:spPr>
          <a:xfrm>
            <a:off x="695319" y="4374192"/>
            <a:ext cx="5556262" cy="4143061"/>
          </a:xfrm>
          <a:prstGeom prst="rect">
            <a:avLst/>
          </a:prstGeom>
        </p:spPr>
        <p:txBody>
          <a:bodyPr vert="horz" lIns="90580" tIns="45290" rIns="90580" bIns="4529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45238"/>
            <a:ext cx="3010953" cy="460690"/>
          </a:xfrm>
          <a:prstGeom prst="rect">
            <a:avLst/>
          </a:prstGeom>
        </p:spPr>
        <p:txBody>
          <a:bodyPr vert="horz" lIns="90580" tIns="45290" rIns="90580" bIns="4529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4375" y="8745238"/>
            <a:ext cx="3010953" cy="460690"/>
          </a:xfrm>
          <a:prstGeom prst="rect">
            <a:avLst/>
          </a:prstGeom>
        </p:spPr>
        <p:txBody>
          <a:bodyPr vert="horz" lIns="90580" tIns="45290" rIns="90580" bIns="45290" rtlCol="0" anchor="b"/>
          <a:lstStyle>
            <a:lvl1pPr algn="r">
              <a:defRPr sz="1200"/>
            </a:lvl1pPr>
          </a:lstStyle>
          <a:p>
            <a:fld id="{D880D576-E10E-4BEF-A1E8-5DD5FEE3881D}" type="slidenum">
              <a:rPr lang="en-US" smtClean="0"/>
              <a:t>‹#›</a:t>
            </a:fld>
            <a:endParaRPr lang="en-US" dirty="0"/>
          </a:p>
        </p:txBody>
      </p:sp>
    </p:spTree>
    <p:extLst>
      <p:ext uri="{BB962C8B-B14F-4D97-AF65-F5344CB8AC3E}">
        <p14:creationId xmlns:p14="http://schemas.microsoft.com/office/powerpoint/2010/main" val="21211244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These slides have been provided by the DoD UD PMO for use in Unauthorized Disclosure briefings</a:t>
            </a:r>
            <a:r>
              <a:rPr lang="en-US" sz="1200" kern="1200" baseline="0" dirty="0" smtClean="0">
                <a:solidFill>
                  <a:schemeClr val="tx1"/>
                </a:solidFill>
                <a:effectLst/>
                <a:latin typeface="+mn-lt"/>
                <a:ea typeface="+mn-ea"/>
                <a:cs typeface="+mn-cs"/>
              </a:rPr>
              <a:t> for Security Professionals within your component or command</a:t>
            </a:r>
            <a:r>
              <a:rPr lang="en-US" sz="1200" kern="1200" dirty="0" smtClean="0">
                <a:solidFill>
                  <a:schemeClr val="tx1"/>
                </a:solidFill>
                <a:effectLst/>
                <a:latin typeface="+mn-lt"/>
                <a:ea typeface="+mn-ea"/>
                <a:cs typeface="+mn-cs"/>
              </a:rPr>
              <a:t>.  Feel free to customize the briefing with your command’s name and logo.  Slides 13 and 20 provide an opportunity to input customized reporting criteria, procedures</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and Command level reporting POC.</a:t>
            </a:r>
          </a:p>
          <a:p>
            <a:r>
              <a:rPr lang="en-US" sz="1200" kern="1200" dirty="0" smtClean="0">
                <a:solidFill>
                  <a:schemeClr val="tx1"/>
                </a:solidFill>
                <a:effectLst/>
                <a:latin typeface="+mn-lt"/>
                <a:ea typeface="+mn-ea"/>
                <a:cs typeface="+mn-cs"/>
              </a:rPr>
              <a:t>Consider supplementing this briefing with job aids, case studies, and other awareness materials available under Unauthorized Disclosure Toolkit at https://www.cdse.edu/toolkits/unauthorized/index.php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For questions on content or any other matters related to DoD Unauthorized Disclosure, please reach out to the DoD UD Program Management</a:t>
            </a:r>
            <a:r>
              <a:rPr lang="en-US" sz="1200" kern="1200" baseline="0" dirty="0" smtClean="0">
                <a:solidFill>
                  <a:schemeClr val="tx1"/>
                </a:solidFill>
                <a:effectLst/>
                <a:latin typeface="+mn-lt"/>
                <a:ea typeface="+mn-ea"/>
                <a:cs typeface="+mn-cs"/>
              </a:rPr>
              <a:t> Office</a:t>
            </a:r>
            <a:r>
              <a:rPr lang="en-US" sz="1200" kern="1200" dirty="0" smtClean="0">
                <a:solidFill>
                  <a:schemeClr val="tx1"/>
                </a:solidFill>
                <a:effectLst/>
                <a:latin typeface="+mn-lt"/>
                <a:ea typeface="+mn-ea"/>
                <a:cs typeface="+mn-cs"/>
              </a:rPr>
              <a:t> at dss.quantico.dss-hq.mbx.ditmac-unauthorized-disclosure@mail.mil.</a:t>
            </a:r>
          </a:p>
          <a:p>
            <a:endParaRPr lang="en-US" dirty="0"/>
          </a:p>
        </p:txBody>
      </p:sp>
      <p:sp>
        <p:nvSpPr>
          <p:cNvPr id="4" name="Slide Number Placeholder 3"/>
          <p:cNvSpPr>
            <a:spLocks noGrp="1"/>
          </p:cNvSpPr>
          <p:nvPr>
            <p:ph type="sldNum" sz="quarter" idx="10"/>
          </p:nvPr>
        </p:nvSpPr>
        <p:spPr/>
        <p:txBody>
          <a:bodyPr/>
          <a:lstStyle/>
          <a:p>
            <a:fld id="{D880D576-E10E-4BEF-A1E8-5DD5FEE3881D}" type="slidenum">
              <a:rPr lang="en-US" smtClean="0"/>
              <a:t>1</a:t>
            </a:fld>
            <a:endParaRPr lang="en-US" dirty="0"/>
          </a:p>
        </p:txBody>
      </p:sp>
    </p:spTree>
    <p:extLst>
      <p:ext uri="{BB962C8B-B14F-4D97-AF65-F5344CB8AC3E}">
        <p14:creationId xmlns:p14="http://schemas.microsoft.com/office/powerpoint/2010/main" val="31484247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880D576-E10E-4BEF-A1E8-5DD5FEE3881D}" type="slidenum">
              <a:rPr lang="en-US" smtClean="0"/>
              <a:t>3</a:t>
            </a:fld>
            <a:endParaRPr lang="en-US" dirty="0"/>
          </a:p>
        </p:txBody>
      </p:sp>
    </p:spTree>
    <p:extLst>
      <p:ext uri="{BB962C8B-B14F-4D97-AF65-F5344CB8AC3E}">
        <p14:creationId xmlns:p14="http://schemas.microsoft.com/office/powerpoint/2010/main" val="40199821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880D576-E10E-4BEF-A1E8-5DD5FEE3881D}" type="slidenum">
              <a:rPr lang="en-US" smtClean="0"/>
              <a:t>6</a:t>
            </a:fld>
            <a:endParaRPr lang="en-US" dirty="0"/>
          </a:p>
        </p:txBody>
      </p:sp>
    </p:spTree>
    <p:extLst>
      <p:ext uri="{BB962C8B-B14F-4D97-AF65-F5344CB8AC3E}">
        <p14:creationId xmlns:p14="http://schemas.microsoft.com/office/powerpoint/2010/main" val="6495732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880D576-E10E-4BEF-A1E8-5DD5FEE3881D}" type="slidenum">
              <a:rPr lang="en-US" smtClean="0"/>
              <a:t>10</a:t>
            </a:fld>
            <a:endParaRPr lang="en-US" dirty="0"/>
          </a:p>
        </p:txBody>
      </p:sp>
    </p:spTree>
    <p:extLst>
      <p:ext uri="{BB962C8B-B14F-4D97-AF65-F5344CB8AC3E}">
        <p14:creationId xmlns:p14="http://schemas.microsoft.com/office/powerpoint/2010/main" val="32675665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B61BEF0D-F0BB-DE4B-95CE-6DB70DBA9567}" type="datetimeFigureOut">
              <a:rPr lang="en-US" smtClean="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14692183"/>
      </p:ext>
    </p:extLst>
  </p:cSld>
  <p:clrMapOvr>
    <a:masterClrMapping/>
  </p:clrMapOvr>
  <p:timing>
    <p:tnLst>
      <p:par>
        <p:cTn id="1" dur="indefinite" restart="never" nodeType="tmRoot"/>
      </p:par>
    </p:tnLst>
  </p:timing>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5944166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5520750"/>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3" name="Text Placeholder 2"/>
          <p:cNvSpPr>
            <a:spLocks noGrp="1"/>
          </p:cNvSpPr>
          <p:nvPr>
            <p:ph type="body" sz="quarter" idx="10" hasCustomPrompt="1"/>
          </p:nvPr>
        </p:nvSpPr>
        <p:spPr>
          <a:xfrm>
            <a:off x="471714" y="1306286"/>
            <a:ext cx="8316686" cy="1756230"/>
          </a:xfrm>
        </p:spPr>
        <p:txBody>
          <a:bodyPr anchor="ctr">
            <a:normAutofit/>
          </a:bodyPr>
          <a:lstStyle>
            <a:lvl1pPr marL="0" indent="0" algn="ctr">
              <a:spcBef>
                <a:spcPts val="0"/>
              </a:spcBef>
              <a:buNone/>
              <a:defRPr lang="en-US" sz="3200" b="1" kern="1200" spc="300" dirty="0" smtClean="0">
                <a:solidFill>
                  <a:schemeClr val="bg1"/>
                </a:solidFill>
                <a:latin typeface="+mn-lt"/>
                <a:ea typeface="+mn-ea"/>
                <a:cs typeface="+mn-cs"/>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Insert Presentation Title Here</a:t>
            </a:r>
          </a:p>
        </p:txBody>
      </p:sp>
      <p:sp>
        <p:nvSpPr>
          <p:cNvPr id="5" name="Text Placeholder 4"/>
          <p:cNvSpPr>
            <a:spLocks noGrp="1"/>
          </p:cNvSpPr>
          <p:nvPr>
            <p:ph type="body" sz="quarter" idx="11" hasCustomPrompt="1"/>
          </p:nvPr>
        </p:nvSpPr>
        <p:spPr>
          <a:xfrm>
            <a:off x="2525481" y="3425825"/>
            <a:ext cx="4038600" cy="304800"/>
          </a:xfrm>
        </p:spPr>
        <p:txBody>
          <a:bodyPr>
            <a:noAutofit/>
          </a:bodyPr>
          <a:lstStyle>
            <a:lvl1pPr marL="0" indent="0" algn="ctr">
              <a:buNone/>
              <a:defRPr lang="en-US" sz="1600" b="0" i="0" kern="1200" spc="300" dirty="0" smtClean="0">
                <a:solidFill>
                  <a:schemeClr val="bg1"/>
                </a:solidFill>
                <a:latin typeface="+mn-lt"/>
                <a:ea typeface="+mn-ea"/>
                <a:cs typeface="+mn-cs"/>
              </a:defRPr>
            </a:lvl1pPr>
            <a:lvl2pPr marL="457200" indent="0">
              <a:buNone/>
              <a:defRPr lang="en-US" sz="2800" b="1" kern="1200" spc="300" dirty="0" smtClean="0">
                <a:solidFill>
                  <a:schemeClr val="bg2"/>
                </a:solidFill>
                <a:latin typeface="+mn-lt"/>
                <a:ea typeface="+mn-ea"/>
                <a:cs typeface="+mn-cs"/>
              </a:defRPr>
            </a:lvl2pPr>
            <a:lvl3pPr marL="914400" indent="0">
              <a:buNone/>
              <a:defRPr lang="en-US" sz="2800" b="1" kern="1200" spc="300" dirty="0" smtClean="0">
                <a:solidFill>
                  <a:schemeClr val="bg2"/>
                </a:solidFill>
                <a:latin typeface="+mn-lt"/>
                <a:ea typeface="+mn-ea"/>
                <a:cs typeface="+mn-cs"/>
              </a:defRPr>
            </a:lvl3pPr>
            <a:lvl4pPr marL="1371600" indent="0">
              <a:buNone/>
              <a:defRPr lang="en-US" sz="2800" b="1" kern="1200" spc="300" dirty="0" smtClean="0">
                <a:solidFill>
                  <a:schemeClr val="bg2"/>
                </a:solidFill>
                <a:latin typeface="+mn-lt"/>
                <a:ea typeface="+mn-ea"/>
                <a:cs typeface="+mn-cs"/>
              </a:defRPr>
            </a:lvl4pPr>
            <a:lvl5pPr marL="1828800" indent="0">
              <a:buNone/>
              <a:defRPr lang="en-US" sz="2800" b="1" kern="1200" spc="300" dirty="0" smtClean="0">
                <a:solidFill>
                  <a:schemeClr val="bg2"/>
                </a:solidFill>
                <a:latin typeface="+mn-lt"/>
                <a:ea typeface="+mn-ea"/>
                <a:cs typeface="+mn-cs"/>
              </a:defRPr>
            </a:lvl5pPr>
          </a:lstStyle>
          <a:p>
            <a:pPr lvl="0"/>
            <a:r>
              <a:rPr lang="en-US" dirty="0" smtClean="0"/>
              <a:t>Insert Date</a:t>
            </a:r>
            <a:endParaRPr lang="en-US" dirty="0"/>
          </a:p>
        </p:txBody>
      </p:sp>
    </p:spTree>
    <p:extLst>
      <p:ext uri="{BB962C8B-B14F-4D97-AF65-F5344CB8AC3E}">
        <p14:creationId xmlns:p14="http://schemas.microsoft.com/office/powerpoint/2010/main" val="416444370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800"/>
            </a:lvl1pPr>
            <a:lvl2pPr>
              <a:buSzPct val="80000"/>
              <a:defRPr sz="2000"/>
            </a:lvl2pPr>
            <a:lvl3pPr>
              <a:defRPr sz="18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itle Placeholder 6"/>
          <p:cNvSpPr>
            <a:spLocks noGrp="1"/>
          </p:cNvSpPr>
          <p:nvPr>
            <p:ph type="title"/>
          </p:nvPr>
        </p:nvSpPr>
        <p:spPr>
          <a:xfrm>
            <a:off x="927100" y="198438"/>
            <a:ext cx="7759700" cy="56356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Tree>
    <p:extLst>
      <p:ext uri="{BB962C8B-B14F-4D97-AF65-F5344CB8AC3E}">
        <p14:creationId xmlns:p14="http://schemas.microsoft.com/office/powerpoint/2010/main" val="248870890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4"/>
            <a:ext cx="4038600" cy="4525963"/>
          </a:xfrm>
        </p:spPr>
        <p:txBody>
          <a:bodyPr>
            <a:normAutofit/>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4"/>
            <a:ext cx="4038600" cy="4525963"/>
          </a:xfrm>
        </p:spPr>
        <p:txBody>
          <a:bodyPr>
            <a:normAutofit/>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itle Placeholder 6"/>
          <p:cNvSpPr>
            <a:spLocks noGrp="1"/>
          </p:cNvSpPr>
          <p:nvPr>
            <p:ph type="title"/>
          </p:nvPr>
        </p:nvSpPr>
        <p:spPr>
          <a:xfrm>
            <a:off x="927100" y="198438"/>
            <a:ext cx="7759700" cy="56356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Tree>
    <p:extLst>
      <p:ext uri="{BB962C8B-B14F-4D97-AF65-F5344CB8AC3E}">
        <p14:creationId xmlns:p14="http://schemas.microsoft.com/office/powerpoint/2010/main" val="3579132290"/>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9" y="1535113"/>
            <a:ext cx="4041775"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9" y="2174875"/>
            <a:ext cx="4041775" cy="3951288"/>
          </a:xfrm>
        </p:spPr>
        <p:txBody>
          <a:bodyPr>
            <a:normAutofit/>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Placeholder 6"/>
          <p:cNvSpPr>
            <a:spLocks noGrp="1"/>
          </p:cNvSpPr>
          <p:nvPr>
            <p:ph type="title"/>
          </p:nvPr>
        </p:nvSpPr>
        <p:spPr>
          <a:xfrm>
            <a:off x="927100" y="198438"/>
            <a:ext cx="7759700" cy="56356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Tree>
    <p:extLst>
      <p:ext uri="{BB962C8B-B14F-4D97-AF65-F5344CB8AC3E}">
        <p14:creationId xmlns:p14="http://schemas.microsoft.com/office/powerpoint/2010/main" val="2904099664"/>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3" name="Title Placeholder 6"/>
          <p:cNvSpPr>
            <a:spLocks noGrp="1"/>
          </p:cNvSpPr>
          <p:nvPr>
            <p:ph type="title"/>
          </p:nvPr>
        </p:nvSpPr>
        <p:spPr>
          <a:xfrm>
            <a:off x="927100" y="198438"/>
            <a:ext cx="7759700" cy="56356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Tree>
    <p:extLst>
      <p:ext uri="{BB962C8B-B14F-4D97-AF65-F5344CB8AC3E}">
        <p14:creationId xmlns:p14="http://schemas.microsoft.com/office/powerpoint/2010/main" val="2055520342"/>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75823540"/>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1066800"/>
            <a:ext cx="3008313" cy="8572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1066800"/>
            <a:ext cx="5111750" cy="5334000"/>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2" y="1924051"/>
            <a:ext cx="3008313" cy="44982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6140818"/>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0" y="4800600"/>
            <a:ext cx="8461376"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304800" y="990599"/>
            <a:ext cx="8461376" cy="37369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304800" y="5367338"/>
            <a:ext cx="8461376"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88928547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8312375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25079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5997888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06471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9640388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74974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smtClean="0"/>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98450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8384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61BEF0D-F0BB-DE4B-95CE-6DB70DBA9567}" type="datetimeFigureOut">
              <a:rPr lang="en-US" smtClean="0"/>
              <a:pPr/>
              <a:t>1/9/2018</a:t>
            </a:fld>
            <a:endParaRPr lang="en-US" dirty="0"/>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57F1E4F-1CFF-5643-939E-217C01CDF565}" type="slidenum">
              <a:rPr lang="en-US" smtClean="0"/>
              <a:pPr/>
              <a:t>‹#›</a:t>
            </a:fld>
            <a:endParaRPr lang="en-US" dirty="0"/>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Content Placeholder 4"/>
          <p:cNvSpPr txBox="1">
            <a:spLocks/>
          </p:cNvSpPr>
          <p:nvPr userDrawn="1"/>
        </p:nvSpPr>
        <p:spPr>
          <a:xfrm>
            <a:off x="228600" y="0"/>
            <a:ext cx="8534400" cy="152400"/>
          </a:xfrm>
          <a:prstGeom prst="rect">
            <a:avLst/>
          </a:prstGeom>
        </p:spPr>
        <p:txBody>
          <a:bodyPr lIns="0" tIns="0" rIns="0" bIns="0" anchor="b">
            <a:noAutofit/>
          </a:bodyPr>
          <a:lstStyle>
            <a:lvl1pPr marL="0" indent="0" algn="ctr" defTabSz="914400" rtl="0" eaLnBrk="1" latinLnBrk="0" hangingPunct="1">
              <a:spcBef>
                <a:spcPct val="20000"/>
              </a:spcBef>
              <a:buFont typeface="Wingdings" panose="05000000000000000000" pitchFamily="2" charset="2"/>
              <a:buNone/>
              <a:defRPr sz="900" b="1" kern="1200" spc="300">
                <a:solidFill>
                  <a:srgbClr val="686666"/>
                </a:solidFill>
                <a:latin typeface="+mn-lt"/>
                <a:ea typeface="+mn-ea"/>
                <a:cs typeface="+mn-cs"/>
              </a:defRPr>
            </a:lvl1pPr>
            <a:lvl2pPr marL="742950" indent="-285750" algn="l" defTabSz="914400" rtl="0" eaLnBrk="1" latinLnBrk="0" hangingPunct="1">
              <a:spcBef>
                <a:spcPct val="20000"/>
              </a:spcBef>
              <a:buFont typeface="Wingdings" panose="05000000000000000000" pitchFamily="2" charset="2"/>
              <a:buChar char="Ø"/>
              <a:defRPr sz="1600" kern="1200">
                <a:solidFill>
                  <a:srgbClr val="393537"/>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400" kern="1200">
                <a:solidFill>
                  <a:srgbClr val="393537"/>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200" kern="1200">
                <a:solidFill>
                  <a:srgbClr val="393537"/>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rgbClr val="393537"/>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r>
              <a:rPr lang="en-US" baseline="0" dirty="0" smtClean="0">
                <a:solidFill>
                  <a:schemeClr val="accent1"/>
                </a:solidFill>
              </a:rPr>
              <a:t>SECURITY PROFESSIONALS </a:t>
            </a:r>
            <a:r>
              <a:rPr lang="en-US" dirty="0" smtClean="0">
                <a:solidFill>
                  <a:schemeClr val="accent1"/>
                </a:solidFill>
              </a:rPr>
              <a:t>UNAUTHORIZED</a:t>
            </a:r>
            <a:r>
              <a:rPr lang="en-US" baseline="0" dirty="0" smtClean="0">
                <a:solidFill>
                  <a:schemeClr val="accent1"/>
                </a:solidFill>
              </a:rPr>
              <a:t> DISCLOSURE TRAINING</a:t>
            </a:r>
            <a:endParaRPr lang="en-US" dirty="0">
              <a:solidFill>
                <a:schemeClr val="accent1"/>
              </a:solidFill>
            </a:endParaRPr>
          </a:p>
        </p:txBody>
      </p:sp>
    </p:spTree>
    <p:extLst>
      <p:ext uri="{BB962C8B-B14F-4D97-AF65-F5344CB8AC3E}">
        <p14:creationId xmlns:p14="http://schemas.microsoft.com/office/powerpoint/2010/main" val="1759423217"/>
      </p:ext>
    </p:extLst>
  </p:cSld>
  <p:clrMap bg1="lt1" tx1="dk1" bg2="lt2" tx2="dk2" accent1="accent1" accent2="accent2" accent3="accent3" accent4="accent4" accent5="accent5" accent6="accent6" hlink="hlink" folHlink="folHlink"/>
  <p:sldLayoutIdLst>
    <p:sldLayoutId id="2147484283" r:id="rId1"/>
    <p:sldLayoutId id="2147484284" r:id="rId2"/>
    <p:sldLayoutId id="2147484285" r:id="rId3"/>
    <p:sldLayoutId id="2147484286" r:id="rId4"/>
    <p:sldLayoutId id="2147484287" r:id="rId5"/>
    <p:sldLayoutId id="2147484288" r:id="rId6"/>
    <p:sldLayoutId id="2147484289" r:id="rId7"/>
    <p:sldLayoutId id="2147484290" r:id="rId8"/>
    <p:sldLayoutId id="2147484291" r:id="rId9"/>
    <p:sldLayoutId id="2147484292" r:id="rId10"/>
    <p:sldLayoutId id="2147484293" r:id="rId11"/>
    <p:sldLayoutId id="2147483689" r:id="rId12"/>
    <p:sldLayoutId id="2147483650" r:id="rId13"/>
    <p:sldLayoutId id="2147483652" r:id="rId14"/>
    <p:sldLayoutId id="2147483653" r:id="rId15"/>
    <p:sldLayoutId id="2147483654" r:id="rId16"/>
    <p:sldLayoutId id="2147483655" r:id="rId17"/>
    <p:sldLayoutId id="2147483656" r:id="rId18"/>
    <p:sldLayoutId id="2147483657" r:id="rId19"/>
  </p:sldLayoutIdLst>
  <p:timing>
    <p:tnLst>
      <p:par>
        <p:cTn id="1" dur="indefinite" restart="never" nodeType="tmRoot"/>
      </p:par>
    </p:tnLst>
  </p:timing>
  <p:hf sldNum="0" hdr="0" ftr="0" dt="0"/>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Calibri" panose="020F0502020204030204" pitchFamily="34" charset="0"/>
          <a:ea typeface="Verdana" panose="020B0604030504040204" pitchFamily="34" charset="0"/>
          <a:cs typeface="Calibri" panose="020F0502020204030204" pitchFamily="34"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Calibri" panose="020F0502020204030204" pitchFamily="34" charset="0"/>
          <a:ea typeface="Verdana" panose="020B0604030504040204" pitchFamily="34" charset="0"/>
          <a:cs typeface="Calibri" panose="020F0502020204030204" pitchFamily="34" charset="0"/>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Calibri" panose="020F0502020204030204" pitchFamily="34" charset="0"/>
          <a:ea typeface="Verdana" panose="020B0604030504040204" pitchFamily="34" charset="0"/>
          <a:cs typeface="Calibri" panose="020F0502020204030204" pitchFamily="34" charset="0"/>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Calibri" panose="020F0502020204030204" pitchFamily="34" charset="0"/>
          <a:ea typeface="Verdana" panose="020B0604030504040204" pitchFamily="34" charset="0"/>
          <a:cs typeface="Calibri" panose="020F0502020204030204" pitchFamily="34" charset="0"/>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Calibri" panose="020F0502020204030204" pitchFamily="34" charset="0"/>
          <a:ea typeface="Verdana" panose="020B0604030504040204" pitchFamily="34" charset="0"/>
          <a:cs typeface="Calibri" panose="020F0502020204030204" pitchFamily="34" charset="0"/>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Calibri" panose="020F0502020204030204" pitchFamily="34" charset="0"/>
          <a:ea typeface="Verdana" panose="020B0604030504040204" pitchFamily="34" charset="0"/>
          <a:cs typeface="Calibri" panose="020F0502020204030204" pitchFamily="34" charset="0"/>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p:txBody>
          <a:bodyPr>
            <a:noAutofit/>
          </a:bodyPr>
          <a:lstStyle/>
          <a:p>
            <a:r>
              <a:rPr lang="en-US" sz="3200" dirty="0" smtClean="0"/>
              <a:t>Unauthorized Disclosure TRAINING FOR Security Professionals </a:t>
            </a:r>
            <a:endParaRPr lang="en-US" sz="3200" dirty="0"/>
          </a:p>
        </p:txBody>
      </p:sp>
      <p:sp>
        <p:nvSpPr>
          <p:cNvPr id="2" name="Text Placeholder 1"/>
          <p:cNvSpPr>
            <a:spLocks noGrp="1"/>
          </p:cNvSpPr>
          <p:nvPr>
            <p:ph type="subTitle" idx="1"/>
          </p:nvPr>
        </p:nvSpPr>
        <p:spPr/>
        <p:txBody>
          <a:bodyPr/>
          <a:lstStyle/>
          <a:p>
            <a:r>
              <a:rPr lang="en-US" dirty="0" smtClean="0"/>
              <a:t>DoD Component Name </a:t>
            </a:r>
            <a:endParaRPr lang="en-US" dirty="0">
              <a:solidFill>
                <a:srgbClr val="FF0000"/>
              </a:solidFill>
            </a:endParaRPr>
          </a:p>
        </p:txBody>
      </p:sp>
    </p:spTree>
    <p:extLst>
      <p:ext uri="{BB962C8B-B14F-4D97-AF65-F5344CB8AC3E}">
        <p14:creationId xmlns:p14="http://schemas.microsoft.com/office/powerpoint/2010/main" val="40396434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 Reporting Circumstances</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764859317"/>
              </p:ext>
            </p:extLst>
          </p:nvPr>
        </p:nvGraphicFramePr>
        <p:xfrm>
          <a:off x="737755" y="2057404"/>
          <a:ext cx="7563751" cy="4396229"/>
        </p:xfrm>
        <a:graphic>
          <a:graphicData uri="http://schemas.openxmlformats.org/drawingml/2006/table">
            <a:tbl>
              <a:tblPr firstRow="1" bandRow="1">
                <a:tableStyleId>{21E4AEA4-8DFA-4A89-87EB-49C32662AFE0}</a:tableStyleId>
              </a:tblPr>
              <a:tblGrid>
                <a:gridCol w="3949683"/>
                <a:gridCol w="3614068"/>
              </a:tblGrid>
              <a:tr h="373169">
                <a:tc>
                  <a:txBody>
                    <a:bodyPr/>
                    <a:lstStyle/>
                    <a:p>
                      <a:pPr algn="ctr"/>
                      <a:r>
                        <a:rPr lang="en-US" dirty="0" smtClean="0"/>
                        <a:t>TYPE</a:t>
                      </a:r>
                      <a:r>
                        <a:rPr lang="en-US" baseline="0" dirty="0" smtClean="0"/>
                        <a:t> OF DISCLOSURE</a:t>
                      </a:r>
                      <a:endParaRPr lang="en-US" dirty="0">
                        <a:latin typeface="Calibri" panose="020F0502020204030204" pitchFamily="34" charset="0"/>
                        <a:cs typeface="Calibri" panose="020F0502020204030204" pitchFamily="34" charset="0"/>
                      </a:endParaRPr>
                    </a:p>
                  </a:txBody>
                  <a:tcPr/>
                </a:tc>
                <a:tc>
                  <a:txBody>
                    <a:bodyPr/>
                    <a:lstStyle/>
                    <a:p>
                      <a:pPr algn="ctr"/>
                      <a:r>
                        <a:rPr lang="en-US" dirty="0" smtClean="0"/>
                        <a:t>REPORT TO</a:t>
                      </a:r>
                      <a:endParaRPr lang="en-US" dirty="0">
                        <a:latin typeface="Calibri" panose="020F0502020204030204" pitchFamily="34" charset="0"/>
                        <a:cs typeface="Calibri" panose="020F0502020204030204" pitchFamily="34" charset="0"/>
                      </a:endParaRPr>
                    </a:p>
                  </a:txBody>
                  <a:tcPr/>
                </a:tc>
              </a:tr>
              <a:tr h="521413">
                <a:tc>
                  <a:txBody>
                    <a:bodyPr/>
                    <a:lstStyle/>
                    <a:p>
                      <a:r>
                        <a:rPr lang="en-US" sz="1400" dirty="0" smtClean="0">
                          <a:latin typeface="Calibri" panose="020F0502020204030204" pitchFamily="34" charset="0"/>
                          <a:cs typeface="Calibri" panose="020F0502020204030204" pitchFamily="34" charset="0"/>
                        </a:rPr>
                        <a:t>Disclosures</a:t>
                      </a:r>
                      <a:r>
                        <a:rPr lang="en-US" sz="1400" baseline="0" dirty="0" smtClean="0">
                          <a:latin typeface="Calibri" panose="020F0502020204030204" pitchFamily="34" charset="0"/>
                          <a:cs typeface="Calibri" panose="020F0502020204030204" pitchFamily="34" charset="0"/>
                        </a:rPr>
                        <a:t> of Special Access Program (SAP) material</a:t>
                      </a:r>
                      <a:endParaRPr lang="en-US" sz="1400" dirty="0">
                        <a:latin typeface="Calibri" panose="020F0502020204030204" pitchFamily="34" charset="0"/>
                        <a:cs typeface="Calibri" panose="020F0502020204030204" pitchFamily="34" charset="0"/>
                      </a:endParaRPr>
                    </a:p>
                  </a:txBody>
                  <a:tcPr/>
                </a:tc>
                <a:tc>
                  <a:txBody>
                    <a:bodyPr/>
                    <a:lstStyle/>
                    <a:p>
                      <a:r>
                        <a:rPr lang="en-US" sz="1400" dirty="0" smtClean="0">
                          <a:latin typeface="Calibri" panose="020F0502020204030204" pitchFamily="34" charset="0"/>
                          <a:cs typeface="Calibri" panose="020F0502020204030204" pitchFamily="34" charset="0"/>
                        </a:rPr>
                        <a:t>Component SAP program office reports to DoD SAP</a:t>
                      </a:r>
                      <a:r>
                        <a:rPr lang="en-US" sz="1400" baseline="0" dirty="0" smtClean="0">
                          <a:latin typeface="Calibri" panose="020F0502020204030204" pitchFamily="34" charset="0"/>
                          <a:cs typeface="Calibri" panose="020F0502020204030204" pitchFamily="34" charset="0"/>
                        </a:rPr>
                        <a:t> Central Office</a:t>
                      </a:r>
                      <a:endParaRPr lang="en-US" sz="1400" dirty="0">
                        <a:latin typeface="Calibri" panose="020F0502020204030204" pitchFamily="34" charset="0"/>
                        <a:cs typeface="Calibri" panose="020F0502020204030204" pitchFamily="34" charset="0"/>
                      </a:endParaRPr>
                    </a:p>
                  </a:txBody>
                  <a:tcPr/>
                </a:tc>
              </a:tr>
              <a:tr h="521413">
                <a:tc>
                  <a:txBody>
                    <a:bodyPr/>
                    <a:lstStyle/>
                    <a:p>
                      <a:r>
                        <a:rPr lang="en-US" sz="1400" dirty="0" smtClean="0">
                          <a:latin typeface="Calibri" panose="020F0502020204030204" pitchFamily="34" charset="0"/>
                          <a:cs typeface="Calibri" panose="020F0502020204030204" pitchFamily="34" charset="0"/>
                        </a:rPr>
                        <a:t>Disclosures of alternative compensatory</a:t>
                      </a:r>
                      <a:r>
                        <a:rPr lang="en-US" sz="1400" baseline="0" dirty="0" smtClean="0">
                          <a:latin typeface="Calibri" panose="020F0502020204030204" pitchFamily="34" charset="0"/>
                          <a:cs typeface="Calibri" panose="020F0502020204030204" pitchFamily="34" charset="0"/>
                        </a:rPr>
                        <a:t> control measures (ACCM) information</a:t>
                      </a:r>
                      <a:endParaRPr lang="en-US" sz="1400" dirty="0">
                        <a:latin typeface="Calibri" panose="020F0502020204030204" pitchFamily="34" charset="0"/>
                        <a:cs typeface="Calibri" panose="020F0502020204030204" pitchFamily="34" charset="0"/>
                      </a:endParaRPr>
                    </a:p>
                  </a:txBody>
                  <a:tcPr/>
                </a:tc>
                <a:tc>
                  <a:txBody>
                    <a:bodyPr/>
                    <a:lstStyle/>
                    <a:p>
                      <a:r>
                        <a:rPr lang="en-US" sz="1400" dirty="0" smtClean="0">
                          <a:latin typeface="Calibri" panose="020F0502020204030204" pitchFamily="34" charset="0"/>
                          <a:cs typeface="Calibri" panose="020F0502020204030204" pitchFamily="34" charset="0"/>
                        </a:rPr>
                        <a:t>Local ACCM contro</a:t>
                      </a:r>
                      <a:r>
                        <a:rPr lang="en-US" sz="1400" baseline="0" dirty="0" smtClean="0">
                          <a:latin typeface="Calibri" panose="020F0502020204030204" pitchFamily="34" charset="0"/>
                          <a:cs typeface="Calibri" panose="020F0502020204030204" pitchFamily="34" charset="0"/>
                        </a:rPr>
                        <a:t>l officer</a:t>
                      </a:r>
                      <a:endParaRPr lang="en-US" sz="1400" dirty="0">
                        <a:latin typeface="Calibri" panose="020F0502020204030204" pitchFamily="34" charset="0"/>
                        <a:cs typeface="Calibri" panose="020F0502020204030204" pitchFamily="34" charset="0"/>
                      </a:endParaRPr>
                    </a:p>
                  </a:txBody>
                  <a:tcPr/>
                </a:tc>
              </a:tr>
              <a:tr h="521413">
                <a:tc>
                  <a:txBody>
                    <a:bodyPr/>
                    <a:lstStyle/>
                    <a:p>
                      <a:r>
                        <a:rPr lang="en-US" sz="1400" dirty="0" smtClean="0">
                          <a:latin typeface="Calibri" panose="020F0502020204030204" pitchFamily="34" charset="0"/>
                          <a:cs typeface="Calibri" panose="020F0502020204030204" pitchFamily="34" charset="0"/>
                        </a:rPr>
                        <a:t>Disclosures</a:t>
                      </a:r>
                      <a:r>
                        <a:rPr lang="en-US" sz="1400" baseline="0" dirty="0" smtClean="0">
                          <a:latin typeface="Calibri" panose="020F0502020204030204" pitchFamily="34" charset="0"/>
                          <a:cs typeface="Calibri" panose="020F0502020204030204" pitchFamily="34" charset="0"/>
                        </a:rPr>
                        <a:t> of critical protection information (CPI)</a:t>
                      </a:r>
                      <a:endParaRPr lang="en-US" sz="1400" dirty="0">
                        <a:latin typeface="Calibri" panose="020F0502020204030204" pitchFamily="34" charset="0"/>
                        <a:cs typeface="Calibri" panose="020F0502020204030204" pitchFamily="34" charset="0"/>
                      </a:endParaRPr>
                    </a:p>
                  </a:txBody>
                  <a:tcPr/>
                </a:tc>
                <a:tc>
                  <a:txBody>
                    <a:bodyPr/>
                    <a:lstStyle/>
                    <a:p>
                      <a:r>
                        <a:rPr lang="en-US" sz="1400" dirty="0" smtClean="0">
                          <a:latin typeface="Calibri" panose="020F0502020204030204" pitchFamily="34" charset="0"/>
                          <a:cs typeface="Calibri" panose="020F0502020204030204" pitchFamily="34" charset="0"/>
                        </a:rPr>
                        <a:t>Program Manager</a:t>
                      </a:r>
                      <a:r>
                        <a:rPr lang="en-US" sz="1400" baseline="0" dirty="0" smtClean="0">
                          <a:latin typeface="Calibri" panose="020F0502020204030204" pitchFamily="34" charset="0"/>
                          <a:cs typeface="Calibri" panose="020F0502020204030204" pitchFamily="34" charset="0"/>
                        </a:rPr>
                        <a:t> of record and cognizant Defense Counterintelligence (CI) component</a:t>
                      </a:r>
                      <a:endParaRPr lang="en-US" sz="1400" dirty="0">
                        <a:latin typeface="Calibri" panose="020F0502020204030204" pitchFamily="34" charset="0"/>
                        <a:cs typeface="Calibri" panose="020F0502020204030204" pitchFamily="34" charset="0"/>
                      </a:endParaRPr>
                    </a:p>
                  </a:txBody>
                  <a:tcPr/>
                </a:tc>
              </a:tr>
              <a:tr h="521413">
                <a:tc>
                  <a:txBody>
                    <a:bodyPr/>
                    <a:lstStyle/>
                    <a:p>
                      <a:r>
                        <a:rPr lang="en-US" sz="1400" dirty="0" smtClean="0">
                          <a:latin typeface="Calibri" panose="020F0502020204030204" pitchFamily="34" charset="0"/>
                          <a:cs typeface="Calibri" panose="020F0502020204030204" pitchFamily="34" charset="0"/>
                        </a:rPr>
                        <a:t>Disclosures</a:t>
                      </a:r>
                      <a:r>
                        <a:rPr lang="en-US" sz="1400" baseline="0" dirty="0" smtClean="0">
                          <a:latin typeface="Calibri" panose="020F0502020204030204" pitchFamily="34" charset="0"/>
                          <a:cs typeface="Calibri" panose="020F0502020204030204" pitchFamily="34" charset="0"/>
                        </a:rPr>
                        <a:t> of foreign government information (FGI) or NATO information</a:t>
                      </a:r>
                      <a:endParaRPr lang="en-US" sz="1400" dirty="0">
                        <a:latin typeface="Calibri" panose="020F0502020204030204" pitchFamily="34" charset="0"/>
                        <a:cs typeface="Calibri" panose="020F0502020204030204" pitchFamily="34" charset="0"/>
                      </a:endParaRPr>
                    </a:p>
                  </a:txBody>
                  <a:tcPr/>
                </a:tc>
                <a:tc>
                  <a:txBody>
                    <a:bodyPr/>
                    <a:lstStyle/>
                    <a:p>
                      <a:r>
                        <a:rPr lang="en-US" sz="1400" dirty="0" smtClean="0">
                          <a:latin typeface="Calibri" panose="020F0502020204030204" pitchFamily="34" charset="0"/>
                          <a:cs typeface="Calibri" panose="020F0502020204030204" pitchFamily="34" charset="0"/>
                        </a:rPr>
                        <a:t>DoD Component</a:t>
                      </a:r>
                      <a:r>
                        <a:rPr lang="en-US" sz="1400" baseline="0" dirty="0" smtClean="0">
                          <a:latin typeface="Calibri" panose="020F0502020204030204" pitchFamily="34" charset="0"/>
                          <a:cs typeface="Calibri" panose="020F0502020204030204" pitchFamily="34" charset="0"/>
                        </a:rPr>
                        <a:t> senior agency official reports to the USD(P)</a:t>
                      </a:r>
                      <a:endParaRPr lang="en-US" sz="1400" dirty="0">
                        <a:latin typeface="Calibri" panose="020F0502020204030204" pitchFamily="34" charset="0"/>
                        <a:cs typeface="Calibri" panose="020F0502020204030204" pitchFamily="34" charset="0"/>
                      </a:endParaRPr>
                    </a:p>
                  </a:txBody>
                  <a:tcPr/>
                </a:tc>
              </a:tr>
              <a:tr h="521413">
                <a:tc>
                  <a:txBody>
                    <a:bodyPr/>
                    <a:lstStyle/>
                    <a:p>
                      <a:r>
                        <a:rPr lang="en-US" sz="1400" dirty="0" smtClean="0">
                          <a:latin typeface="Calibri" panose="020F0502020204030204" pitchFamily="34" charset="0"/>
                          <a:cs typeface="Calibri" panose="020F0502020204030204" pitchFamily="34" charset="0"/>
                        </a:rPr>
                        <a:t>Disclosures of sensitive</a:t>
                      </a:r>
                      <a:r>
                        <a:rPr lang="en-US" sz="1400" baseline="0" dirty="0" smtClean="0">
                          <a:latin typeface="Calibri" panose="020F0502020204030204" pitchFamily="34" charset="0"/>
                          <a:cs typeface="Calibri" panose="020F0502020204030204" pitchFamily="34" charset="0"/>
                        </a:rPr>
                        <a:t> compartmented information (SCI)</a:t>
                      </a:r>
                      <a:endParaRPr lang="en-US" sz="1400" dirty="0">
                        <a:latin typeface="Calibri" panose="020F0502020204030204" pitchFamily="34" charset="0"/>
                        <a:cs typeface="Calibri" panose="020F0502020204030204" pitchFamily="34" charset="0"/>
                      </a:endParaRPr>
                    </a:p>
                  </a:txBody>
                  <a:tcPr/>
                </a:tc>
                <a:tc>
                  <a:txBody>
                    <a:bodyPr/>
                    <a:lstStyle/>
                    <a:p>
                      <a:r>
                        <a:rPr lang="en-US" sz="1400" dirty="0" smtClean="0">
                          <a:latin typeface="Calibri" panose="020F0502020204030204" pitchFamily="34" charset="0"/>
                          <a:cs typeface="Calibri" panose="020F0502020204030204" pitchFamily="34" charset="0"/>
                        </a:rPr>
                        <a:t>Activity Special Security Office (SSO)</a:t>
                      </a:r>
                      <a:endParaRPr lang="en-US" sz="1400" dirty="0">
                        <a:latin typeface="Calibri" panose="020F0502020204030204" pitchFamily="34" charset="0"/>
                        <a:cs typeface="Calibri" panose="020F0502020204030204" pitchFamily="34" charset="0"/>
                      </a:endParaRPr>
                    </a:p>
                  </a:txBody>
                  <a:tcPr/>
                </a:tc>
              </a:tr>
              <a:tr h="521413">
                <a:tc>
                  <a:txBody>
                    <a:bodyPr/>
                    <a:lstStyle/>
                    <a:p>
                      <a:r>
                        <a:rPr lang="en-US" sz="1400" dirty="0" smtClean="0">
                          <a:latin typeface="Calibri" panose="020F0502020204030204" pitchFamily="34" charset="0"/>
                          <a:cs typeface="Calibri" panose="020F0502020204030204" pitchFamily="34" charset="0"/>
                        </a:rPr>
                        <a:t>Disclosure of communications security (COMSEC) or Cryptologic</a:t>
                      </a:r>
                      <a:r>
                        <a:rPr lang="en-US" sz="1400" baseline="0" dirty="0" smtClean="0">
                          <a:latin typeface="Calibri" panose="020F0502020204030204" pitchFamily="34" charset="0"/>
                          <a:cs typeface="Calibri" panose="020F0502020204030204" pitchFamily="34" charset="0"/>
                        </a:rPr>
                        <a:t> information</a:t>
                      </a:r>
                      <a:endParaRPr lang="en-US" sz="1400" dirty="0">
                        <a:latin typeface="Calibri" panose="020F0502020204030204" pitchFamily="34" charset="0"/>
                        <a:cs typeface="Calibri" panose="020F0502020204030204" pitchFamily="34" charset="0"/>
                      </a:endParaRPr>
                    </a:p>
                  </a:txBody>
                  <a:tcPr/>
                </a:tc>
                <a:tc>
                  <a:txBody>
                    <a:bodyPr/>
                    <a:lstStyle/>
                    <a:p>
                      <a:r>
                        <a:rPr lang="en-US" sz="1400" dirty="0" smtClean="0">
                          <a:latin typeface="Calibri" panose="020F0502020204030204" pitchFamily="34" charset="0"/>
                          <a:cs typeface="Calibri" panose="020F0502020204030204" pitchFamily="34" charset="0"/>
                        </a:rPr>
                        <a:t>Report in accordance with NSTISSI 4003</a:t>
                      </a:r>
                    </a:p>
                  </a:txBody>
                  <a:tcPr/>
                </a:tc>
              </a:tr>
              <a:tr h="373169">
                <a:tc>
                  <a:txBody>
                    <a:bodyPr/>
                    <a:lstStyle/>
                    <a:p>
                      <a:r>
                        <a:rPr lang="en-US" sz="1400" dirty="0" smtClean="0">
                          <a:latin typeface="Calibri" panose="020F0502020204030204" pitchFamily="34" charset="0"/>
                          <a:cs typeface="Calibri" panose="020F0502020204030204" pitchFamily="34" charset="0"/>
                        </a:rPr>
                        <a:t>Deliberate Compromise</a:t>
                      </a:r>
                      <a:endParaRPr lang="en-US" sz="1400" dirty="0">
                        <a:latin typeface="Calibri" panose="020F0502020204030204" pitchFamily="34" charset="0"/>
                        <a:cs typeface="Calibri" panose="020F0502020204030204" pitchFamily="34" charset="0"/>
                      </a:endParaRPr>
                    </a:p>
                  </a:txBody>
                  <a:tcPr/>
                </a:tc>
                <a:tc>
                  <a:txBody>
                    <a:bodyPr/>
                    <a:lstStyle/>
                    <a:p>
                      <a:r>
                        <a:rPr lang="en-US" sz="1400" dirty="0" smtClean="0">
                          <a:latin typeface="Calibri" panose="020F0502020204030204" pitchFamily="34" charset="0"/>
                          <a:cs typeface="Calibri" panose="020F0502020204030204" pitchFamily="34" charset="0"/>
                        </a:rPr>
                        <a:t>Cognizant</a:t>
                      </a:r>
                      <a:r>
                        <a:rPr lang="en-US" sz="1400" baseline="0" dirty="0" smtClean="0">
                          <a:latin typeface="Calibri" panose="020F0502020204030204" pitchFamily="34" charset="0"/>
                          <a:cs typeface="Calibri" panose="020F0502020204030204" pitchFamily="34" charset="0"/>
                        </a:rPr>
                        <a:t> Defense CI component</a:t>
                      </a:r>
                      <a:endParaRPr lang="en-US" sz="1400" dirty="0" smtClean="0">
                        <a:latin typeface="Calibri" panose="020F0502020204030204" pitchFamily="34" charset="0"/>
                        <a:cs typeface="Calibri" panose="020F0502020204030204" pitchFamily="34" charset="0"/>
                      </a:endParaRPr>
                    </a:p>
                  </a:txBody>
                  <a:tcPr/>
                </a:tc>
              </a:tr>
              <a:tr h="521413">
                <a:tc>
                  <a:txBody>
                    <a:bodyPr/>
                    <a:lstStyle/>
                    <a:p>
                      <a:r>
                        <a:rPr lang="en-US" sz="1400" dirty="0" smtClean="0">
                          <a:latin typeface="Calibri" panose="020F0502020204030204" pitchFamily="34" charset="0"/>
                          <a:cs typeface="Calibri" panose="020F0502020204030204" pitchFamily="34" charset="0"/>
                        </a:rPr>
                        <a:t>Compromise</a:t>
                      </a:r>
                      <a:r>
                        <a:rPr lang="en-US" sz="1400" baseline="0" dirty="0" smtClean="0">
                          <a:latin typeface="Calibri" panose="020F0502020204030204" pitchFamily="34" charset="0"/>
                          <a:cs typeface="Calibri" panose="020F0502020204030204" pitchFamily="34" charset="0"/>
                        </a:rPr>
                        <a:t> by a Foreign Intelligence Service or Terrorist Organization</a:t>
                      </a:r>
                      <a:endParaRPr lang="en-US" sz="1400" dirty="0">
                        <a:latin typeface="Calibri" panose="020F0502020204030204" pitchFamily="34" charset="0"/>
                        <a:cs typeface="Calibri" panose="020F0502020204030204" pitchFamily="34" charset="0"/>
                      </a:endParaRPr>
                    </a:p>
                  </a:txBody>
                  <a:tcPr/>
                </a:tc>
                <a:tc>
                  <a:txBody>
                    <a:bodyPr/>
                    <a:lstStyle/>
                    <a:p>
                      <a:r>
                        <a:rPr lang="en-US" sz="1400" dirty="0" smtClean="0">
                          <a:latin typeface="Calibri" panose="020F0502020204030204" pitchFamily="34" charset="0"/>
                          <a:cs typeface="Calibri" panose="020F0502020204030204" pitchFamily="34" charset="0"/>
                        </a:rPr>
                        <a:t>Cognizant Defense CI component</a:t>
                      </a:r>
                    </a:p>
                  </a:txBody>
                  <a:tcPr/>
                </a:tc>
              </a:tr>
            </a:tbl>
          </a:graphicData>
        </a:graphic>
      </p:graphicFrame>
    </p:spTree>
    <p:extLst>
      <p:ext uri="{BB962C8B-B14F-4D97-AF65-F5344CB8AC3E}">
        <p14:creationId xmlns:p14="http://schemas.microsoft.com/office/powerpoint/2010/main" val="1035561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about UD PMO</a:t>
            </a:r>
            <a:endParaRPr lang="en-US" dirty="0"/>
          </a:p>
        </p:txBody>
      </p:sp>
      <p:sp>
        <p:nvSpPr>
          <p:cNvPr id="3" name="Content Placeholder 2"/>
          <p:cNvSpPr>
            <a:spLocks noGrp="1"/>
          </p:cNvSpPr>
          <p:nvPr>
            <p:ph idx="1"/>
          </p:nvPr>
        </p:nvSpPr>
        <p:spPr/>
        <p:txBody>
          <a:bodyPr>
            <a:normAutofit/>
          </a:bodyPr>
          <a:lstStyle/>
          <a:p>
            <a:r>
              <a:rPr lang="en-US" dirty="0" smtClean="0"/>
              <a:t>UD PMO provides </a:t>
            </a:r>
            <a:r>
              <a:rPr lang="en-US" dirty="0"/>
              <a:t>enterprise level management and operational capability to improve the identification, investigation, tracking, and reporting of UDs.  Specifically, the UD Program was directed to develop robust capabilities </a:t>
            </a:r>
            <a:r>
              <a:rPr lang="en-US" dirty="0" smtClean="0"/>
              <a:t>to:</a:t>
            </a:r>
          </a:p>
          <a:p>
            <a:pPr lvl="1"/>
            <a:r>
              <a:rPr lang="en-US" dirty="0" smtClean="0"/>
              <a:t>Coordinate </a:t>
            </a:r>
            <a:r>
              <a:rPr lang="en-US" dirty="0"/>
              <a:t>reporting and report UDs to ensure the prompt and complete delivery of UD case referrals to DoD senior officials for administrative action or to seek civil remedies or to the Defense Criminal </a:t>
            </a:r>
            <a:r>
              <a:rPr lang="en-US" dirty="0" smtClean="0"/>
              <a:t>investigations;</a:t>
            </a:r>
          </a:p>
          <a:p>
            <a:pPr lvl="1"/>
            <a:r>
              <a:rPr lang="en-US" dirty="0" smtClean="0"/>
              <a:t>Serve </a:t>
            </a:r>
            <a:r>
              <a:rPr lang="en-US" dirty="0"/>
              <a:t>as the operational arm of the DoD UD program in accordance with DoD policy and guidance; </a:t>
            </a:r>
            <a:endParaRPr lang="en-US" dirty="0" smtClean="0"/>
          </a:p>
          <a:p>
            <a:pPr lvl="1"/>
            <a:r>
              <a:rPr lang="en-US" dirty="0" smtClean="0"/>
              <a:t>Serve </a:t>
            </a:r>
            <a:r>
              <a:rPr lang="en-US" dirty="0"/>
              <a:t>as the </a:t>
            </a:r>
            <a:r>
              <a:rPr lang="en-US" dirty="0">
                <a:solidFill>
                  <a:schemeClr val="accent2"/>
                </a:solidFill>
              </a:rPr>
              <a:t>central DoD office for consistent uniform, and timely reporting of UD</a:t>
            </a:r>
            <a:r>
              <a:rPr lang="en-US" dirty="0"/>
              <a:t>; and </a:t>
            </a:r>
            <a:endParaRPr lang="en-US" dirty="0" smtClean="0"/>
          </a:p>
          <a:p>
            <a:pPr lvl="1"/>
            <a:r>
              <a:rPr lang="en-US" dirty="0" smtClean="0"/>
              <a:t>Promote </a:t>
            </a:r>
            <a:r>
              <a:rPr lang="en-US" dirty="0"/>
              <a:t>collaboration and information sharing across the Department on UD.</a:t>
            </a:r>
          </a:p>
          <a:p>
            <a:endParaRPr lang="en-US" dirty="0"/>
          </a:p>
        </p:txBody>
      </p:sp>
    </p:spTree>
    <p:extLst>
      <p:ext uri="{BB962C8B-B14F-4D97-AF65-F5344CB8AC3E}">
        <p14:creationId xmlns:p14="http://schemas.microsoft.com/office/powerpoint/2010/main" val="32612466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title="Media Header"/>
          <p:cNvSpPr>
            <a:spLocks noGrp="1"/>
          </p:cNvSpPr>
          <p:nvPr>
            <p:ph idx="1"/>
          </p:nvPr>
        </p:nvSpPr>
        <p:spPr>
          <a:xfrm>
            <a:off x="1141717" y="2084832"/>
            <a:ext cx="7290055" cy="4023360"/>
          </a:xfrm>
          <a:noFill/>
        </p:spPr>
        <p:txBody>
          <a:bodyPr>
            <a:normAutofit/>
          </a:bodyPr>
          <a:lstStyle/>
          <a:p>
            <a:pPr algn="ctr"/>
            <a:r>
              <a:rPr lang="en-US" b="1" dirty="0" smtClean="0"/>
              <a:t>UDs Reportable to UD PMO </a:t>
            </a:r>
          </a:p>
          <a:p>
            <a:pPr marL="128016" lvl="1" indent="0" algn="ctr">
              <a:buNone/>
            </a:pPr>
            <a:r>
              <a:rPr lang="en-US" sz="1800" b="1" dirty="0" smtClean="0">
                <a:solidFill>
                  <a:schemeClr val="accent2">
                    <a:lumMod val="75000"/>
                  </a:schemeClr>
                </a:solidFill>
              </a:rPr>
              <a:t>MEDIA</a:t>
            </a:r>
            <a:endParaRPr lang="en-US" sz="1400" b="1" dirty="0" smtClean="0">
              <a:solidFill>
                <a:schemeClr val="accent2">
                  <a:lumMod val="75000"/>
                </a:schemeClr>
              </a:solidFill>
            </a:endParaRPr>
          </a:p>
          <a:p>
            <a:pPr marL="128016" lvl="1" indent="0">
              <a:buNone/>
            </a:pPr>
            <a:r>
              <a:rPr lang="en-US" sz="1400" dirty="0" smtClean="0"/>
              <a:t>The release of classified information and/or controlled unclassified information (CUI) in the public domain.  Public domain includes but is not limited to podcasts, print articles, internet-based articles, books, journals, speeches, television broadcasts, blogs, and social media postings.</a:t>
            </a:r>
          </a:p>
          <a:p>
            <a:pPr marL="128016" lvl="1" indent="0">
              <a:buNone/>
            </a:pPr>
            <a:endParaRPr lang="en-US" sz="1400" dirty="0" smtClean="0"/>
          </a:p>
          <a:p>
            <a:pPr marL="128016" lvl="1" indent="0" algn="ctr">
              <a:buNone/>
            </a:pPr>
            <a:r>
              <a:rPr lang="en-US" sz="1800" b="1" dirty="0">
                <a:solidFill>
                  <a:schemeClr val="accent2">
                    <a:lumMod val="75000"/>
                  </a:schemeClr>
                </a:solidFill>
              </a:rPr>
              <a:t>TECHNOLOGY</a:t>
            </a:r>
          </a:p>
          <a:p>
            <a:pPr marL="128016" lvl="1" indent="0">
              <a:buNone/>
            </a:pPr>
            <a:r>
              <a:rPr lang="en-US" sz="1400" dirty="0"/>
              <a:t>Release or theft of information relating to any defense operation, system, or technology determines to be classified and/or CUI</a:t>
            </a:r>
            <a:r>
              <a:rPr lang="en-US" sz="1400" dirty="0" smtClean="0"/>
              <a:t>.</a:t>
            </a:r>
          </a:p>
          <a:p>
            <a:pPr marL="128016" lvl="1" indent="0">
              <a:buNone/>
            </a:pPr>
            <a:endParaRPr lang="en-US" sz="1400" dirty="0"/>
          </a:p>
          <a:p>
            <a:pPr marL="128016" lvl="1" indent="0" algn="ctr">
              <a:buNone/>
            </a:pPr>
            <a:r>
              <a:rPr lang="en-US" sz="1800" b="1" dirty="0" smtClean="0">
                <a:solidFill>
                  <a:schemeClr val="accent2">
                    <a:lumMod val="75000"/>
                  </a:schemeClr>
                </a:solidFill>
              </a:rPr>
              <a:t>UNAUTHORIZED RECIPIENT</a:t>
            </a:r>
          </a:p>
          <a:p>
            <a:pPr marL="128016" lvl="1" indent="0">
              <a:buNone/>
            </a:pPr>
            <a:r>
              <a:rPr lang="en-US" sz="1400" dirty="0" smtClean="0"/>
              <a:t>Information wherein individuals disclosed classified or CUI to unauthorized person or persons resulting in administrative action, referral for criminal and/or CI investigation, and/or resulted in the suspension or revocation of clearance.</a:t>
            </a:r>
          </a:p>
          <a:p>
            <a:pPr marL="128016" lvl="1" indent="0">
              <a:buNone/>
            </a:pPr>
            <a:endParaRPr lang="en-US" sz="1400" dirty="0"/>
          </a:p>
        </p:txBody>
      </p:sp>
      <p:sp>
        <p:nvSpPr>
          <p:cNvPr id="3" name="Title 2"/>
          <p:cNvSpPr>
            <a:spLocks noGrp="1"/>
          </p:cNvSpPr>
          <p:nvPr>
            <p:ph type="title"/>
          </p:nvPr>
        </p:nvSpPr>
        <p:spPr/>
        <p:txBody>
          <a:bodyPr>
            <a:normAutofit/>
          </a:bodyPr>
          <a:lstStyle/>
          <a:p>
            <a:r>
              <a:rPr lang="en-US" dirty="0" smtClean="0"/>
              <a:t>UD PMO reportable events</a:t>
            </a:r>
            <a:endParaRPr lang="en-US" dirty="0"/>
          </a:p>
        </p:txBody>
      </p:sp>
    </p:spTree>
    <p:extLst>
      <p:ext uri="{BB962C8B-B14F-4D97-AF65-F5344CB8AC3E}">
        <p14:creationId xmlns:p14="http://schemas.microsoft.com/office/powerpoint/2010/main" val="40079277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Component UD Program</a:t>
            </a:r>
            <a:endParaRPr lang="en-US" dirty="0"/>
          </a:p>
        </p:txBody>
      </p:sp>
      <p:sp>
        <p:nvSpPr>
          <p:cNvPr id="3" name="Content Placeholder 2"/>
          <p:cNvSpPr>
            <a:spLocks noGrp="1"/>
          </p:cNvSpPr>
          <p:nvPr>
            <p:ph idx="1"/>
          </p:nvPr>
        </p:nvSpPr>
        <p:spPr/>
        <p:txBody>
          <a:bodyPr/>
          <a:lstStyle/>
          <a:p>
            <a:r>
              <a:rPr lang="en-US" dirty="0" smtClean="0">
                <a:solidFill>
                  <a:srgbClr val="FF0000"/>
                </a:solidFill>
              </a:rPr>
              <a:t>**Recommend including:</a:t>
            </a:r>
          </a:p>
          <a:p>
            <a:pPr lvl="1"/>
            <a:r>
              <a:rPr lang="en-US" dirty="0">
                <a:solidFill>
                  <a:srgbClr val="FF0000"/>
                </a:solidFill>
              </a:rPr>
              <a:t>I</a:t>
            </a:r>
            <a:r>
              <a:rPr lang="en-US" dirty="0" smtClean="0">
                <a:solidFill>
                  <a:srgbClr val="FF0000"/>
                </a:solidFill>
              </a:rPr>
              <a:t>tems reportable to Component UD program office </a:t>
            </a:r>
          </a:p>
          <a:p>
            <a:pPr lvl="1"/>
            <a:r>
              <a:rPr lang="en-US" dirty="0" smtClean="0">
                <a:solidFill>
                  <a:srgbClr val="FF0000"/>
                </a:solidFill>
              </a:rPr>
              <a:t>UD reporting chain within the Component</a:t>
            </a:r>
          </a:p>
          <a:p>
            <a:pPr lvl="1"/>
            <a:r>
              <a:rPr lang="en-US" dirty="0" smtClean="0">
                <a:solidFill>
                  <a:srgbClr val="FF0000"/>
                </a:solidFill>
              </a:rPr>
              <a:t>Case management tools used by Component</a:t>
            </a:r>
            <a:endParaRPr lang="en-US" dirty="0">
              <a:solidFill>
                <a:srgbClr val="FF0000"/>
              </a:solidFill>
            </a:endParaRPr>
          </a:p>
        </p:txBody>
      </p:sp>
    </p:spTree>
    <p:extLst>
      <p:ext uri="{BB962C8B-B14F-4D97-AF65-F5344CB8AC3E}">
        <p14:creationId xmlns:p14="http://schemas.microsoft.com/office/powerpoint/2010/main" val="36891891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What Happens After A Possible UD Is Identified?</a:t>
            </a:r>
            <a:endParaRPr lang="en-US" dirty="0"/>
          </a:p>
        </p:txBody>
      </p:sp>
      <p:sp>
        <p:nvSpPr>
          <p:cNvPr id="5" name="Content Placeholder 4"/>
          <p:cNvSpPr>
            <a:spLocks noGrp="1"/>
          </p:cNvSpPr>
          <p:nvPr>
            <p:ph idx="1"/>
          </p:nvPr>
        </p:nvSpPr>
        <p:spPr>
          <a:xfrm>
            <a:off x="904387" y="2173664"/>
            <a:ext cx="7290055" cy="4023360"/>
          </a:xfrm>
        </p:spPr>
        <p:txBody>
          <a:bodyPr>
            <a:normAutofit fontScale="85000" lnSpcReduction="10000"/>
          </a:bodyPr>
          <a:lstStyle/>
          <a:p>
            <a:r>
              <a:rPr lang="en-US" dirty="0" smtClean="0"/>
              <a:t>Security Managers will report suspected UDs to the Component UD program manager in accordance with Component policy</a:t>
            </a:r>
          </a:p>
          <a:p>
            <a:r>
              <a:rPr lang="en-US" dirty="0" smtClean="0"/>
              <a:t>Component UD programs with equity in the disclosure will arrange for an original classification authority (OCA) to conduct a classification review if not already completed</a:t>
            </a:r>
          </a:p>
          <a:p>
            <a:r>
              <a:rPr lang="en-US" dirty="0" smtClean="0"/>
              <a:t>The Component will complete a preliminary inquiry or investigation into the UD</a:t>
            </a:r>
          </a:p>
          <a:p>
            <a:r>
              <a:rPr lang="en-US" dirty="0" smtClean="0"/>
              <a:t>Component UD program will report the UD to the UD PMO, if required</a:t>
            </a:r>
          </a:p>
          <a:p>
            <a:r>
              <a:rPr lang="en-US" dirty="0" smtClean="0"/>
              <a:t>Component UD program will arrange for the completion of a damage assessment</a:t>
            </a:r>
          </a:p>
          <a:p>
            <a:r>
              <a:rPr lang="en-US" dirty="0" smtClean="0"/>
              <a:t>If the UD was in the public media, the Component UD program will arrange for the completion of a Department of Justice (</a:t>
            </a:r>
            <a:r>
              <a:rPr lang="en-US" dirty="0" err="1" smtClean="0"/>
              <a:t>DoJ</a:t>
            </a:r>
            <a:r>
              <a:rPr lang="en-US" dirty="0" smtClean="0"/>
              <a:t>) media leaks questionnaire</a:t>
            </a:r>
          </a:p>
          <a:p>
            <a:r>
              <a:rPr lang="en-US" dirty="0" smtClean="0"/>
              <a:t>If an individual is identified in the course of an investigation, the Component will determine if the administrative sanctions, a criminal investigation, or some other course of action is most appropriate.</a:t>
            </a:r>
            <a:endParaRPr lang="en-US" dirty="0"/>
          </a:p>
        </p:txBody>
      </p:sp>
    </p:spTree>
    <p:extLst>
      <p:ext uri="{BB962C8B-B14F-4D97-AF65-F5344CB8AC3E}">
        <p14:creationId xmlns:p14="http://schemas.microsoft.com/office/powerpoint/2010/main" val="5306981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Preliminary Inquiry/investigation</a:t>
            </a:r>
            <a:endParaRPr lang="en-US" dirty="0"/>
          </a:p>
        </p:txBody>
      </p:sp>
      <p:graphicFrame>
        <p:nvGraphicFramePr>
          <p:cNvPr id="8" name="Table 7" descr="Table describing the preliminary inquiry or investigation timeline and considerations." title="Preliminary Inquiry or Investigation Table"/>
          <p:cNvGraphicFramePr>
            <a:graphicFrameLocks noGrp="1"/>
          </p:cNvGraphicFramePr>
          <p:nvPr>
            <p:extLst>
              <p:ext uri="{D42A27DB-BD31-4B8C-83A1-F6EECF244321}">
                <p14:modId xmlns:p14="http://schemas.microsoft.com/office/powerpoint/2010/main" val="3853719965"/>
              </p:ext>
            </p:extLst>
          </p:nvPr>
        </p:nvGraphicFramePr>
        <p:xfrm>
          <a:off x="923573" y="2807321"/>
          <a:ext cx="7644694" cy="2780679"/>
        </p:xfrm>
        <a:graphic>
          <a:graphicData uri="http://schemas.openxmlformats.org/drawingml/2006/table">
            <a:tbl>
              <a:tblPr firstRow="1" bandRow="1">
                <a:tableStyleId>{2D5ABB26-0587-4C30-8999-92F81FD0307C}</a:tableStyleId>
              </a:tblPr>
              <a:tblGrid>
                <a:gridCol w="2451805"/>
                <a:gridCol w="5192889"/>
              </a:tblGrid>
              <a:tr h="750957">
                <a:tc>
                  <a:txBody>
                    <a:bodyPr/>
                    <a:lstStyle/>
                    <a:p>
                      <a:r>
                        <a:rPr lang="en-US" sz="2000" dirty="0" smtClean="0">
                          <a:latin typeface="Calibri" panose="020F0502020204030204" pitchFamily="34" charset="0"/>
                          <a:cs typeface="Calibri" panose="020F0502020204030204" pitchFamily="34" charset="0"/>
                        </a:rPr>
                        <a:t>What is it? </a:t>
                      </a:r>
                      <a:endParaRPr lang="en-US" sz="20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25400" h="25400" prst="angle"/>
                      <a:lightRig rig="flood" dir="t"/>
                    </a:cell3D>
                  </a:tcPr>
                </a:tc>
                <a:tc>
                  <a:txBody>
                    <a:bodyPr/>
                    <a:lstStyle/>
                    <a:p>
                      <a:r>
                        <a:rPr lang="en-US" sz="2000" dirty="0" smtClean="0">
                          <a:latin typeface="Calibri" panose="020F0502020204030204" pitchFamily="34" charset="0"/>
                          <a:cs typeface="Calibri" panose="020F0502020204030204" pitchFamily="34" charset="0"/>
                        </a:rPr>
                        <a:t>Initial</a:t>
                      </a:r>
                      <a:r>
                        <a:rPr lang="en-US" sz="2000" baseline="0" dirty="0" smtClean="0">
                          <a:latin typeface="Calibri" panose="020F0502020204030204" pitchFamily="34" charset="0"/>
                          <a:cs typeface="Calibri" panose="020F0502020204030204" pitchFamily="34" charset="0"/>
                        </a:rPr>
                        <a:t> fact finding and analysis process to determine the facts of any security incident</a:t>
                      </a:r>
                      <a:endParaRPr lang="en-US" sz="20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25400" h="25400" prst="angle"/>
                      <a:lightRig rig="flood" dir="t"/>
                    </a:cell3D>
                  </a:tcPr>
                </a:tc>
              </a:tr>
              <a:tr h="538498">
                <a:tc>
                  <a:txBody>
                    <a:bodyPr/>
                    <a:lstStyle/>
                    <a:p>
                      <a:r>
                        <a:rPr lang="en-US" sz="2000" dirty="0" smtClean="0">
                          <a:latin typeface="Calibri" panose="020F0502020204030204" pitchFamily="34" charset="0"/>
                          <a:cs typeface="Calibri" panose="020F0502020204030204" pitchFamily="34" charset="0"/>
                        </a:rPr>
                        <a:t>When is it required?</a:t>
                      </a:r>
                      <a:endParaRPr lang="en-US" sz="20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25400" h="25400" prst="angle"/>
                      <a:lightRig rig="flood" dir="t"/>
                    </a:cell3D>
                  </a:tcPr>
                </a:tc>
                <a:tc>
                  <a:txBody>
                    <a:bodyPr/>
                    <a:lstStyle/>
                    <a:p>
                      <a:r>
                        <a:rPr lang="en-US" sz="2000" dirty="0" smtClean="0">
                          <a:latin typeface="Calibri" panose="020F0502020204030204" pitchFamily="34" charset="0"/>
                          <a:cs typeface="Calibri" panose="020F0502020204030204" pitchFamily="34" charset="0"/>
                        </a:rPr>
                        <a:t>All cases</a:t>
                      </a:r>
                      <a:r>
                        <a:rPr lang="en-US" sz="2000" baseline="0" dirty="0" smtClean="0">
                          <a:latin typeface="Calibri" panose="020F0502020204030204" pitchFamily="34" charset="0"/>
                          <a:cs typeface="Calibri" panose="020F0502020204030204" pitchFamily="34" charset="0"/>
                        </a:rPr>
                        <a:t> where information is compromised</a:t>
                      </a:r>
                      <a:endParaRPr lang="en-US" sz="20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25400" h="25400" prst="angle"/>
                      <a:lightRig rig="flood" dir="t"/>
                    </a:cell3D>
                  </a:tcPr>
                </a:tc>
              </a:tr>
              <a:tr h="538498">
                <a:tc>
                  <a:txBody>
                    <a:bodyPr/>
                    <a:lstStyle/>
                    <a:p>
                      <a:r>
                        <a:rPr lang="en-US" sz="2000" dirty="0" smtClean="0">
                          <a:latin typeface="Calibri" panose="020F0502020204030204" pitchFamily="34" charset="0"/>
                          <a:cs typeface="Calibri" panose="020F0502020204030204" pitchFamily="34" charset="0"/>
                        </a:rPr>
                        <a:t>What is included?</a:t>
                      </a:r>
                      <a:endParaRPr lang="en-US" sz="20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25400" h="25400" prst="angle"/>
                      <a:lightRig rig="flood" dir="t"/>
                    </a:cell3D>
                  </a:tcPr>
                </a:tc>
                <a:tc>
                  <a:txBody>
                    <a:bodyPr/>
                    <a:lstStyle/>
                    <a:p>
                      <a:r>
                        <a:rPr lang="en-US" sz="2000" dirty="0" smtClean="0">
                          <a:latin typeface="Calibri" panose="020F0502020204030204" pitchFamily="34" charset="0"/>
                          <a:cs typeface="Calibri" panose="020F0502020204030204" pitchFamily="34" charset="0"/>
                        </a:rPr>
                        <a:t>Who, what,</a:t>
                      </a:r>
                      <a:r>
                        <a:rPr lang="en-US" sz="2000" baseline="0" dirty="0" smtClean="0">
                          <a:latin typeface="Calibri" panose="020F0502020204030204" pitchFamily="34" charset="0"/>
                          <a:cs typeface="Calibri" panose="020F0502020204030204" pitchFamily="34" charset="0"/>
                        </a:rPr>
                        <a:t> when, where, how</a:t>
                      </a:r>
                      <a:endParaRPr lang="en-US" sz="20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25400" h="25400" prst="angle"/>
                      <a:lightRig rig="flood" dir="t"/>
                    </a:cell3D>
                  </a:tcPr>
                </a:tc>
              </a:tr>
              <a:tr h="952726">
                <a:tc>
                  <a:txBody>
                    <a:bodyPr/>
                    <a:lstStyle/>
                    <a:p>
                      <a:r>
                        <a:rPr lang="en-US" sz="2000" dirty="0" smtClean="0">
                          <a:latin typeface="Calibri" panose="020F0502020204030204" pitchFamily="34" charset="0"/>
                          <a:cs typeface="Calibri" panose="020F0502020204030204" pitchFamily="34" charset="0"/>
                        </a:rPr>
                        <a:t>When should it be completed?</a:t>
                      </a:r>
                      <a:endParaRPr lang="en-US" sz="20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25400" h="25400" prst="angle"/>
                      <a:lightRig rig="flood" dir="t"/>
                    </a:cell3D>
                  </a:tcPr>
                </a:tc>
                <a:tc>
                  <a:txBody>
                    <a:bodyPr/>
                    <a:lstStyle/>
                    <a:p>
                      <a:r>
                        <a:rPr lang="en-US" sz="2000" dirty="0" smtClean="0">
                          <a:latin typeface="Calibri" panose="020F0502020204030204" pitchFamily="34" charset="0"/>
                          <a:cs typeface="Calibri" panose="020F0502020204030204" pitchFamily="34" charset="0"/>
                        </a:rPr>
                        <a:t>As soon as possible,</a:t>
                      </a:r>
                      <a:r>
                        <a:rPr lang="en-US" sz="2000" baseline="0" dirty="0" smtClean="0">
                          <a:latin typeface="Calibri" panose="020F0502020204030204" pitchFamily="34" charset="0"/>
                          <a:cs typeface="Calibri" panose="020F0502020204030204" pitchFamily="34" charset="0"/>
                        </a:rPr>
                        <a:t> not to exceed 10 duty days</a:t>
                      </a:r>
                      <a:endParaRPr lang="en-US" sz="20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25400" h="25400" prst="angle"/>
                      <a:lightRig rig="flood" dir="t"/>
                    </a:cell3D>
                  </a:tcPr>
                </a:tc>
              </a:tr>
            </a:tbl>
          </a:graphicData>
        </a:graphic>
      </p:graphicFrame>
    </p:spTree>
    <p:extLst>
      <p:ext uri="{BB962C8B-B14F-4D97-AF65-F5344CB8AC3E}">
        <p14:creationId xmlns:p14="http://schemas.microsoft.com/office/powerpoint/2010/main" val="10067988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Damage Assessment</a:t>
            </a:r>
            <a:endParaRPr lang="en-US" dirty="0"/>
          </a:p>
        </p:txBody>
      </p:sp>
      <p:graphicFrame>
        <p:nvGraphicFramePr>
          <p:cNvPr id="11" name="Table 10" descr="Table descrbing damage assessment timeline and considerations" title="Damage Assessment Table"/>
          <p:cNvGraphicFramePr>
            <a:graphicFrameLocks noGrp="1"/>
          </p:cNvGraphicFramePr>
          <p:nvPr>
            <p:extLst>
              <p:ext uri="{D42A27DB-BD31-4B8C-83A1-F6EECF244321}">
                <p14:modId xmlns:p14="http://schemas.microsoft.com/office/powerpoint/2010/main" val="2932839477"/>
              </p:ext>
            </p:extLst>
          </p:nvPr>
        </p:nvGraphicFramePr>
        <p:xfrm>
          <a:off x="790673" y="2044531"/>
          <a:ext cx="7644694" cy="3556018"/>
        </p:xfrm>
        <a:graphic>
          <a:graphicData uri="http://schemas.openxmlformats.org/drawingml/2006/table">
            <a:tbl>
              <a:tblPr firstRow="1" bandRow="1">
                <a:tableStyleId>{2D5ABB26-0587-4C30-8999-92F81FD0307C}</a:tableStyleId>
              </a:tblPr>
              <a:tblGrid>
                <a:gridCol w="2451805"/>
                <a:gridCol w="5192889"/>
              </a:tblGrid>
              <a:tr h="750957">
                <a:tc>
                  <a:txBody>
                    <a:bodyPr/>
                    <a:lstStyle/>
                    <a:p>
                      <a:r>
                        <a:rPr lang="en-US" sz="2000" dirty="0" smtClean="0">
                          <a:latin typeface="Calibri" panose="020F0502020204030204" pitchFamily="34" charset="0"/>
                          <a:cs typeface="Calibri" panose="020F0502020204030204" pitchFamily="34" charset="0"/>
                        </a:rPr>
                        <a:t>What is it? </a:t>
                      </a:r>
                      <a:endParaRPr lang="en-US" sz="20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25400" h="25400" prst="angle"/>
                      <a:lightRig rig="flood" dir="t"/>
                    </a:cell3D>
                  </a:tcPr>
                </a:tc>
                <a:tc>
                  <a:txBody>
                    <a:bodyPr/>
                    <a:lstStyle/>
                    <a:p>
                      <a:r>
                        <a:rPr lang="en-US" sz="2000" dirty="0" smtClean="0">
                          <a:latin typeface="Calibri" panose="020F0502020204030204" pitchFamily="34" charset="0"/>
                          <a:cs typeface="Calibri" panose="020F0502020204030204" pitchFamily="34" charset="0"/>
                        </a:rPr>
                        <a:t>Formal multidisciplinary analysis to determine the effect of a compromise of classified information on the national security</a:t>
                      </a:r>
                      <a:endParaRPr lang="en-US" sz="20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25400" h="25400" prst="angle"/>
                      <a:lightRig rig="flood" dir="t"/>
                    </a:cell3D>
                  </a:tcPr>
                </a:tc>
              </a:tr>
              <a:tr h="538498">
                <a:tc>
                  <a:txBody>
                    <a:bodyPr/>
                    <a:lstStyle/>
                    <a:p>
                      <a:r>
                        <a:rPr lang="en-US" sz="2000" dirty="0" smtClean="0">
                          <a:latin typeface="Calibri" panose="020F0502020204030204" pitchFamily="34" charset="0"/>
                          <a:cs typeface="Calibri" panose="020F0502020204030204" pitchFamily="34" charset="0"/>
                        </a:rPr>
                        <a:t>When is it required?</a:t>
                      </a:r>
                      <a:endParaRPr lang="en-US" sz="20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25400" h="25400" prst="angle"/>
                      <a:lightRig rig="flood" dir="t"/>
                    </a:cell3D>
                  </a:tcPr>
                </a:tc>
                <a:tc>
                  <a:txBody>
                    <a:bodyPr/>
                    <a:lstStyle/>
                    <a:p>
                      <a:r>
                        <a:rPr lang="en-US" sz="2000" dirty="0" smtClean="0">
                          <a:latin typeface="Calibri" panose="020F0502020204030204" pitchFamily="34" charset="0"/>
                          <a:cs typeface="Calibri" panose="020F0502020204030204" pitchFamily="34" charset="0"/>
                        </a:rPr>
                        <a:t>All cases</a:t>
                      </a:r>
                      <a:r>
                        <a:rPr lang="en-US" sz="2000" baseline="0" dirty="0" smtClean="0">
                          <a:latin typeface="Calibri" panose="020F0502020204030204" pitchFamily="34" charset="0"/>
                          <a:cs typeface="Calibri" panose="020F0502020204030204" pitchFamily="34" charset="0"/>
                        </a:rPr>
                        <a:t> where information is compromised</a:t>
                      </a:r>
                      <a:endParaRPr lang="en-US" sz="20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25400" h="25400" prst="angle"/>
                      <a:lightRig rig="flood" dir="t"/>
                    </a:cell3D>
                  </a:tcPr>
                </a:tc>
              </a:tr>
              <a:tr h="538498">
                <a:tc>
                  <a:txBody>
                    <a:bodyPr/>
                    <a:lstStyle/>
                    <a:p>
                      <a:r>
                        <a:rPr lang="en-US" sz="2000" dirty="0" smtClean="0">
                          <a:latin typeface="Calibri" panose="020F0502020204030204" pitchFamily="34" charset="0"/>
                          <a:cs typeface="Calibri" panose="020F0502020204030204" pitchFamily="34" charset="0"/>
                        </a:rPr>
                        <a:t>What is included?</a:t>
                      </a:r>
                      <a:endParaRPr lang="en-US" sz="20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25400" h="25400" prst="angle"/>
                      <a:lightRig rig="flood" dir="t"/>
                    </a:cell3D>
                  </a:tcPr>
                </a:tc>
                <a:tc>
                  <a:txBody>
                    <a:bodyPr/>
                    <a:lstStyle/>
                    <a:p>
                      <a:r>
                        <a:rPr lang="en-US" sz="2000" dirty="0" smtClean="0">
                          <a:latin typeface="Calibri" panose="020F0502020204030204" pitchFamily="34" charset="0"/>
                          <a:cs typeface="Calibri" panose="020F0502020204030204" pitchFamily="34" charset="0"/>
                        </a:rPr>
                        <a:t>Practical</a:t>
                      </a:r>
                      <a:r>
                        <a:rPr lang="en-US" sz="2000" baseline="0" dirty="0" smtClean="0">
                          <a:latin typeface="Calibri" panose="020F0502020204030204" pitchFamily="34" charset="0"/>
                          <a:cs typeface="Calibri" panose="020F0502020204030204" pitchFamily="34" charset="0"/>
                        </a:rPr>
                        <a:t> effects of a compromise on DoD programs, operations, systems, materials, and intelligence and on the Department of Defense’s ability to conduct missions</a:t>
                      </a:r>
                      <a:endParaRPr lang="en-US" sz="20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25400" h="25400" prst="angle"/>
                      <a:lightRig rig="flood" dir="t"/>
                    </a:cell3D>
                  </a:tcPr>
                </a:tc>
              </a:tr>
              <a:tr h="0">
                <a:tc>
                  <a:txBody>
                    <a:bodyPr/>
                    <a:lstStyle/>
                    <a:p>
                      <a:r>
                        <a:rPr lang="en-US" sz="2000" dirty="0" smtClean="0">
                          <a:latin typeface="Calibri" panose="020F0502020204030204" pitchFamily="34" charset="0"/>
                          <a:cs typeface="Calibri" panose="020F0502020204030204" pitchFamily="34" charset="0"/>
                        </a:rPr>
                        <a:t>When should it be completed?</a:t>
                      </a:r>
                      <a:endParaRPr lang="en-US" sz="20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25400" h="25400" prst="angle"/>
                      <a:lightRig rig="flood" dir="t"/>
                    </a:cell3D>
                  </a:tcPr>
                </a:tc>
                <a:tc>
                  <a:txBody>
                    <a:bodyPr/>
                    <a:lstStyle/>
                    <a:p>
                      <a:r>
                        <a:rPr lang="en-US" sz="2000" dirty="0" smtClean="0">
                          <a:latin typeface="Calibri" panose="020F0502020204030204" pitchFamily="34" charset="0"/>
                          <a:cs typeface="Calibri" panose="020F0502020204030204" pitchFamily="34" charset="0"/>
                        </a:rPr>
                        <a:t>Within six months</a:t>
                      </a:r>
                      <a:endParaRPr lang="en-US" sz="20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25400" h="25400" prst="angle"/>
                      <a:lightRig rig="flood" dir="t"/>
                    </a:cell3D>
                  </a:tcPr>
                </a:tc>
              </a:tr>
            </a:tbl>
          </a:graphicData>
        </a:graphic>
      </p:graphicFrame>
    </p:spTree>
    <p:extLst>
      <p:ext uri="{BB962C8B-B14F-4D97-AF65-F5344CB8AC3E}">
        <p14:creationId xmlns:p14="http://schemas.microsoft.com/office/powerpoint/2010/main" val="31391697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DoD has a responsibility to report certain Federal Crimes to the </a:t>
            </a:r>
            <a:r>
              <a:rPr lang="en-US" dirty="0" err="1" smtClean="0"/>
              <a:t>DoJ</a:t>
            </a:r>
            <a:r>
              <a:rPr lang="en-US" dirty="0" smtClean="0"/>
              <a:t>, including UD in the public media.</a:t>
            </a:r>
          </a:p>
          <a:p>
            <a:r>
              <a:rPr lang="en-US" dirty="0" smtClean="0"/>
              <a:t>UD PMO will refer UDs in the public media to the </a:t>
            </a:r>
            <a:r>
              <a:rPr lang="en-US" dirty="0" err="1" smtClean="0"/>
              <a:t>DoJ</a:t>
            </a:r>
            <a:r>
              <a:rPr lang="en-US" dirty="0" smtClean="0"/>
              <a:t> under one of the following Tiers:</a:t>
            </a:r>
          </a:p>
        </p:txBody>
      </p:sp>
      <p:sp>
        <p:nvSpPr>
          <p:cNvPr id="3" name="Title 2"/>
          <p:cNvSpPr>
            <a:spLocks noGrp="1"/>
          </p:cNvSpPr>
          <p:nvPr>
            <p:ph type="title"/>
          </p:nvPr>
        </p:nvSpPr>
        <p:spPr/>
        <p:txBody>
          <a:bodyPr/>
          <a:lstStyle/>
          <a:p>
            <a:r>
              <a:rPr lang="en-US" dirty="0" smtClean="0"/>
              <a:t>Disclosures In The Public Media</a:t>
            </a:r>
            <a:endParaRPr lang="en-US" dirty="0"/>
          </a:p>
        </p:txBody>
      </p:sp>
      <p:graphicFrame>
        <p:nvGraphicFramePr>
          <p:cNvPr id="4" name="Table 3" descr="Table describes three tiers for reporting disclosuers in the public media." title="Teir Table for Reporting UDs"/>
          <p:cNvGraphicFramePr>
            <a:graphicFrameLocks noGrp="1"/>
          </p:cNvGraphicFramePr>
          <p:nvPr>
            <p:extLst>
              <p:ext uri="{D42A27DB-BD31-4B8C-83A1-F6EECF244321}">
                <p14:modId xmlns:p14="http://schemas.microsoft.com/office/powerpoint/2010/main" val="525490127"/>
              </p:ext>
            </p:extLst>
          </p:nvPr>
        </p:nvGraphicFramePr>
        <p:xfrm>
          <a:off x="768096" y="4187537"/>
          <a:ext cx="7969827" cy="1518992"/>
        </p:xfrm>
        <a:graphic>
          <a:graphicData uri="http://schemas.openxmlformats.org/drawingml/2006/table">
            <a:tbl>
              <a:tblPr firstCol="1" bandRow="1">
                <a:tableStyleId>{21E4AEA4-8DFA-4A89-87EB-49C32662AFE0}</a:tableStyleId>
              </a:tblPr>
              <a:tblGrid>
                <a:gridCol w="946404"/>
                <a:gridCol w="7023423"/>
              </a:tblGrid>
              <a:tr h="665459">
                <a:tc>
                  <a:txBody>
                    <a:bodyPr/>
                    <a:lstStyle/>
                    <a:p>
                      <a:r>
                        <a:rPr lang="en-US" dirty="0" smtClean="0">
                          <a:latin typeface="Calibri" panose="020F0502020204030204" pitchFamily="34" charset="0"/>
                          <a:cs typeface="Calibri" panose="020F0502020204030204" pitchFamily="34" charset="0"/>
                        </a:rPr>
                        <a:t>Tier</a:t>
                      </a:r>
                      <a:r>
                        <a:rPr lang="en-US" baseline="0" dirty="0" smtClean="0">
                          <a:latin typeface="Calibri" panose="020F0502020204030204" pitchFamily="34" charset="0"/>
                          <a:cs typeface="Calibri" panose="020F0502020204030204" pitchFamily="34" charset="0"/>
                        </a:rPr>
                        <a:t> 1</a:t>
                      </a:r>
                      <a:endParaRPr lang="en-US"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r>
                        <a:rPr lang="en-US" sz="1600" dirty="0" smtClean="0">
                          <a:latin typeface="Calibri" panose="020F0502020204030204" pitchFamily="34" charset="0"/>
                          <a:cs typeface="Calibri" panose="020F0502020204030204" pitchFamily="34" charset="0"/>
                        </a:rPr>
                        <a:t>The Component’s inquiry</a:t>
                      </a:r>
                      <a:r>
                        <a:rPr lang="en-US" sz="1600" baseline="0" dirty="0" smtClean="0">
                          <a:latin typeface="Calibri" panose="020F0502020204030204" pitchFamily="34" charset="0"/>
                          <a:cs typeface="Calibri" panose="020F0502020204030204" pitchFamily="34" charset="0"/>
                        </a:rPr>
                        <a:t> or investigation determines that further investigation is not warranted. DoD does not ask for further action from </a:t>
                      </a:r>
                      <a:r>
                        <a:rPr lang="en-US" sz="1600" baseline="0" dirty="0" err="1" smtClean="0">
                          <a:latin typeface="Calibri" panose="020F0502020204030204" pitchFamily="34" charset="0"/>
                          <a:cs typeface="Calibri" panose="020F0502020204030204" pitchFamily="34" charset="0"/>
                        </a:rPr>
                        <a:t>DoJ</a:t>
                      </a:r>
                      <a:endParaRPr lang="en-US" sz="1600" dirty="0">
                        <a:latin typeface="Calibri" panose="020F0502020204030204" pitchFamily="34" charset="0"/>
                        <a:cs typeface="Calibri" panose="020F0502020204030204"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456759">
                <a:tc>
                  <a:txBody>
                    <a:bodyPr/>
                    <a:lstStyle/>
                    <a:p>
                      <a:r>
                        <a:rPr lang="en-US" dirty="0" smtClean="0">
                          <a:latin typeface="Calibri" panose="020F0502020204030204" pitchFamily="34" charset="0"/>
                          <a:cs typeface="Calibri" panose="020F0502020204030204" pitchFamily="34" charset="0"/>
                        </a:rPr>
                        <a:t>Tier 2</a:t>
                      </a:r>
                      <a:endParaRPr lang="en-US"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tcPr>
                </a:tc>
                <a:tc>
                  <a:txBody>
                    <a:bodyPr/>
                    <a:lstStyle/>
                    <a:p>
                      <a:r>
                        <a:rPr lang="en-US" sz="1600" dirty="0" smtClean="0">
                          <a:latin typeface="Calibri" panose="020F0502020204030204" pitchFamily="34" charset="0"/>
                          <a:cs typeface="Calibri" panose="020F0502020204030204" pitchFamily="34" charset="0"/>
                        </a:rPr>
                        <a:t>DoD has determined that an internal or administrative investigation is appropriate</a:t>
                      </a:r>
                      <a:endParaRPr lang="en-US" sz="1600" dirty="0">
                        <a:latin typeface="Calibri" panose="020F0502020204030204" pitchFamily="34" charset="0"/>
                        <a:cs typeface="Calibri" panose="020F0502020204030204" pitchFamily="34" charset="0"/>
                      </a:endParaRPr>
                    </a:p>
                  </a:txBody>
                  <a:tcPr>
                    <a:lnR w="12700" cap="flat" cmpd="sng" algn="ctr">
                      <a:solidFill>
                        <a:schemeClr val="tx1"/>
                      </a:solidFill>
                      <a:prstDash val="solid"/>
                      <a:round/>
                      <a:headEnd type="none" w="med" len="med"/>
                      <a:tailEnd type="none" w="med" len="med"/>
                    </a:lnR>
                  </a:tcPr>
                </a:tc>
              </a:tr>
              <a:tr h="396774">
                <a:tc>
                  <a:txBody>
                    <a:bodyPr/>
                    <a:lstStyle/>
                    <a:p>
                      <a:r>
                        <a:rPr lang="en-US" dirty="0" smtClean="0">
                          <a:latin typeface="Calibri" panose="020F0502020204030204" pitchFamily="34" charset="0"/>
                          <a:cs typeface="Calibri" panose="020F0502020204030204" pitchFamily="34" charset="0"/>
                        </a:rPr>
                        <a:t>Tier 3</a:t>
                      </a:r>
                      <a:endParaRPr lang="en-US"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r>
                        <a:rPr lang="en-US" sz="1600" dirty="0" smtClean="0">
                          <a:latin typeface="Calibri" panose="020F0502020204030204" pitchFamily="34" charset="0"/>
                          <a:cs typeface="Calibri" panose="020F0502020204030204" pitchFamily="34" charset="0"/>
                        </a:rPr>
                        <a:t>DoD is requesting a criminal investigation</a:t>
                      </a:r>
                      <a:r>
                        <a:rPr lang="en-US" sz="1600" baseline="0" dirty="0" smtClean="0">
                          <a:latin typeface="Calibri" panose="020F0502020204030204" pitchFamily="34" charset="0"/>
                          <a:cs typeface="Calibri" panose="020F0502020204030204" pitchFamily="34" charset="0"/>
                        </a:rPr>
                        <a:t> from </a:t>
                      </a:r>
                      <a:r>
                        <a:rPr lang="en-US" sz="1600" baseline="0" dirty="0" err="1" smtClean="0">
                          <a:latin typeface="Calibri" panose="020F0502020204030204" pitchFamily="34" charset="0"/>
                          <a:cs typeface="Calibri" panose="020F0502020204030204" pitchFamily="34" charset="0"/>
                        </a:rPr>
                        <a:t>DoJ</a:t>
                      </a:r>
                      <a:endParaRPr lang="en-US" sz="1600" baseline="0" dirty="0" smtClean="0">
                        <a:latin typeface="Calibri" panose="020F0502020204030204" pitchFamily="34" charset="0"/>
                        <a:cs typeface="Calibri" panose="020F0502020204030204" pitchFamily="34" charset="0"/>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3545322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Media Leaks Questionnaire</a:t>
            </a:r>
            <a:endParaRPr lang="en-US" dirty="0"/>
          </a:p>
        </p:txBody>
      </p:sp>
      <p:graphicFrame>
        <p:nvGraphicFramePr>
          <p:cNvPr id="10" name="Table 9" descr="Table descrbing when a media leaks questionnaire is required." title="Media Leaks Questionnaire Table"/>
          <p:cNvGraphicFramePr>
            <a:graphicFrameLocks noGrp="1"/>
          </p:cNvGraphicFramePr>
          <p:nvPr>
            <p:extLst>
              <p:ext uri="{D42A27DB-BD31-4B8C-83A1-F6EECF244321}">
                <p14:modId xmlns:p14="http://schemas.microsoft.com/office/powerpoint/2010/main" val="2175752365"/>
              </p:ext>
            </p:extLst>
          </p:nvPr>
        </p:nvGraphicFramePr>
        <p:xfrm>
          <a:off x="579486" y="2652889"/>
          <a:ext cx="8180691" cy="2571338"/>
        </p:xfrm>
        <a:graphic>
          <a:graphicData uri="http://schemas.openxmlformats.org/drawingml/2006/table">
            <a:tbl>
              <a:tblPr firstRow="1" bandRow="1">
                <a:tableStyleId>{2D5ABB26-0587-4C30-8999-92F81FD0307C}</a:tableStyleId>
              </a:tblPr>
              <a:tblGrid>
                <a:gridCol w="2283662"/>
                <a:gridCol w="5897029"/>
              </a:tblGrid>
              <a:tr h="767644">
                <a:tc>
                  <a:txBody>
                    <a:bodyPr/>
                    <a:lstStyle/>
                    <a:p>
                      <a:r>
                        <a:rPr lang="en-US" sz="2000" dirty="0" smtClean="0">
                          <a:latin typeface="Calibri" panose="020F0502020204030204" pitchFamily="34" charset="0"/>
                          <a:cs typeface="Calibri" panose="020F0502020204030204" pitchFamily="34" charset="0"/>
                        </a:rPr>
                        <a:t>What is it? </a:t>
                      </a:r>
                      <a:endParaRPr lang="en-US" sz="20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25400" h="25400" prst="angle"/>
                      <a:lightRig rig="flood" dir="t"/>
                    </a:cell3D>
                  </a:tcPr>
                </a:tc>
                <a:tc>
                  <a:txBody>
                    <a:bodyPr/>
                    <a:lstStyle/>
                    <a:p>
                      <a:r>
                        <a:rPr lang="en-US" sz="2000" dirty="0" smtClean="0">
                          <a:latin typeface="Calibri" panose="020F0502020204030204" pitchFamily="34" charset="0"/>
                          <a:cs typeface="Calibri" panose="020F0502020204030204" pitchFamily="34" charset="0"/>
                        </a:rPr>
                        <a:t>Questionnaire</a:t>
                      </a:r>
                      <a:r>
                        <a:rPr lang="en-US" sz="2000" baseline="0" dirty="0" smtClean="0">
                          <a:latin typeface="Calibri" panose="020F0502020204030204" pitchFamily="34" charset="0"/>
                          <a:cs typeface="Calibri" panose="020F0502020204030204" pitchFamily="34" charset="0"/>
                        </a:rPr>
                        <a:t> required to refer an UD in the media to the </a:t>
                      </a:r>
                      <a:r>
                        <a:rPr lang="en-US" sz="2000" baseline="0" dirty="0" err="1" smtClean="0">
                          <a:latin typeface="Calibri" panose="020F0502020204030204" pitchFamily="34" charset="0"/>
                          <a:cs typeface="Calibri" panose="020F0502020204030204" pitchFamily="34" charset="0"/>
                        </a:rPr>
                        <a:t>DoJ</a:t>
                      </a:r>
                      <a:endParaRPr lang="en-US" sz="20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25400" h="25400" prst="angle"/>
                      <a:lightRig rig="flood" dir="t"/>
                    </a:cell3D>
                  </a:tcPr>
                </a:tc>
              </a:tr>
              <a:tr h="508000">
                <a:tc>
                  <a:txBody>
                    <a:bodyPr/>
                    <a:lstStyle/>
                    <a:p>
                      <a:r>
                        <a:rPr lang="en-US" sz="2000" dirty="0" smtClean="0">
                          <a:latin typeface="Calibri" panose="020F0502020204030204" pitchFamily="34" charset="0"/>
                          <a:cs typeface="Calibri" panose="020F0502020204030204" pitchFamily="34" charset="0"/>
                        </a:rPr>
                        <a:t>When is it required?</a:t>
                      </a:r>
                      <a:endParaRPr lang="en-US" sz="20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25400" h="25400" prst="angle"/>
                      <a:lightRig rig="flood" dir="t"/>
                    </a:cell3D>
                  </a:tcPr>
                </a:tc>
                <a:tc>
                  <a:txBody>
                    <a:bodyPr/>
                    <a:lstStyle/>
                    <a:p>
                      <a:r>
                        <a:rPr lang="en-US" sz="2000" dirty="0" smtClean="0">
                          <a:latin typeface="Calibri" panose="020F0502020204030204" pitchFamily="34" charset="0"/>
                          <a:cs typeface="Calibri" panose="020F0502020204030204" pitchFamily="34" charset="0"/>
                        </a:rPr>
                        <a:t>If the disclosure was in the public domain</a:t>
                      </a:r>
                      <a:endParaRPr lang="en-US" sz="20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25400" h="25400" prst="angle"/>
                      <a:lightRig rig="flood" dir="t"/>
                    </a:cell3D>
                  </a:tcPr>
                </a:tc>
              </a:tr>
              <a:tr h="541896">
                <a:tc>
                  <a:txBody>
                    <a:bodyPr/>
                    <a:lstStyle/>
                    <a:p>
                      <a:r>
                        <a:rPr lang="en-US" sz="2000" dirty="0" smtClean="0">
                          <a:latin typeface="Calibri" panose="020F0502020204030204" pitchFamily="34" charset="0"/>
                          <a:cs typeface="Calibri" panose="020F0502020204030204" pitchFamily="34" charset="0"/>
                        </a:rPr>
                        <a:t>What is included?</a:t>
                      </a:r>
                      <a:endParaRPr lang="en-US" sz="20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25400" h="25400" prst="angle"/>
                      <a:lightRig rig="flood" dir="t"/>
                    </a:cell3D>
                  </a:tcPr>
                </a:tc>
                <a:tc>
                  <a:txBody>
                    <a:bodyPr/>
                    <a:lstStyle/>
                    <a:p>
                      <a:r>
                        <a:rPr lang="en-US" sz="2000" dirty="0" smtClean="0">
                          <a:latin typeface="Calibri" panose="020F0502020204030204" pitchFamily="34" charset="0"/>
                          <a:cs typeface="Calibri" panose="020F0502020204030204" pitchFamily="34" charset="0"/>
                        </a:rPr>
                        <a:t>11 specific questions</a:t>
                      </a:r>
                      <a:endParaRPr lang="en-US" sz="20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25400" h="25400" prst="angle"/>
                      <a:lightRig rig="flood" dir="t"/>
                    </a:cell3D>
                  </a:tcPr>
                </a:tc>
              </a:tr>
              <a:tr h="753798">
                <a:tc>
                  <a:txBody>
                    <a:bodyPr/>
                    <a:lstStyle/>
                    <a:p>
                      <a:r>
                        <a:rPr lang="en-US" sz="2000" dirty="0" smtClean="0">
                          <a:latin typeface="Calibri" panose="020F0502020204030204" pitchFamily="34" charset="0"/>
                          <a:cs typeface="Calibri" panose="020F0502020204030204" pitchFamily="34" charset="0"/>
                        </a:rPr>
                        <a:t>When should it be completed?</a:t>
                      </a:r>
                      <a:endParaRPr lang="en-US" sz="20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25400" h="25400" prst="angle"/>
                      <a:lightRig rig="flood" dir="t"/>
                    </a:cell3D>
                  </a:tcPr>
                </a:tc>
                <a:tc>
                  <a:txBody>
                    <a:bodyPr/>
                    <a:lstStyle/>
                    <a:p>
                      <a:r>
                        <a:rPr lang="en-US" sz="2000" dirty="0" smtClean="0">
                          <a:latin typeface="Calibri" panose="020F0502020204030204" pitchFamily="34" charset="0"/>
                          <a:cs typeface="Calibri" panose="020F0502020204030204" pitchFamily="34" charset="0"/>
                        </a:rPr>
                        <a:t>As soon as practical</a:t>
                      </a:r>
                      <a:endParaRPr lang="en-US" sz="20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25400" h="25400" prst="angle"/>
                      <a:lightRig rig="flood" dir="t"/>
                    </a:cell3D>
                  </a:tcPr>
                </a:tc>
              </a:tr>
            </a:tbl>
          </a:graphicData>
        </a:graphic>
      </p:graphicFrame>
    </p:spTree>
    <p:extLst>
      <p:ext uri="{BB962C8B-B14F-4D97-AF65-F5344CB8AC3E}">
        <p14:creationId xmlns:p14="http://schemas.microsoft.com/office/powerpoint/2010/main" val="13511822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Conclusion</a:t>
            </a:r>
            <a:endParaRPr lang="en-US" dirty="0"/>
          </a:p>
        </p:txBody>
      </p:sp>
      <p:sp>
        <p:nvSpPr>
          <p:cNvPr id="6" name="Content Placeholder 5"/>
          <p:cNvSpPr>
            <a:spLocks noGrp="1"/>
          </p:cNvSpPr>
          <p:nvPr>
            <p:ph sz="half" idx="1"/>
          </p:nvPr>
        </p:nvSpPr>
        <p:spPr/>
        <p:txBody>
          <a:bodyPr/>
          <a:lstStyle/>
          <a:p>
            <a:r>
              <a:rPr lang="en-US" dirty="0" smtClean="0"/>
              <a:t>Attribution is key to changing the culture where individuals believe they can leak national defense information </a:t>
            </a:r>
          </a:p>
          <a:p>
            <a:r>
              <a:rPr lang="en-US" dirty="0" smtClean="0"/>
              <a:t>Attribution cannot be achieved without </a:t>
            </a:r>
            <a:r>
              <a:rPr lang="en-US" dirty="0" smtClean="0">
                <a:solidFill>
                  <a:schemeClr val="accent2"/>
                </a:solidFill>
              </a:rPr>
              <a:t>timely reporting of unauthorized disclosures </a:t>
            </a:r>
          </a:p>
        </p:txBody>
      </p:sp>
      <p:sp>
        <p:nvSpPr>
          <p:cNvPr id="7" name="Content Placeholder 6"/>
          <p:cNvSpPr>
            <a:spLocks noGrp="1"/>
          </p:cNvSpPr>
          <p:nvPr>
            <p:ph sz="half" idx="2"/>
          </p:nvPr>
        </p:nvSpPr>
        <p:spPr/>
        <p:txBody>
          <a:bodyPr anchor="t"/>
          <a:lstStyle/>
          <a:p>
            <a:pPr algn="ctr"/>
            <a:r>
              <a:rPr lang="en-US" b="1" i="1" dirty="0" smtClean="0"/>
              <a:t>“THESE CASES ARE NEVER EASY.  BUT CASES WILL BE MADE, AND LEAKERS WILL BE HELD </a:t>
            </a:r>
            <a:r>
              <a:rPr lang="en-US" b="1" i="1" dirty="0" smtClean="0">
                <a:solidFill>
                  <a:schemeClr val="accent2"/>
                </a:solidFill>
              </a:rPr>
              <a:t>ACCOUNTABLE</a:t>
            </a:r>
            <a:r>
              <a:rPr lang="en-US" b="1" i="1" dirty="0" smtClean="0"/>
              <a:t>.”</a:t>
            </a:r>
          </a:p>
          <a:p>
            <a:pPr algn="ctr"/>
            <a:r>
              <a:rPr lang="en-US" sz="1800" b="1" i="1" dirty="0" smtClean="0"/>
              <a:t>-ATTORNEY GENERAL SESSIONS</a:t>
            </a:r>
            <a:endParaRPr lang="en-US" sz="1800" b="1" i="1" dirty="0"/>
          </a:p>
        </p:txBody>
      </p:sp>
    </p:spTree>
    <p:extLst>
      <p:ext uri="{BB962C8B-B14F-4D97-AF65-F5344CB8AC3E}">
        <p14:creationId xmlns:p14="http://schemas.microsoft.com/office/powerpoint/2010/main" val="7155061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normAutofit/>
          </a:bodyPr>
          <a:lstStyle/>
          <a:p>
            <a:r>
              <a:rPr lang="en-US" dirty="0" smtClean="0"/>
              <a:t>Trusted individuals inside the DoD are leaking classified and controlled unclassified information (CUI) to unauthorized recipients.</a:t>
            </a:r>
          </a:p>
        </p:txBody>
      </p:sp>
      <p:sp>
        <p:nvSpPr>
          <p:cNvPr id="3" name="Title 2"/>
          <p:cNvSpPr>
            <a:spLocks noGrp="1"/>
          </p:cNvSpPr>
          <p:nvPr>
            <p:ph type="title"/>
          </p:nvPr>
        </p:nvSpPr>
        <p:spPr/>
        <p:txBody>
          <a:bodyPr/>
          <a:lstStyle/>
          <a:p>
            <a:r>
              <a:rPr lang="en-US" dirty="0" smtClean="0"/>
              <a:t>The Problem</a:t>
            </a:r>
            <a:endParaRPr lang="en-US" dirty="0"/>
          </a:p>
        </p:txBody>
      </p:sp>
      <p:pic>
        <p:nvPicPr>
          <p:cNvPr id="11" name="Picture 10" descr="Image depicting unauthorized disclosure leads to undermined DoD mission, loss of public trust, and compromises sources." title="UD Leads to Los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7214" y="4041958"/>
            <a:ext cx="8284464" cy="2139696"/>
          </a:xfrm>
          <a:prstGeom prst="rect">
            <a:avLst/>
          </a:prstGeom>
        </p:spPr>
      </p:pic>
      <p:pic>
        <p:nvPicPr>
          <p:cNvPr id="13" name="Picture 12" descr="Water is leaking from a bucket depicting National Defense Information leaks." title="Leak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77992" y="1335024"/>
            <a:ext cx="3409950" cy="2305050"/>
          </a:xfrm>
          <a:prstGeom prst="rect">
            <a:avLst/>
          </a:prstGeom>
        </p:spPr>
      </p:pic>
    </p:spTree>
    <p:extLst>
      <p:ext uri="{BB962C8B-B14F-4D97-AF65-F5344CB8AC3E}">
        <p14:creationId xmlns:p14="http://schemas.microsoft.com/office/powerpoint/2010/main" val="37722350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Component Resources</a:t>
            </a:r>
            <a:endParaRPr lang="en-US" dirty="0"/>
          </a:p>
        </p:txBody>
      </p:sp>
      <p:sp>
        <p:nvSpPr>
          <p:cNvPr id="2" name="Content Placeholder 1"/>
          <p:cNvSpPr>
            <a:spLocks noGrp="1"/>
          </p:cNvSpPr>
          <p:nvPr>
            <p:ph idx="1"/>
          </p:nvPr>
        </p:nvSpPr>
        <p:spPr/>
        <p:txBody>
          <a:bodyPr/>
          <a:lstStyle/>
          <a:p>
            <a:r>
              <a:rPr lang="en-US" dirty="0" smtClean="0"/>
              <a:t>Component policy governing UDs:</a:t>
            </a:r>
          </a:p>
          <a:p>
            <a:pPr lvl="1"/>
            <a:r>
              <a:rPr lang="en-US" dirty="0" smtClean="0">
                <a:solidFill>
                  <a:srgbClr val="FF0000"/>
                </a:solidFill>
              </a:rPr>
              <a:t>Policy/regulations</a:t>
            </a:r>
          </a:p>
          <a:p>
            <a:r>
              <a:rPr lang="en-US" dirty="0" smtClean="0"/>
              <a:t>Component UD program manager(s):</a:t>
            </a:r>
          </a:p>
          <a:p>
            <a:pPr lvl="1"/>
            <a:r>
              <a:rPr lang="en-US" dirty="0" smtClean="0">
                <a:solidFill>
                  <a:srgbClr val="FF0000"/>
                </a:solidFill>
              </a:rPr>
              <a:t>Name(s)</a:t>
            </a:r>
          </a:p>
          <a:p>
            <a:pPr lvl="1"/>
            <a:r>
              <a:rPr lang="en-US" dirty="0" smtClean="0">
                <a:solidFill>
                  <a:srgbClr val="FF0000"/>
                </a:solidFill>
              </a:rPr>
              <a:t>Office</a:t>
            </a:r>
          </a:p>
          <a:p>
            <a:pPr lvl="1"/>
            <a:r>
              <a:rPr lang="en-US" dirty="0" smtClean="0">
                <a:solidFill>
                  <a:srgbClr val="FF0000"/>
                </a:solidFill>
              </a:rPr>
              <a:t>Contact information</a:t>
            </a:r>
            <a:endParaRPr lang="en-US" dirty="0">
              <a:solidFill>
                <a:srgbClr val="FF0000"/>
              </a:solidFill>
            </a:endParaRPr>
          </a:p>
        </p:txBody>
      </p:sp>
    </p:spTree>
    <p:extLst>
      <p:ext uri="{BB962C8B-B14F-4D97-AF65-F5344CB8AC3E}">
        <p14:creationId xmlns:p14="http://schemas.microsoft.com/office/powerpoint/2010/main" val="34893392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Questions?</a:t>
            </a:r>
            <a:endParaRPr lang="en-US" dirty="0"/>
          </a:p>
        </p:txBody>
      </p:sp>
      <p:sp>
        <p:nvSpPr>
          <p:cNvPr id="2" name="Content Placeholder 1"/>
          <p:cNvSpPr>
            <a:spLocks noGrp="1"/>
          </p:cNvSpPr>
          <p:nvPr>
            <p:ph idx="1"/>
          </p:nvPr>
        </p:nvSpPr>
        <p:spPr/>
        <p:txBody>
          <a:bodyPr/>
          <a:lstStyle/>
          <a:p>
            <a:r>
              <a:rPr lang="en-US" dirty="0" smtClean="0"/>
              <a:t>Additional Resources for DoD Unauthorized Disclosure Policy:</a:t>
            </a:r>
          </a:p>
          <a:p>
            <a:pPr lvl="1"/>
            <a:endParaRPr lang="en-US" dirty="0" smtClean="0"/>
          </a:p>
          <a:p>
            <a:pPr marL="128016" lvl="1" indent="0">
              <a:buNone/>
            </a:pPr>
            <a:r>
              <a:rPr lang="en-US" dirty="0" smtClean="0"/>
              <a:t>UD </a:t>
            </a:r>
            <a:r>
              <a:rPr lang="en-US" dirty="0"/>
              <a:t>PMO SharePoint:  https://</a:t>
            </a:r>
            <a:r>
              <a:rPr lang="en-US" dirty="0" smtClean="0"/>
              <a:t>intelshare.intelink.gov/sites/ousdi/hcis/sec/icdirect/ud/default.aspx</a:t>
            </a:r>
          </a:p>
          <a:p>
            <a:pPr marL="128016" lvl="1" indent="0">
              <a:buNone/>
            </a:pPr>
            <a:endParaRPr lang="en-US" dirty="0"/>
          </a:p>
          <a:p>
            <a:pPr marL="128016" lvl="1" indent="0">
              <a:buNone/>
            </a:pPr>
            <a:r>
              <a:rPr lang="en-US" dirty="0" smtClean="0"/>
              <a:t>CDSE UD Toolkit: https</a:t>
            </a:r>
            <a:r>
              <a:rPr lang="en-US" dirty="0"/>
              <a:t>://</a:t>
            </a:r>
            <a:r>
              <a:rPr lang="en-US" dirty="0" smtClean="0"/>
              <a:t>www.cdse.edu/toolkits/unauthorized/index.php</a:t>
            </a:r>
          </a:p>
          <a:p>
            <a:pPr marL="128016" lvl="1" indent="0">
              <a:buNone/>
            </a:pPr>
            <a:endParaRPr lang="en-US" dirty="0"/>
          </a:p>
          <a:p>
            <a:pPr marL="128016" lvl="1" indent="0">
              <a:buNone/>
            </a:pPr>
            <a:r>
              <a:rPr lang="en-US" dirty="0" err="1" smtClean="0"/>
              <a:t>DoDD</a:t>
            </a:r>
            <a:r>
              <a:rPr lang="en-US" dirty="0"/>
              <a:t> 5210.50, Management of Serious Security Incidents Involving Classified Information</a:t>
            </a:r>
          </a:p>
          <a:p>
            <a:pPr marL="128016" lvl="1" indent="0">
              <a:buNone/>
            </a:pPr>
            <a:endParaRPr lang="en-US" dirty="0" smtClean="0"/>
          </a:p>
          <a:p>
            <a:pPr marL="128016" lvl="1" indent="0">
              <a:buNone/>
            </a:pPr>
            <a:r>
              <a:rPr lang="en-US" dirty="0" err="1" smtClean="0"/>
              <a:t>DoDM</a:t>
            </a:r>
            <a:r>
              <a:rPr lang="en-US" dirty="0" smtClean="0"/>
              <a:t> 5200.01, DoD Information Security Program Volumes 1-4</a:t>
            </a:r>
            <a:endParaRPr lang="en-US" dirty="0"/>
          </a:p>
        </p:txBody>
      </p:sp>
    </p:spTree>
    <p:extLst>
      <p:ext uri="{BB962C8B-B14F-4D97-AF65-F5344CB8AC3E}">
        <p14:creationId xmlns:p14="http://schemas.microsoft.com/office/powerpoint/2010/main" val="13285587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What is an Unauthorized Disclosure?</a:t>
            </a:r>
            <a:endParaRPr lang="en-US" dirty="0"/>
          </a:p>
        </p:txBody>
      </p:sp>
      <p:sp>
        <p:nvSpPr>
          <p:cNvPr id="2" name="Content Placeholder 1"/>
          <p:cNvSpPr>
            <a:spLocks noGrp="1"/>
          </p:cNvSpPr>
          <p:nvPr>
            <p:ph idx="1"/>
          </p:nvPr>
        </p:nvSpPr>
        <p:spPr/>
        <p:txBody>
          <a:bodyPr/>
          <a:lstStyle/>
          <a:p>
            <a:r>
              <a:rPr lang="en-US" dirty="0" smtClean="0"/>
              <a:t>An Unauthorized Disclosure, or UD, is the communication or </a:t>
            </a:r>
            <a:r>
              <a:rPr lang="en-US" dirty="0"/>
              <a:t>physical transfer of classified or CUI to an unauthorized </a:t>
            </a:r>
            <a:r>
              <a:rPr lang="en-US" dirty="0" smtClean="0"/>
              <a:t>recipient.</a:t>
            </a:r>
          </a:p>
          <a:p>
            <a:endParaRPr lang="en-US" dirty="0" smtClean="0"/>
          </a:p>
          <a:p>
            <a:r>
              <a:rPr lang="en-US" dirty="0" smtClean="0"/>
              <a:t>Other related definitions:</a:t>
            </a:r>
            <a:endParaRPr lang="en-US" dirty="0"/>
          </a:p>
          <a:p>
            <a:pPr lvl="1"/>
            <a:r>
              <a:rPr lang="en-US" dirty="0"/>
              <a:t>Compromise – A security incident in which there is an </a:t>
            </a:r>
            <a:r>
              <a:rPr lang="en-US" dirty="0" smtClean="0"/>
              <a:t>UD </a:t>
            </a:r>
            <a:r>
              <a:rPr lang="en-US" dirty="0"/>
              <a:t>of classified information</a:t>
            </a:r>
          </a:p>
          <a:p>
            <a:pPr lvl="1"/>
            <a:r>
              <a:rPr lang="en-US" dirty="0"/>
              <a:t>Data Spill – Transfer of classified or CUI to a computer system accredited at a lower classification level than the data being entered</a:t>
            </a:r>
          </a:p>
          <a:p>
            <a:endParaRPr lang="en-US" dirty="0"/>
          </a:p>
          <a:p>
            <a:endParaRPr lang="en-US" dirty="0"/>
          </a:p>
        </p:txBody>
      </p:sp>
    </p:spTree>
    <p:extLst>
      <p:ext uri="{BB962C8B-B14F-4D97-AF65-F5344CB8AC3E}">
        <p14:creationId xmlns:p14="http://schemas.microsoft.com/office/powerpoint/2010/main" val="5678525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Why do people leak information?</a:t>
            </a:r>
            <a:endParaRPr lang="en-US" dirty="0"/>
          </a:p>
        </p:txBody>
      </p:sp>
      <p:sp>
        <p:nvSpPr>
          <p:cNvPr id="2" name="Content Placeholder 1"/>
          <p:cNvSpPr>
            <a:spLocks noGrp="1"/>
          </p:cNvSpPr>
          <p:nvPr>
            <p:ph idx="1"/>
          </p:nvPr>
        </p:nvSpPr>
        <p:spPr/>
        <p:txBody>
          <a:bodyPr/>
          <a:lstStyle/>
          <a:p>
            <a:r>
              <a:rPr lang="en-US" dirty="0" smtClean="0"/>
              <a:t>Individuals who leak information do so for a number of reasons, including:</a:t>
            </a:r>
          </a:p>
          <a:p>
            <a:pPr lvl="1"/>
            <a:r>
              <a:rPr lang="en-US" dirty="0" smtClean="0"/>
              <a:t>Financial gain</a:t>
            </a:r>
          </a:p>
          <a:p>
            <a:pPr lvl="1"/>
            <a:r>
              <a:rPr lang="en-US" dirty="0" smtClean="0"/>
              <a:t>Influence political decisions </a:t>
            </a:r>
          </a:p>
          <a:p>
            <a:pPr lvl="1"/>
            <a:r>
              <a:rPr lang="en-US" dirty="0" smtClean="0"/>
              <a:t>Disagree with official government policy</a:t>
            </a:r>
          </a:p>
          <a:p>
            <a:pPr lvl="1"/>
            <a:r>
              <a:rPr lang="en-US" dirty="0" smtClean="0"/>
              <a:t>Believe the public has a need to know</a:t>
            </a:r>
          </a:p>
          <a:p>
            <a:pPr lvl="1"/>
            <a:r>
              <a:rPr lang="en-US" dirty="0" smtClean="0"/>
              <a:t>Disregard for security procedures</a:t>
            </a:r>
          </a:p>
          <a:p>
            <a:pPr lvl="1"/>
            <a:r>
              <a:rPr lang="en-US" dirty="0" smtClean="0"/>
              <a:t>Ego</a:t>
            </a:r>
          </a:p>
        </p:txBody>
      </p:sp>
    </p:spTree>
    <p:extLst>
      <p:ext uri="{BB962C8B-B14F-4D97-AF65-F5344CB8AC3E}">
        <p14:creationId xmlns:p14="http://schemas.microsoft.com/office/powerpoint/2010/main" val="7541996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4" descr="Photograph of Bryan Martin" title="Bryan Marti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10150" y="1292868"/>
            <a:ext cx="2572067" cy="3667270"/>
          </a:xfrm>
          <a:prstGeom prst="rect">
            <a:avLst/>
          </a:prstGeom>
        </p:spPr>
      </p:pic>
      <p:pic>
        <p:nvPicPr>
          <p:cNvPr id="5" name="Content Placeholder 4" descr="Photograph of Benjamin Bishop" title="Benjamin Bishop"/>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84833" y="721449"/>
            <a:ext cx="3565525" cy="3146754"/>
          </a:xfrm>
          <a:prstGeom prst="rect">
            <a:avLst/>
          </a:prstGeom>
        </p:spPr>
      </p:pic>
      <p:sp>
        <p:nvSpPr>
          <p:cNvPr id="8" name="Title 7"/>
          <p:cNvSpPr>
            <a:spLocks noGrp="1"/>
          </p:cNvSpPr>
          <p:nvPr>
            <p:ph type="title"/>
          </p:nvPr>
        </p:nvSpPr>
        <p:spPr/>
        <p:txBody>
          <a:bodyPr>
            <a:normAutofit/>
          </a:bodyPr>
          <a:lstStyle/>
          <a:p>
            <a:r>
              <a:rPr lang="en-US" sz="3200" dirty="0" smtClean="0"/>
              <a:t>Unauthorized Disclosure case examples</a:t>
            </a:r>
            <a:endParaRPr lang="en-US" sz="3200" dirty="0"/>
          </a:p>
        </p:txBody>
      </p:sp>
    </p:spTree>
    <p:extLst>
      <p:ext uri="{BB962C8B-B14F-4D97-AF65-F5344CB8AC3E}">
        <p14:creationId xmlns:p14="http://schemas.microsoft.com/office/powerpoint/2010/main" val="22953518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Photograph of Benjamin Bishop with label sentenced to 87 months." title="Benjamin Bishop"/>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492625" y="2723985"/>
            <a:ext cx="3565525" cy="3146754"/>
          </a:xfrm>
        </p:spPr>
      </p:pic>
      <p:sp>
        <p:nvSpPr>
          <p:cNvPr id="7" name="Rectangle 6"/>
          <p:cNvSpPr/>
          <p:nvPr/>
        </p:nvSpPr>
        <p:spPr>
          <a:xfrm rot="18900000">
            <a:off x="4135505" y="4035751"/>
            <a:ext cx="4279761" cy="523220"/>
          </a:xfrm>
          <a:prstGeom prst="rect">
            <a:avLst/>
          </a:prstGeom>
          <a:noFill/>
        </p:spPr>
        <p:txBody>
          <a:bodyPr wrap="none" lIns="91440" tIns="45720" rIns="91440" bIns="45720">
            <a:spAutoFit/>
          </a:bodyPr>
          <a:lstStyle/>
          <a:p>
            <a:pPr algn="ctr"/>
            <a:r>
              <a:rPr lang="en-US" sz="2800" dirty="0" smtClean="0">
                <a:ln w="0"/>
                <a:solidFill>
                  <a:srgbClr val="FF0000"/>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SENTENCED TO 87 MONTHS</a:t>
            </a:r>
            <a:endParaRPr lang="en-US" sz="2800" b="0" cap="none" spc="0" dirty="0">
              <a:ln w="0"/>
              <a:solidFill>
                <a:srgbClr val="FF0000"/>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2" name="Content Placeholder 1"/>
          <p:cNvSpPr>
            <a:spLocks noGrp="1"/>
          </p:cNvSpPr>
          <p:nvPr>
            <p:ph sz="half" idx="1"/>
          </p:nvPr>
        </p:nvSpPr>
        <p:spPr/>
        <p:txBody>
          <a:bodyPr>
            <a:normAutofit fontScale="85000" lnSpcReduction="10000"/>
          </a:bodyPr>
          <a:lstStyle/>
          <a:p>
            <a:pPr marL="91440" lvl="1" indent="-91440">
              <a:spcBef>
                <a:spcPts val="1200"/>
              </a:spcBef>
              <a:spcAft>
                <a:spcPts val="200"/>
              </a:spcAft>
              <a:buSzPct val="100000"/>
              <a:buFont typeface="Tw Cen MT" panose="020B0602020104020603" pitchFamily="34" charset="0"/>
              <a:buChar char=" "/>
            </a:pPr>
            <a:r>
              <a:rPr lang="en-US" sz="2000" dirty="0"/>
              <a:t>Government Contractor and Retired Army O-5</a:t>
            </a:r>
          </a:p>
          <a:p>
            <a:pPr marL="91440" lvl="1" indent="-91440">
              <a:spcBef>
                <a:spcPts val="1200"/>
              </a:spcBef>
              <a:spcAft>
                <a:spcPts val="200"/>
              </a:spcAft>
              <a:buSzPct val="100000"/>
              <a:buFont typeface="Tw Cen MT" panose="020B0602020104020603" pitchFamily="34" charset="0"/>
              <a:buChar char=" "/>
            </a:pPr>
            <a:r>
              <a:rPr lang="en-US" sz="2000" dirty="0"/>
              <a:t>Arrested March 2013</a:t>
            </a:r>
          </a:p>
          <a:p>
            <a:pPr marL="91440" lvl="1" indent="-91440">
              <a:spcBef>
                <a:spcPts val="1200"/>
              </a:spcBef>
              <a:spcAft>
                <a:spcPts val="200"/>
              </a:spcAft>
              <a:buSzPct val="100000"/>
              <a:buFont typeface="Tw Cen MT" panose="020B0602020104020603" pitchFamily="34" charset="0"/>
              <a:buChar char=" "/>
            </a:pPr>
            <a:r>
              <a:rPr lang="en-US" sz="2000" dirty="0"/>
              <a:t>Emailed classified information to a Chinese </a:t>
            </a:r>
            <a:r>
              <a:rPr lang="en-US" sz="2000" dirty="0" smtClean="0"/>
              <a:t>woman with </a:t>
            </a:r>
            <a:r>
              <a:rPr lang="en-US" sz="2000" dirty="0"/>
              <a:t>whom he had a romantic </a:t>
            </a:r>
            <a:r>
              <a:rPr lang="en-US" sz="2000" dirty="0" smtClean="0"/>
              <a:t>relationship</a:t>
            </a:r>
            <a:endParaRPr lang="en-US" sz="2000" dirty="0"/>
          </a:p>
          <a:p>
            <a:pPr marL="91440" lvl="1" indent="-91440">
              <a:spcBef>
                <a:spcPts val="1200"/>
              </a:spcBef>
              <a:spcAft>
                <a:spcPts val="200"/>
              </a:spcAft>
              <a:buSzPct val="100000"/>
              <a:buFont typeface="Tw Cen MT" panose="020B0602020104020603" pitchFamily="34" charset="0"/>
              <a:buChar char=" "/>
            </a:pPr>
            <a:r>
              <a:rPr lang="en-US" sz="2000" dirty="0"/>
              <a:t>Pled guilty March 13, 2014 for unlawfully retaining classified national defense information at his home and willfully communicating classified national defense information to a person not authorized to receive it</a:t>
            </a:r>
          </a:p>
          <a:p>
            <a:pPr marL="91440" lvl="1" indent="-91440">
              <a:spcBef>
                <a:spcPts val="1200"/>
              </a:spcBef>
              <a:spcAft>
                <a:spcPts val="200"/>
              </a:spcAft>
              <a:buSzPct val="100000"/>
              <a:buFont typeface="Tw Cen MT" panose="020B0602020104020603" pitchFamily="34" charset="0"/>
              <a:buChar char=" "/>
            </a:pPr>
            <a:r>
              <a:rPr lang="en-US" sz="2000" dirty="0"/>
              <a:t>Sentenced to 87 months of imprisonment and 3 years of supervised release</a:t>
            </a:r>
          </a:p>
        </p:txBody>
      </p:sp>
      <p:sp>
        <p:nvSpPr>
          <p:cNvPr id="3" name="Title 2"/>
          <p:cNvSpPr>
            <a:spLocks noGrp="1"/>
          </p:cNvSpPr>
          <p:nvPr>
            <p:ph type="title"/>
          </p:nvPr>
        </p:nvSpPr>
        <p:spPr/>
        <p:txBody>
          <a:bodyPr/>
          <a:lstStyle/>
          <a:p>
            <a:r>
              <a:rPr lang="en-US" dirty="0" smtClean="0"/>
              <a:t>Benjamin Bishop</a:t>
            </a:r>
            <a:endParaRPr lang="en-US" dirty="0"/>
          </a:p>
        </p:txBody>
      </p:sp>
    </p:spTree>
    <p:extLst>
      <p:ext uri="{BB962C8B-B14F-4D97-AF65-F5344CB8AC3E}">
        <p14:creationId xmlns:p14="http://schemas.microsoft.com/office/powerpoint/2010/main" val="21306041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Photograph of Brian Martin with label sentenced to 48 years." title="Bryan Martin"/>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010150" y="2286000"/>
            <a:ext cx="2572067" cy="3667270"/>
          </a:xfrm>
        </p:spPr>
      </p:pic>
      <p:sp>
        <p:nvSpPr>
          <p:cNvPr id="7" name="Rectangle 6"/>
          <p:cNvSpPr/>
          <p:nvPr/>
        </p:nvSpPr>
        <p:spPr>
          <a:xfrm rot="18900000">
            <a:off x="4351409" y="4035751"/>
            <a:ext cx="3847976" cy="523220"/>
          </a:xfrm>
          <a:prstGeom prst="rect">
            <a:avLst/>
          </a:prstGeom>
          <a:noFill/>
        </p:spPr>
        <p:txBody>
          <a:bodyPr wrap="none" lIns="91440" tIns="45720" rIns="91440" bIns="45720">
            <a:spAutoFit/>
          </a:bodyPr>
          <a:lstStyle/>
          <a:p>
            <a:pPr algn="ctr"/>
            <a:r>
              <a:rPr lang="en-US" sz="2800" dirty="0" smtClean="0">
                <a:ln w="0"/>
                <a:solidFill>
                  <a:srgbClr val="FF0000"/>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SENTENCED TO 48 YEARS</a:t>
            </a:r>
            <a:endParaRPr lang="en-US" sz="2800" b="0" cap="none" spc="0" dirty="0">
              <a:ln w="0"/>
              <a:solidFill>
                <a:srgbClr val="FF0000"/>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2" name="Content Placeholder 1"/>
          <p:cNvSpPr>
            <a:spLocks noGrp="1"/>
          </p:cNvSpPr>
          <p:nvPr>
            <p:ph sz="half" idx="1"/>
          </p:nvPr>
        </p:nvSpPr>
        <p:spPr/>
        <p:txBody>
          <a:bodyPr>
            <a:normAutofit/>
          </a:bodyPr>
          <a:lstStyle/>
          <a:p>
            <a:r>
              <a:rPr lang="en-US" dirty="0" smtClean="0"/>
              <a:t>Navy E-4</a:t>
            </a:r>
          </a:p>
          <a:p>
            <a:r>
              <a:rPr lang="en-US" dirty="0"/>
              <a:t>A</a:t>
            </a:r>
            <a:r>
              <a:rPr lang="en-US" dirty="0" smtClean="0"/>
              <a:t>rrested December 2010</a:t>
            </a:r>
          </a:p>
          <a:p>
            <a:r>
              <a:rPr lang="en-US" dirty="0" smtClean="0"/>
              <a:t>Attempted to deliver classified information to a representative of a foreign government</a:t>
            </a:r>
          </a:p>
          <a:p>
            <a:r>
              <a:rPr lang="en-US" dirty="0" smtClean="0"/>
              <a:t>Sentenced to 48 years </a:t>
            </a:r>
            <a:r>
              <a:rPr lang="en-US" dirty="0"/>
              <a:t>in prison, forfeiture of all pay and </a:t>
            </a:r>
            <a:r>
              <a:rPr lang="en-US" dirty="0" smtClean="0"/>
              <a:t>allowance, reduction </a:t>
            </a:r>
            <a:r>
              <a:rPr lang="en-US" dirty="0"/>
              <a:t>to pay grade of E-1, and a dishonorable </a:t>
            </a:r>
            <a:r>
              <a:rPr lang="en-US" dirty="0" smtClean="0"/>
              <a:t>discharge</a:t>
            </a:r>
          </a:p>
        </p:txBody>
      </p:sp>
      <p:sp>
        <p:nvSpPr>
          <p:cNvPr id="3" name="Title 2"/>
          <p:cNvSpPr>
            <a:spLocks noGrp="1"/>
          </p:cNvSpPr>
          <p:nvPr>
            <p:ph type="title"/>
          </p:nvPr>
        </p:nvSpPr>
        <p:spPr/>
        <p:txBody>
          <a:bodyPr/>
          <a:lstStyle/>
          <a:p>
            <a:r>
              <a:rPr lang="en-US" dirty="0" smtClean="0"/>
              <a:t>Bryan Martin</a:t>
            </a:r>
            <a:endParaRPr lang="en-US" dirty="0"/>
          </a:p>
        </p:txBody>
      </p:sp>
    </p:spTree>
    <p:extLst>
      <p:ext uri="{BB962C8B-B14F-4D97-AF65-F5344CB8AC3E}">
        <p14:creationId xmlns:p14="http://schemas.microsoft.com/office/powerpoint/2010/main" val="41215018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DoD’s Unauthorized Disclosure Program</a:t>
            </a:r>
            <a:endParaRPr lang="en-US" dirty="0"/>
          </a:p>
        </p:txBody>
      </p:sp>
      <p:sp>
        <p:nvSpPr>
          <p:cNvPr id="5" name="Content Placeholder 4"/>
          <p:cNvSpPr>
            <a:spLocks noGrp="1"/>
          </p:cNvSpPr>
          <p:nvPr>
            <p:ph idx="1"/>
          </p:nvPr>
        </p:nvSpPr>
        <p:spPr>
          <a:xfrm>
            <a:off x="1110997" y="2084832"/>
            <a:ext cx="7290055" cy="4023360"/>
          </a:xfrm>
        </p:spPr>
        <p:txBody>
          <a:bodyPr>
            <a:normAutofit fontScale="85000" lnSpcReduction="20000"/>
          </a:bodyPr>
          <a:lstStyle/>
          <a:p>
            <a:r>
              <a:rPr lang="en-US" dirty="0" smtClean="0"/>
              <a:t>DoD established a “top down” approach to the identification, investigation, and reporting of UDs</a:t>
            </a:r>
          </a:p>
          <a:p>
            <a:r>
              <a:rPr lang="en-US" dirty="0" smtClean="0"/>
              <a:t>Policy governing the UD of classified information was outlined in Information Security policy under </a:t>
            </a:r>
            <a:r>
              <a:rPr lang="en-US" dirty="0" err="1" smtClean="0"/>
              <a:t>DoDM</a:t>
            </a:r>
            <a:r>
              <a:rPr lang="en-US" dirty="0" smtClean="0"/>
              <a:t> 5200.01 Volume 3</a:t>
            </a:r>
          </a:p>
          <a:p>
            <a:r>
              <a:rPr lang="en-US" dirty="0" smtClean="0"/>
              <a:t>UD Program Management Office (PMO) was established within the Office of the Under Secretary of Defense for Intelligence (OUSD(I))</a:t>
            </a:r>
          </a:p>
          <a:p>
            <a:r>
              <a:rPr lang="en-US" dirty="0" smtClean="0"/>
              <a:t>Components were directed to identify security officials responsible for reporting UDs to UD PMO</a:t>
            </a:r>
          </a:p>
          <a:p>
            <a:r>
              <a:rPr lang="en-US" dirty="0" smtClean="0"/>
              <a:t>DoD determined the UD mission and policy should be moved from Information Security to Insider Threat</a:t>
            </a:r>
          </a:p>
          <a:p>
            <a:r>
              <a:rPr lang="en-US" dirty="0" smtClean="0"/>
              <a:t>UD PMO realigned from OUSD(I) to the Defense Security Service (DSS) where it now resides inside the DoD Insider Threat Management and Analysis Office (DITMAC)</a:t>
            </a:r>
          </a:p>
          <a:p>
            <a:r>
              <a:rPr lang="en-US" dirty="0" smtClean="0"/>
              <a:t>US specific policy within </a:t>
            </a:r>
            <a:r>
              <a:rPr lang="en-US" dirty="0" err="1" smtClean="0"/>
              <a:t>DoDM</a:t>
            </a:r>
            <a:r>
              <a:rPr lang="en-US" dirty="0" smtClean="0"/>
              <a:t> 5200.01 Volume 3will be written into Insider Threat policy documents, </a:t>
            </a:r>
            <a:r>
              <a:rPr lang="en-US" dirty="0" err="1" smtClean="0"/>
              <a:t>DoDD</a:t>
            </a:r>
            <a:r>
              <a:rPr lang="en-US" dirty="0" smtClean="0"/>
              <a:t> 5205.16 and </a:t>
            </a:r>
            <a:r>
              <a:rPr lang="en-US" dirty="0" err="1" smtClean="0"/>
              <a:t>DoDI</a:t>
            </a:r>
            <a:r>
              <a:rPr lang="en-US" dirty="0" smtClean="0"/>
              <a:t> 5205.83</a:t>
            </a:r>
            <a:endParaRPr lang="en-US" dirty="0"/>
          </a:p>
        </p:txBody>
      </p:sp>
      <p:sp>
        <p:nvSpPr>
          <p:cNvPr id="12" name="Down Arrow 11" descr="Arrow pointing down to depict timeline from 2012 to 2018. " title="Arrow"/>
          <p:cNvSpPr/>
          <p:nvPr/>
        </p:nvSpPr>
        <p:spPr>
          <a:xfrm>
            <a:off x="644236" y="2084832"/>
            <a:ext cx="466762" cy="385876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latin typeface="Calibri" panose="020F0502020204030204" pitchFamily="34" charset="0"/>
                <a:cs typeface="Calibri" panose="020F0502020204030204" pitchFamily="34" charset="0"/>
              </a:rPr>
              <a:t>2012</a:t>
            </a:r>
          </a:p>
          <a:p>
            <a:pPr algn="ctr"/>
            <a:endParaRPr lang="en-US" sz="1400" b="1" dirty="0">
              <a:latin typeface="Calibri" panose="020F0502020204030204" pitchFamily="34" charset="0"/>
              <a:cs typeface="Calibri" panose="020F0502020204030204" pitchFamily="34" charset="0"/>
            </a:endParaRPr>
          </a:p>
          <a:p>
            <a:pPr algn="ctr"/>
            <a:endParaRPr lang="en-US" sz="1400" b="1" dirty="0" smtClean="0">
              <a:latin typeface="Calibri" panose="020F0502020204030204" pitchFamily="34" charset="0"/>
              <a:cs typeface="Calibri" panose="020F0502020204030204" pitchFamily="34" charset="0"/>
            </a:endParaRPr>
          </a:p>
          <a:p>
            <a:pPr algn="ctr"/>
            <a:endParaRPr lang="en-US" sz="1400" b="1" dirty="0">
              <a:latin typeface="Calibri" panose="020F0502020204030204" pitchFamily="34" charset="0"/>
              <a:cs typeface="Calibri" panose="020F0502020204030204" pitchFamily="34" charset="0"/>
            </a:endParaRPr>
          </a:p>
          <a:p>
            <a:pPr algn="ctr"/>
            <a:endParaRPr lang="en-US" sz="1400" b="1" dirty="0" smtClean="0">
              <a:latin typeface="Calibri" panose="020F0502020204030204" pitchFamily="34" charset="0"/>
              <a:cs typeface="Calibri" panose="020F0502020204030204" pitchFamily="34" charset="0"/>
            </a:endParaRPr>
          </a:p>
          <a:p>
            <a:pPr algn="ctr"/>
            <a:endParaRPr lang="en-US" sz="1400" b="1" dirty="0">
              <a:latin typeface="Calibri" panose="020F0502020204030204" pitchFamily="34" charset="0"/>
              <a:cs typeface="Calibri" panose="020F0502020204030204" pitchFamily="34" charset="0"/>
            </a:endParaRPr>
          </a:p>
          <a:p>
            <a:pPr algn="ctr"/>
            <a:endParaRPr lang="en-US" sz="1400" b="1" dirty="0" smtClean="0">
              <a:latin typeface="Calibri" panose="020F0502020204030204" pitchFamily="34" charset="0"/>
              <a:cs typeface="Calibri" panose="020F0502020204030204" pitchFamily="34" charset="0"/>
            </a:endParaRPr>
          </a:p>
          <a:p>
            <a:pPr algn="ctr"/>
            <a:endParaRPr lang="en-US" sz="1400" b="1" dirty="0" smtClean="0">
              <a:latin typeface="Calibri" panose="020F0502020204030204" pitchFamily="34" charset="0"/>
              <a:cs typeface="Calibri" panose="020F0502020204030204" pitchFamily="34" charset="0"/>
            </a:endParaRPr>
          </a:p>
          <a:p>
            <a:pPr algn="ctr"/>
            <a:endParaRPr lang="en-US" sz="1400" b="1" dirty="0">
              <a:latin typeface="Calibri" panose="020F0502020204030204" pitchFamily="34" charset="0"/>
              <a:cs typeface="Calibri" panose="020F0502020204030204" pitchFamily="34" charset="0"/>
            </a:endParaRPr>
          </a:p>
          <a:p>
            <a:pPr algn="ctr"/>
            <a:endParaRPr lang="en-US" sz="1400" b="1" dirty="0">
              <a:latin typeface="Calibri" panose="020F0502020204030204" pitchFamily="34" charset="0"/>
              <a:cs typeface="Calibri" panose="020F0502020204030204" pitchFamily="34" charset="0"/>
            </a:endParaRPr>
          </a:p>
          <a:p>
            <a:pPr algn="ctr"/>
            <a:r>
              <a:rPr lang="en-US" sz="1400" b="1" dirty="0" smtClean="0">
                <a:latin typeface="Calibri" panose="020F0502020204030204" pitchFamily="34" charset="0"/>
                <a:cs typeface="Calibri" panose="020F0502020204030204" pitchFamily="34" charset="0"/>
              </a:rPr>
              <a:t>2018</a:t>
            </a:r>
            <a:endParaRPr lang="en-US" sz="14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352116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Where to report an unauthorized disclosure</a:t>
            </a:r>
            <a:endParaRPr lang="en-US" dirty="0"/>
          </a:p>
        </p:txBody>
      </p:sp>
      <p:sp>
        <p:nvSpPr>
          <p:cNvPr id="5" name="Content Placeholder 4"/>
          <p:cNvSpPr>
            <a:spLocks noGrp="1"/>
          </p:cNvSpPr>
          <p:nvPr>
            <p:ph idx="1"/>
          </p:nvPr>
        </p:nvSpPr>
        <p:spPr/>
        <p:txBody>
          <a:bodyPr/>
          <a:lstStyle/>
          <a:p>
            <a:r>
              <a:rPr lang="en-US" dirty="0"/>
              <a:t>All suspected or confirmed compromises of classified or controlled unclassified information </a:t>
            </a:r>
            <a:r>
              <a:rPr lang="en-US" dirty="0" smtClean="0"/>
              <a:t>can be </a:t>
            </a:r>
            <a:r>
              <a:rPr lang="en-US" dirty="0"/>
              <a:t>reported to</a:t>
            </a:r>
            <a:r>
              <a:rPr lang="en-US" dirty="0" smtClean="0"/>
              <a:t>:</a:t>
            </a:r>
          </a:p>
          <a:p>
            <a:pPr lvl="1"/>
            <a:r>
              <a:rPr lang="en-US" dirty="0" smtClean="0"/>
              <a:t>Security Manager or Facility Security Officer</a:t>
            </a:r>
          </a:p>
          <a:p>
            <a:pPr lvl="1"/>
            <a:r>
              <a:rPr lang="en-US" dirty="0" smtClean="0"/>
              <a:t>DoD Inspector General Hotline</a:t>
            </a:r>
          </a:p>
          <a:p>
            <a:pPr lvl="1"/>
            <a:r>
              <a:rPr lang="en-US" dirty="0" smtClean="0"/>
              <a:t>Office of Special Council</a:t>
            </a:r>
          </a:p>
          <a:p>
            <a:pPr lvl="1"/>
            <a:endParaRPr lang="en-US" dirty="0"/>
          </a:p>
          <a:p>
            <a:pPr marL="128016" lvl="1" indent="0">
              <a:buNone/>
            </a:pPr>
            <a:r>
              <a:rPr lang="en-US" sz="2000" dirty="0" smtClean="0"/>
              <a:t>Security Managers will report disclosures </a:t>
            </a:r>
            <a:r>
              <a:rPr lang="en-US" sz="2000" dirty="0"/>
              <a:t>to </a:t>
            </a:r>
            <a:r>
              <a:rPr lang="en-US" sz="2000" dirty="0" smtClean="0"/>
              <a:t>the Component </a:t>
            </a:r>
            <a:r>
              <a:rPr lang="en-US" sz="2000" dirty="0"/>
              <a:t>UD program manager in accordance with Component policy.</a:t>
            </a:r>
          </a:p>
          <a:p>
            <a:endParaRPr lang="en-US" dirty="0"/>
          </a:p>
        </p:txBody>
      </p:sp>
    </p:spTree>
    <p:extLst>
      <p:ext uri="{BB962C8B-B14F-4D97-AF65-F5344CB8AC3E}">
        <p14:creationId xmlns:p14="http://schemas.microsoft.com/office/powerpoint/2010/main" val="340289535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Integral</Template>
  <TotalTime>0</TotalTime>
  <Words>1492</Words>
  <Application>Microsoft Office PowerPoint</Application>
  <PresentationFormat>On-screen Show (4:3)</PresentationFormat>
  <Paragraphs>172</Paragraphs>
  <Slides>21</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Calibri</vt:lpstr>
      <vt:lpstr>Tw Cen MT</vt:lpstr>
      <vt:lpstr>Tw Cen MT Condensed</vt:lpstr>
      <vt:lpstr>Verdana</vt:lpstr>
      <vt:lpstr>Wingdings</vt:lpstr>
      <vt:lpstr>Wingdings 3</vt:lpstr>
      <vt:lpstr>Integral</vt:lpstr>
      <vt:lpstr>Unauthorized Disclosure TRAINING FOR Security Professionals </vt:lpstr>
      <vt:lpstr>The Problem</vt:lpstr>
      <vt:lpstr>What is an Unauthorized Disclosure?</vt:lpstr>
      <vt:lpstr>Why do people leak information?</vt:lpstr>
      <vt:lpstr>Unauthorized Disclosure case examples</vt:lpstr>
      <vt:lpstr>Benjamin Bishop</vt:lpstr>
      <vt:lpstr>Bryan Martin</vt:lpstr>
      <vt:lpstr>DoD’s Unauthorized Disclosure Program</vt:lpstr>
      <vt:lpstr>Where to report an unauthorized disclosure</vt:lpstr>
      <vt:lpstr>Special Reporting Circumstances</vt:lpstr>
      <vt:lpstr>More about UD PMO</vt:lpstr>
      <vt:lpstr>UD PMO reportable events</vt:lpstr>
      <vt:lpstr>Component UD Program</vt:lpstr>
      <vt:lpstr>What Happens After A Possible UD Is Identified?</vt:lpstr>
      <vt:lpstr>Preliminary Inquiry/investigation</vt:lpstr>
      <vt:lpstr>Damage Assessment</vt:lpstr>
      <vt:lpstr>Disclosures In The Public Media</vt:lpstr>
      <vt:lpstr>Media Leaks Questionnaire</vt:lpstr>
      <vt:lpstr>Conclusion</vt:lpstr>
      <vt:lpstr>Component Resources</vt:lpstr>
      <vt:lpstr>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Unauthorized Disclosure Training Slides for Security Professionals</dc:title>
  <dc:creator/>
  <cp:keywords>Unauthorized Disclosure, Secruity Training</cp:keywords>
  <cp:lastModifiedBy/>
  <cp:revision>1</cp:revision>
  <dcterms:created xsi:type="dcterms:W3CDTF">2017-12-21T18:07:06Z</dcterms:created>
  <dcterms:modified xsi:type="dcterms:W3CDTF">2018-01-09T17:38:57Z</dcterms:modified>
  <cp:category>Training, DoD Training</cp:category>
</cp:coreProperties>
</file>