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282" r:id="rId1"/>
  </p:sldMasterIdLst>
  <p:notesMasterIdLst>
    <p:notesMasterId r:id="rId15"/>
  </p:notesMasterIdLst>
  <p:handoutMasterIdLst>
    <p:handoutMasterId r:id="rId16"/>
  </p:handoutMasterIdLst>
  <p:sldIdLst>
    <p:sldId id="526" r:id="rId2"/>
    <p:sldId id="527" r:id="rId3"/>
    <p:sldId id="532" r:id="rId4"/>
    <p:sldId id="540" r:id="rId5"/>
    <p:sldId id="529" r:id="rId6"/>
    <p:sldId id="545" r:id="rId7"/>
    <p:sldId id="537" r:id="rId8"/>
    <p:sldId id="544" r:id="rId9"/>
    <p:sldId id="538" r:id="rId10"/>
    <p:sldId id="546" r:id="rId11"/>
    <p:sldId id="543" r:id="rId12"/>
    <p:sldId id="536" r:id="rId13"/>
    <p:sldId id="541" r:id="rId14"/>
  </p:sldIdLst>
  <p:sldSz cx="9144000" cy="6858000" type="screen4x3"/>
  <p:notesSz cx="6946900" cy="9207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p15:clr>
            <a:srgbClr val="A4A3A4"/>
          </p15:clr>
        </p15:guide>
        <p15:guide id="2" orient="horz" pos="972">
          <p15:clr>
            <a:srgbClr val="A4A3A4"/>
          </p15:clr>
        </p15:guide>
        <p15:guide id="3" orient="horz" pos="2158">
          <p15:clr>
            <a:srgbClr val="A4A3A4"/>
          </p15:clr>
        </p15:guide>
        <p15:guide id="4" pos="2400">
          <p15:clr>
            <a:srgbClr val="A4A3A4"/>
          </p15:clr>
        </p15:guide>
        <p15:guide id="5" pos="2272">
          <p15:clr>
            <a:srgbClr val="A4A3A4"/>
          </p15:clr>
        </p15:guide>
        <p15:guide id="6" pos="2792">
          <p15:clr>
            <a:srgbClr val="A4A3A4"/>
          </p15:clr>
        </p15:guide>
        <p15:guide id="7" pos="3056">
          <p15:clr>
            <a:srgbClr val="A4A3A4"/>
          </p15:clr>
        </p15:guide>
        <p15:guide id="8" pos="3448">
          <p15:clr>
            <a:srgbClr val="A4A3A4"/>
          </p15:clr>
        </p15:guide>
        <p15:guide id="9" pos="3584">
          <p15:clr>
            <a:srgbClr val="A4A3A4"/>
          </p15:clr>
        </p15:guide>
        <p15:guide id="10" pos="360">
          <p15:clr>
            <a:srgbClr val="A4A3A4"/>
          </p15:clr>
        </p15:guide>
        <p15:guide id="11" pos="5536">
          <p15:clr>
            <a:srgbClr val="A4A3A4"/>
          </p15:clr>
        </p15:guide>
        <p15:guide id="12" pos="330">
          <p15:clr>
            <a:srgbClr val="A4A3A4"/>
          </p15:clr>
        </p15:guide>
      </p15:sldGuideLst>
    </p:ext>
    <p:ext uri="{2D200454-40CA-4A62-9FC3-DE9A4176ACB9}">
      <p15:notesGuideLst xmlns:p15="http://schemas.microsoft.com/office/powerpoint/2012/main">
        <p15:guide id="1" orient="horz" pos="2900">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666"/>
    <a:srgbClr val="63656A"/>
    <a:srgbClr val="A0A2A6"/>
    <a:srgbClr val="4E5054"/>
    <a:srgbClr val="C2C3C6"/>
    <a:srgbClr val="728EBC"/>
    <a:srgbClr val="800000"/>
    <a:srgbClr val="003366"/>
    <a:srgbClr val="0066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0390" autoAdjust="0"/>
  </p:normalViewPr>
  <p:slideViewPr>
    <p:cSldViewPr snapToGrid="0" showGuides="1">
      <p:cViewPr varScale="1">
        <p:scale>
          <a:sx n="89" d="100"/>
          <a:sy n="89" d="100"/>
        </p:scale>
        <p:origin x="1914" y="96"/>
      </p:cViewPr>
      <p:guideLst>
        <p:guide orient="horz" pos="2496"/>
        <p:guide orient="horz" pos="972"/>
        <p:guide orient="horz" pos="2158"/>
        <p:guide pos="2400"/>
        <p:guide pos="2272"/>
        <p:guide pos="2792"/>
        <p:guide pos="3056"/>
        <p:guide pos="3448"/>
        <p:guide pos="3584"/>
        <p:guide pos="360"/>
        <p:guide pos="5536"/>
        <p:guide pos="33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napToGrid="0" showGuides="1">
      <p:cViewPr varScale="1">
        <p:scale>
          <a:sx n="74" d="100"/>
          <a:sy n="74" d="100"/>
        </p:scale>
        <p:origin x="3156" y="60"/>
      </p:cViewPr>
      <p:guideLst>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953" cy="460690"/>
          </a:xfrm>
          <a:prstGeom prst="rect">
            <a:avLst/>
          </a:prstGeom>
        </p:spPr>
        <p:txBody>
          <a:bodyPr vert="horz" lIns="90580" tIns="45290" rIns="90580" bIns="45290" rtlCol="0"/>
          <a:lstStyle>
            <a:lvl1pPr algn="l">
              <a:defRPr sz="1200"/>
            </a:lvl1pPr>
          </a:lstStyle>
          <a:p>
            <a:endParaRPr lang="en-US" dirty="0"/>
          </a:p>
        </p:txBody>
      </p:sp>
      <p:sp>
        <p:nvSpPr>
          <p:cNvPr id="3" name="Date Placeholder 2"/>
          <p:cNvSpPr>
            <a:spLocks noGrp="1"/>
          </p:cNvSpPr>
          <p:nvPr>
            <p:ph type="dt" sz="quarter" idx="1"/>
          </p:nvPr>
        </p:nvSpPr>
        <p:spPr>
          <a:xfrm>
            <a:off x="3934375" y="0"/>
            <a:ext cx="3010953" cy="460690"/>
          </a:xfrm>
          <a:prstGeom prst="rect">
            <a:avLst/>
          </a:prstGeom>
        </p:spPr>
        <p:txBody>
          <a:bodyPr vert="horz" lIns="90580" tIns="45290" rIns="90580" bIns="45290" rtlCol="0"/>
          <a:lstStyle>
            <a:lvl1pPr algn="r">
              <a:defRPr sz="1200"/>
            </a:lvl1pPr>
          </a:lstStyle>
          <a:p>
            <a:fld id="{2E0C9C53-E699-4131-9CA4-7CE9ADA1E4D0}" type="datetimeFigureOut">
              <a:rPr lang="en-US" smtClean="0"/>
              <a:t>1/9/2018</a:t>
            </a:fld>
            <a:endParaRPr lang="en-US" dirty="0"/>
          </a:p>
        </p:txBody>
      </p:sp>
      <p:sp>
        <p:nvSpPr>
          <p:cNvPr id="4" name="Footer Placeholder 3"/>
          <p:cNvSpPr>
            <a:spLocks noGrp="1"/>
          </p:cNvSpPr>
          <p:nvPr>
            <p:ph type="ftr" sz="quarter" idx="2"/>
          </p:nvPr>
        </p:nvSpPr>
        <p:spPr>
          <a:xfrm>
            <a:off x="0" y="8745238"/>
            <a:ext cx="3010953" cy="460690"/>
          </a:xfrm>
          <a:prstGeom prst="rect">
            <a:avLst/>
          </a:prstGeom>
        </p:spPr>
        <p:txBody>
          <a:bodyPr vert="horz" lIns="90580" tIns="45290" rIns="90580" bIns="452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375" y="8745238"/>
            <a:ext cx="3010953" cy="460690"/>
          </a:xfrm>
          <a:prstGeom prst="rect">
            <a:avLst/>
          </a:prstGeom>
        </p:spPr>
        <p:txBody>
          <a:bodyPr vert="horz" lIns="90580" tIns="45290" rIns="90580" bIns="45290" rtlCol="0" anchor="b"/>
          <a:lstStyle>
            <a:lvl1pPr algn="r">
              <a:defRPr sz="1200"/>
            </a:lvl1pPr>
          </a:lstStyle>
          <a:p>
            <a:fld id="{22D6F615-A298-42A3-B675-3301463C202A}" type="slidenum">
              <a:rPr lang="en-US" smtClean="0"/>
              <a:t>‹#›</a:t>
            </a:fld>
            <a:endParaRPr lang="en-US" dirty="0"/>
          </a:p>
        </p:txBody>
      </p:sp>
    </p:spTree>
    <p:extLst>
      <p:ext uri="{BB962C8B-B14F-4D97-AF65-F5344CB8AC3E}">
        <p14:creationId xmlns:p14="http://schemas.microsoft.com/office/powerpoint/2010/main" val="4230328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953" cy="460690"/>
          </a:xfrm>
          <a:prstGeom prst="rect">
            <a:avLst/>
          </a:prstGeom>
        </p:spPr>
        <p:txBody>
          <a:bodyPr vert="horz" lIns="90580" tIns="45290" rIns="90580" bIns="45290" rtlCol="0"/>
          <a:lstStyle>
            <a:lvl1pPr algn="l">
              <a:defRPr sz="1200"/>
            </a:lvl1pPr>
          </a:lstStyle>
          <a:p>
            <a:endParaRPr lang="en-US" dirty="0"/>
          </a:p>
        </p:txBody>
      </p:sp>
      <p:sp>
        <p:nvSpPr>
          <p:cNvPr id="3" name="Date Placeholder 2"/>
          <p:cNvSpPr>
            <a:spLocks noGrp="1"/>
          </p:cNvSpPr>
          <p:nvPr>
            <p:ph type="dt" idx="1"/>
          </p:nvPr>
        </p:nvSpPr>
        <p:spPr>
          <a:xfrm>
            <a:off x="3934375" y="0"/>
            <a:ext cx="3010953" cy="460690"/>
          </a:xfrm>
          <a:prstGeom prst="rect">
            <a:avLst/>
          </a:prstGeom>
        </p:spPr>
        <p:txBody>
          <a:bodyPr vert="horz" lIns="90580" tIns="45290" rIns="90580" bIns="45290" rtlCol="0"/>
          <a:lstStyle>
            <a:lvl1pPr algn="r">
              <a:defRPr sz="1200"/>
            </a:lvl1pPr>
          </a:lstStyle>
          <a:p>
            <a:fld id="{5CF9D6B5-ED13-40A3-9063-434AC3F700DC}" type="datetimeFigureOut">
              <a:rPr lang="en-US" smtClean="0"/>
              <a:t>1/9/2018</a:t>
            </a:fld>
            <a:endParaRPr lang="en-US" dirty="0"/>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0580" tIns="45290" rIns="90580" bIns="45290" rtlCol="0" anchor="ctr"/>
          <a:lstStyle/>
          <a:p>
            <a:endParaRPr lang="en-US" dirty="0"/>
          </a:p>
        </p:txBody>
      </p:sp>
      <p:sp>
        <p:nvSpPr>
          <p:cNvPr id="5" name="Notes Placeholder 4"/>
          <p:cNvSpPr>
            <a:spLocks noGrp="1"/>
          </p:cNvSpPr>
          <p:nvPr>
            <p:ph type="body" sz="quarter" idx="3"/>
          </p:nvPr>
        </p:nvSpPr>
        <p:spPr>
          <a:xfrm>
            <a:off x="695319" y="4374192"/>
            <a:ext cx="5556262" cy="4143061"/>
          </a:xfrm>
          <a:prstGeom prst="rect">
            <a:avLst/>
          </a:prstGeom>
        </p:spPr>
        <p:txBody>
          <a:bodyPr vert="horz" lIns="90580" tIns="45290" rIns="90580" bIns="452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5238"/>
            <a:ext cx="3010953" cy="460690"/>
          </a:xfrm>
          <a:prstGeom prst="rect">
            <a:avLst/>
          </a:prstGeom>
        </p:spPr>
        <p:txBody>
          <a:bodyPr vert="horz" lIns="90580" tIns="45290" rIns="90580" bIns="452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375" y="8745238"/>
            <a:ext cx="3010953" cy="460690"/>
          </a:xfrm>
          <a:prstGeom prst="rect">
            <a:avLst/>
          </a:prstGeom>
        </p:spPr>
        <p:txBody>
          <a:bodyPr vert="horz" lIns="90580" tIns="45290" rIns="90580" bIns="45290" rtlCol="0" anchor="b"/>
          <a:lstStyle>
            <a:lvl1pPr algn="r">
              <a:defRPr sz="1200"/>
            </a:lvl1pPr>
          </a:lstStyle>
          <a:p>
            <a:fld id="{D880D576-E10E-4BEF-A1E8-5DD5FEE3881D}" type="slidenum">
              <a:rPr lang="en-US" smtClean="0"/>
              <a:t>‹#›</a:t>
            </a:fld>
            <a:endParaRPr lang="en-US" dirty="0"/>
          </a:p>
        </p:txBody>
      </p:sp>
    </p:spTree>
    <p:extLst>
      <p:ext uri="{BB962C8B-B14F-4D97-AF65-F5344CB8AC3E}">
        <p14:creationId xmlns:p14="http://schemas.microsoft.com/office/powerpoint/2010/main" val="212112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slides have been provided by the DoD UD PMO for use in command or component level Unauthorized Disclosure Awareness Briefings.  Feel free to customize the briefing with your command’s name and logo.  Slide 12 provides an opportunity to input customized reporting SOP and POC.</a:t>
            </a:r>
          </a:p>
          <a:p>
            <a:r>
              <a:rPr lang="en-US" sz="1200" kern="1200" dirty="0" smtClean="0">
                <a:solidFill>
                  <a:schemeClr val="tx1"/>
                </a:solidFill>
                <a:effectLst/>
                <a:latin typeface="+mn-lt"/>
                <a:ea typeface="+mn-ea"/>
                <a:cs typeface="+mn-cs"/>
              </a:rPr>
              <a:t>Consider supplementing this briefing with job aids, case studies, and other awareness materials available under Unauthorized Disclosure Toolkit at https://www.cdse.edu/toolkits/unauthorized/index.php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questions on content or any other matters related to DoD Unauthorized Disclosure, please reach out to the DoD UD Program Management</a:t>
            </a:r>
            <a:r>
              <a:rPr lang="en-US" sz="1200" kern="1200" baseline="0" dirty="0" smtClean="0">
                <a:solidFill>
                  <a:schemeClr val="tx1"/>
                </a:solidFill>
                <a:effectLst/>
                <a:latin typeface="+mn-lt"/>
                <a:ea typeface="+mn-ea"/>
                <a:cs typeface="+mn-cs"/>
              </a:rPr>
              <a:t> Office</a:t>
            </a:r>
            <a:r>
              <a:rPr lang="en-US" sz="1200" kern="1200" dirty="0" smtClean="0">
                <a:solidFill>
                  <a:schemeClr val="tx1"/>
                </a:solidFill>
                <a:effectLst/>
                <a:latin typeface="+mn-lt"/>
                <a:ea typeface="+mn-ea"/>
                <a:cs typeface="+mn-cs"/>
              </a:rPr>
              <a:t> at dss.quantico.dss-hq.mbx.ditmac-unauthorized-disclosure@mail.mil.</a:t>
            </a:r>
          </a:p>
          <a:p>
            <a:endParaRPr lang="en-US" dirty="0"/>
          </a:p>
        </p:txBody>
      </p:sp>
      <p:sp>
        <p:nvSpPr>
          <p:cNvPr id="4" name="Slide Number Placeholder 3"/>
          <p:cNvSpPr>
            <a:spLocks noGrp="1"/>
          </p:cNvSpPr>
          <p:nvPr>
            <p:ph type="sldNum" sz="quarter" idx="10"/>
          </p:nvPr>
        </p:nvSpPr>
        <p:spPr/>
        <p:txBody>
          <a:bodyPr/>
          <a:lstStyle/>
          <a:p>
            <a:fld id="{D880D576-E10E-4BEF-A1E8-5DD5FEE3881D}" type="slidenum">
              <a:rPr lang="en-US" smtClean="0"/>
              <a:t>1</a:t>
            </a:fld>
            <a:endParaRPr lang="en-US" dirty="0"/>
          </a:p>
        </p:txBody>
      </p:sp>
    </p:spTree>
    <p:extLst>
      <p:ext uri="{BB962C8B-B14F-4D97-AF65-F5344CB8AC3E}">
        <p14:creationId xmlns:p14="http://schemas.microsoft.com/office/powerpoint/2010/main" val="120995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0D576-E10E-4BEF-A1E8-5DD5FEE3881D}" type="slidenum">
              <a:rPr lang="en-US" smtClean="0"/>
              <a:t>8</a:t>
            </a:fld>
            <a:endParaRPr lang="en-US" dirty="0"/>
          </a:p>
        </p:txBody>
      </p:sp>
    </p:spTree>
    <p:extLst>
      <p:ext uri="{BB962C8B-B14F-4D97-AF65-F5344CB8AC3E}">
        <p14:creationId xmlns:p14="http://schemas.microsoft.com/office/powerpoint/2010/main" val="350220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6921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94416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5207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71714" y="1306286"/>
            <a:ext cx="8316686" cy="1756230"/>
          </a:xfrm>
        </p:spPr>
        <p:txBody>
          <a:bodyPr anchor="ctr">
            <a:normAutofit/>
          </a:bodyPr>
          <a:lstStyle>
            <a:lvl1pPr marL="0" indent="0" algn="ctr">
              <a:spcBef>
                <a:spcPts val="0"/>
              </a:spcBef>
              <a:buNone/>
              <a:defRPr lang="en-US" sz="3200" b="1" kern="1200" spc="300" dirty="0" smtClean="0">
                <a:solidFill>
                  <a:schemeClr val="bg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Insert Presentation Title Here</a:t>
            </a:r>
          </a:p>
        </p:txBody>
      </p:sp>
      <p:sp>
        <p:nvSpPr>
          <p:cNvPr id="5" name="Text Placeholder 4"/>
          <p:cNvSpPr>
            <a:spLocks noGrp="1"/>
          </p:cNvSpPr>
          <p:nvPr>
            <p:ph type="body" sz="quarter" idx="11" hasCustomPrompt="1"/>
          </p:nvPr>
        </p:nvSpPr>
        <p:spPr>
          <a:xfrm>
            <a:off x="2525481" y="3425825"/>
            <a:ext cx="4038600" cy="304800"/>
          </a:xfrm>
        </p:spPr>
        <p:txBody>
          <a:bodyPr>
            <a:noAutofit/>
          </a:bodyPr>
          <a:lstStyle>
            <a:lvl1pPr marL="0" indent="0" algn="ctr">
              <a:buNone/>
              <a:defRPr lang="en-US" sz="1600" b="0" i="0" kern="1200" spc="300" dirty="0" smtClean="0">
                <a:solidFill>
                  <a:schemeClr val="bg1"/>
                </a:solidFill>
                <a:latin typeface="+mn-lt"/>
                <a:ea typeface="+mn-ea"/>
                <a:cs typeface="+mn-cs"/>
              </a:defRPr>
            </a:lvl1pPr>
            <a:lvl2pPr marL="457200" indent="0">
              <a:buNone/>
              <a:defRPr lang="en-US" sz="2800" b="1" kern="1200" spc="300" dirty="0" smtClean="0">
                <a:solidFill>
                  <a:schemeClr val="bg2"/>
                </a:solidFill>
                <a:latin typeface="+mn-lt"/>
                <a:ea typeface="+mn-ea"/>
                <a:cs typeface="+mn-cs"/>
              </a:defRPr>
            </a:lvl2pPr>
            <a:lvl3pPr marL="914400" indent="0">
              <a:buNone/>
              <a:defRPr lang="en-US" sz="2800" b="1" kern="1200" spc="300" dirty="0" smtClean="0">
                <a:solidFill>
                  <a:schemeClr val="bg2"/>
                </a:solidFill>
                <a:latin typeface="+mn-lt"/>
                <a:ea typeface="+mn-ea"/>
                <a:cs typeface="+mn-cs"/>
              </a:defRPr>
            </a:lvl3pPr>
            <a:lvl4pPr marL="1371600" indent="0">
              <a:buNone/>
              <a:defRPr lang="en-US" sz="2800" b="1" kern="1200" spc="300" dirty="0" smtClean="0">
                <a:solidFill>
                  <a:schemeClr val="bg2"/>
                </a:solidFill>
                <a:latin typeface="+mn-lt"/>
                <a:ea typeface="+mn-ea"/>
                <a:cs typeface="+mn-cs"/>
              </a:defRPr>
            </a:lvl4pPr>
            <a:lvl5pPr marL="1828800" indent="0">
              <a:buNone/>
              <a:defRPr lang="en-US" sz="2800" b="1" kern="1200" spc="300" dirty="0" smtClean="0">
                <a:solidFill>
                  <a:schemeClr val="bg2"/>
                </a:solidFill>
                <a:latin typeface="+mn-lt"/>
                <a:ea typeface="+mn-ea"/>
                <a:cs typeface="+mn-cs"/>
              </a:defRPr>
            </a:lvl5pPr>
          </a:lstStyle>
          <a:p>
            <a:pPr lvl="0"/>
            <a:r>
              <a:rPr lang="en-US" dirty="0" smtClean="0"/>
              <a:t>Insert Date</a:t>
            </a:r>
            <a:endParaRPr lang="en-US" dirty="0"/>
          </a:p>
        </p:txBody>
      </p:sp>
    </p:spTree>
    <p:extLst>
      <p:ext uri="{BB962C8B-B14F-4D97-AF65-F5344CB8AC3E}">
        <p14:creationId xmlns:p14="http://schemas.microsoft.com/office/powerpoint/2010/main" val="41644437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buSzPct val="80000"/>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6"/>
          <p:cNvSpPr>
            <a:spLocks noGrp="1"/>
          </p:cNvSpPr>
          <p:nvPr>
            <p:ph type="title"/>
          </p:nvPr>
        </p:nvSpPr>
        <p:spPr>
          <a:xfrm>
            <a:off x="927100" y="198438"/>
            <a:ext cx="77597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4887089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4"/>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6"/>
          <p:cNvSpPr>
            <a:spLocks noGrp="1"/>
          </p:cNvSpPr>
          <p:nvPr>
            <p:ph type="title"/>
          </p:nvPr>
        </p:nvSpPr>
        <p:spPr>
          <a:xfrm>
            <a:off x="927100" y="198438"/>
            <a:ext cx="77597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79132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Placeholder 6"/>
          <p:cNvSpPr>
            <a:spLocks noGrp="1"/>
          </p:cNvSpPr>
          <p:nvPr>
            <p:ph type="title"/>
          </p:nvPr>
        </p:nvSpPr>
        <p:spPr>
          <a:xfrm>
            <a:off x="927100" y="198438"/>
            <a:ext cx="77597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9040996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6"/>
          <p:cNvSpPr>
            <a:spLocks noGrp="1"/>
          </p:cNvSpPr>
          <p:nvPr>
            <p:ph type="title"/>
          </p:nvPr>
        </p:nvSpPr>
        <p:spPr>
          <a:xfrm>
            <a:off x="927100" y="198438"/>
            <a:ext cx="77597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0555203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8235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66800"/>
            <a:ext cx="3008313" cy="8572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66800"/>
            <a:ext cx="5111750" cy="53340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924051"/>
            <a:ext cx="3008313" cy="44982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408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800600"/>
            <a:ext cx="8461376"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04800" y="990599"/>
            <a:ext cx="8461376"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4800" y="5367338"/>
            <a:ext cx="84613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92854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312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07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997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647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640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497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45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38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1/9/2018</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4"/>
          <p:cNvSpPr txBox="1">
            <a:spLocks/>
          </p:cNvSpPr>
          <p:nvPr userDrawn="1"/>
        </p:nvSpPr>
        <p:spPr>
          <a:xfrm>
            <a:off x="228600" y="0"/>
            <a:ext cx="8534400" cy="152400"/>
          </a:xfrm>
          <a:prstGeom prst="rect">
            <a:avLst/>
          </a:prstGeom>
        </p:spPr>
        <p:txBody>
          <a:bodyPr lIns="0" tIns="0" rIns="0" bIns="0" anchor="b">
            <a:noAutofit/>
          </a:bodyPr>
          <a:lstStyle>
            <a:lvl1pPr marL="0" indent="0" algn="ctr" defTabSz="914400" rtl="0" eaLnBrk="1" latinLnBrk="0" hangingPunct="1">
              <a:spcBef>
                <a:spcPct val="20000"/>
              </a:spcBef>
              <a:buFont typeface="Wingdings" panose="05000000000000000000" pitchFamily="2" charset="2"/>
              <a:buNone/>
              <a:defRPr sz="900" b="1" kern="1200" spc="300">
                <a:solidFill>
                  <a:srgbClr val="686666"/>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Ø"/>
              <a:defRPr sz="1600" kern="1200">
                <a:solidFill>
                  <a:srgbClr val="39353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rgbClr val="39353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rgbClr val="393537"/>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39353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smtClean="0">
                <a:solidFill>
                  <a:schemeClr val="accent1"/>
                </a:solidFill>
              </a:rPr>
              <a:t>UNAUTHORIZED</a:t>
            </a:r>
            <a:r>
              <a:rPr lang="en-US" baseline="0" dirty="0" smtClean="0">
                <a:solidFill>
                  <a:schemeClr val="accent1"/>
                </a:solidFill>
              </a:rPr>
              <a:t> DISCLOSURE TRAINING</a:t>
            </a:r>
            <a:endParaRPr lang="en-US" dirty="0">
              <a:solidFill>
                <a:schemeClr val="accent1"/>
              </a:solidFill>
            </a:endParaRPr>
          </a:p>
        </p:txBody>
      </p:sp>
    </p:spTree>
    <p:extLst>
      <p:ext uri="{BB962C8B-B14F-4D97-AF65-F5344CB8AC3E}">
        <p14:creationId xmlns:p14="http://schemas.microsoft.com/office/powerpoint/2010/main" val="1759423217"/>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3689" r:id="rId12"/>
    <p:sldLayoutId id="2147483650" r:id="rId13"/>
    <p:sldLayoutId id="2147483652" r:id="rId14"/>
    <p:sldLayoutId id="2147483653" r:id="rId15"/>
    <p:sldLayoutId id="2147483654" r:id="rId16"/>
    <p:sldLayoutId id="2147483655" r:id="rId17"/>
    <p:sldLayoutId id="2147483656" r:id="rId18"/>
    <p:sldLayoutId id="2147483657" r:id="rId19"/>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Unauthorized Disclosure Training </a:t>
            </a:r>
            <a:endParaRPr lang="en-US" dirty="0"/>
          </a:p>
        </p:txBody>
      </p:sp>
      <p:sp>
        <p:nvSpPr>
          <p:cNvPr id="2" name="Text Placeholder 1"/>
          <p:cNvSpPr>
            <a:spLocks noGrp="1"/>
          </p:cNvSpPr>
          <p:nvPr>
            <p:ph type="subTitle" idx="1"/>
          </p:nvPr>
        </p:nvSpPr>
        <p:spPr/>
        <p:txBody>
          <a:bodyPr/>
          <a:lstStyle/>
          <a:p>
            <a:r>
              <a:rPr lang="en-US" dirty="0" smtClean="0"/>
              <a:t>DoD Component Name </a:t>
            </a:r>
            <a:endParaRPr lang="en-US" dirty="0">
              <a:solidFill>
                <a:srgbClr val="FF0000"/>
              </a:solidFill>
            </a:endParaRPr>
          </a:p>
        </p:txBody>
      </p:sp>
    </p:spTree>
    <p:extLst>
      <p:ext uri="{BB962C8B-B14F-4D97-AF65-F5344CB8AC3E}">
        <p14:creationId xmlns:p14="http://schemas.microsoft.com/office/powerpoint/2010/main" val="4039643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Marine Corps E-7</a:t>
            </a:r>
          </a:p>
          <a:p>
            <a:r>
              <a:rPr lang="en-US" dirty="0" smtClean="0"/>
              <a:t>He and four co-conspirators were arrested in October 2006 for leaking classified information to the Los Angeles Terrorism Early Warning Group</a:t>
            </a:r>
          </a:p>
          <a:p>
            <a:r>
              <a:rPr lang="en-US" dirty="0" smtClean="0"/>
              <a:t>Pled guilty and received a 26 month jail sentence</a:t>
            </a:r>
            <a:endParaRPr lang="en-US" dirty="0"/>
          </a:p>
        </p:txBody>
      </p:sp>
      <p:pic>
        <p:nvPicPr>
          <p:cNvPr id="5" name="Content Placeholder 4" title="Gary Maziarz"/>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838700" y="2084832"/>
            <a:ext cx="2903537" cy="3879384"/>
          </a:xfrm>
          <a:prstGeom prst="rect">
            <a:avLst/>
          </a:prstGeom>
        </p:spPr>
      </p:pic>
      <p:pic>
        <p:nvPicPr>
          <p:cNvPr id="6" name="Content Placeholder 4" descr="Blurred image of Gary Maziarz with label sentenced to 26 months." title="Gary Maziarz"/>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38699" y="2084832"/>
            <a:ext cx="2903537" cy="3879384"/>
          </a:xfrm>
          <a:prstGeom prst="rect">
            <a:avLst/>
          </a:prstGeom>
          <a:noFill/>
          <a:ln>
            <a:noFill/>
          </a:ln>
        </p:spPr>
      </p:pic>
      <p:sp>
        <p:nvSpPr>
          <p:cNvPr id="7" name="Rectangle 6"/>
          <p:cNvSpPr/>
          <p:nvPr/>
        </p:nvSpPr>
        <p:spPr>
          <a:xfrm rot="18900000">
            <a:off x="4135516" y="4035751"/>
            <a:ext cx="4279761" cy="523220"/>
          </a:xfrm>
          <a:prstGeom prst="rect">
            <a:avLst/>
          </a:prstGeom>
          <a:noFill/>
        </p:spPr>
        <p:txBody>
          <a:bodyPr wrap="none" lIns="91440" tIns="45720" rIns="91440" bIns="45720">
            <a:spAutoFit/>
          </a:bodyPr>
          <a:lstStyle/>
          <a:p>
            <a:pPr algn="ctr"/>
            <a:r>
              <a:rPr lang="en-US" sz="2800" dirty="0" smtClean="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SENTENCED TO 26 MONTHS</a:t>
            </a:r>
            <a:endParaRPr lang="en-US" sz="2800" b="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smtClean="0"/>
              <a:t>Gary </a:t>
            </a:r>
            <a:r>
              <a:rPr lang="en-US" dirty="0" err="1" smtClean="0"/>
              <a:t>Maziarz</a:t>
            </a:r>
            <a:endParaRPr lang="en-US" dirty="0"/>
          </a:p>
        </p:txBody>
      </p:sp>
    </p:spTree>
    <p:extLst>
      <p:ext uri="{BB962C8B-B14F-4D97-AF65-F5344CB8AC3E}">
        <p14:creationId xmlns:p14="http://schemas.microsoft.com/office/powerpoint/2010/main" val="356262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4245" y="2084832"/>
            <a:ext cx="5890202" cy="707886"/>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If you suspect an unauthorized disclosure has occurred</a:t>
            </a:r>
          </a:p>
          <a:p>
            <a:pPr algn="ctr"/>
            <a:r>
              <a:rPr lang="en-US" sz="2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REPORT IT TO SECURITY </a:t>
            </a:r>
            <a:endParaRPr lang="en-US" sz="20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01583" y="2943040"/>
            <a:ext cx="7290055" cy="3070485"/>
          </a:xfrm>
        </p:spPr>
        <p:txBody>
          <a:bodyPr>
            <a:normAutofit lnSpcReduction="10000"/>
          </a:bodyPr>
          <a:lstStyle/>
          <a:p>
            <a:pPr marL="0" indent="0">
              <a:buNone/>
            </a:pPr>
            <a:r>
              <a:rPr lang="en-US" dirty="0" smtClean="0"/>
              <a:t>If you suspect an unauthorized disclosure has occurred</a:t>
            </a:r>
          </a:p>
          <a:p>
            <a:pPr marL="0" indent="0" algn="ctr">
              <a:buNone/>
            </a:pPr>
            <a:r>
              <a:rPr lang="en-US" dirty="0" smtClean="0"/>
              <a:t>REPORT IT TO SECURITY</a:t>
            </a:r>
          </a:p>
          <a:p>
            <a:pPr marL="0" indent="0">
              <a:buNone/>
            </a:pPr>
            <a:endParaRPr lang="en-US" dirty="0" smtClean="0"/>
          </a:p>
          <a:p>
            <a:pPr marL="0" indent="0">
              <a:buNone/>
            </a:pPr>
            <a:endParaRPr lang="en-US" dirty="0" smtClean="0"/>
          </a:p>
          <a:p>
            <a:pPr marL="0" indent="0">
              <a:buNone/>
            </a:pPr>
            <a:r>
              <a:rPr lang="en-US" dirty="0" smtClean="0"/>
              <a:t>If you are a</a:t>
            </a:r>
          </a:p>
          <a:p>
            <a:pPr>
              <a:tabLst>
                <a:tab pos="3205163" algn="l"/>
              </a:tabLst>
            </a:pPr>
            <a:r>
              <a:rPr lang="en-US" dirty="0" smtClean="0"/>
              <a:t>DoD employee …………</a:t>
            </a:r>
            <a:r>
              <a:rPr lang="en-US" dirty="0"/>
              <a:t>…</a:t>
            </a:r>
            <a:r>
              <a:rPr lang="en-US" dirty="0" smtClean="0"/>
              <a:t>…… report to your Security Manager</a:t>
            </a:r>
          </a:p>
          <a:p>
            <a:pPr>
              <a:tabLst>
                <a:tab pos="3205163" algn="l"/>
              </a:tabLst>
            </a:pPr>
            <a:r>
              <a:rPr lang="en-US" dirty="0" smtClean="0"/>
              <a:t>Cleared contractor …………. report to your Facility Security Officer</a:t>
            </a:r>
            <a:endParaRPr lang="en-US" dirty="0"/>
          </a:p>
        </p:txBody>
      </p:sp>
      <p:sp>
        <p:nvSpPr>
          <p:cNvPr id="2" name="Title 1"/>
          <p:cNvSpPr>
            <a:spLocks noGrp="1"/>
          </p:cNvSpPr>
          <p:nvPr>
            <p:ph type="title"/>
          </p:nvPr>
        </p:nvSpPr>
        <p:spPr/>
        <p:txBody>
          <a:bodyPr/>
          <a:lstStyle/>
          <a:p>
            <a:r>
              <a:rPr lang="en-US" dirty="0" smtClean="0"/>
              <a:t>Reporting unauthorized disclosures</a:t>
            </a:r>
            <a:endParaRPr lang="en-US" dirty="0"/>
          </a:p>
        </p:txBody>
      </p:sp>
      <p:pic>
        <p:nvPicPr>
          <p:cNvPr id="4" name="Picture 3" descr="Image of a security badge." title="Security Shiel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6190" y="3761587"/>
            <a:ext cx="900841" cy="900841"/>
          </a:xfrm>
          <a:prstGeom prst="rect">
            <a:avLst/>
          </a:prstGeom>
        </p:spPr>
      </p:pic>
    </p:spTree>
    <p:extLst>
      <p:ext uri="{BB962C8B-B14F-4D97-AF65-F5344CB8AC3E}">
        <p14:creationId xmlns:p14="http://schemas.microsoft.com/office/powerpoint/2010/main" val="25055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par>
                          <p:cTn id="8" fill="hold">
                            <p:stCondLst>
                              <p:cond delay="3500"/>
                            </p:stCondLst>
                            <p:childTnLst>
                              <p:par>
                                <p:cTn id="9" presetID="22" presetClass="entr" presetSubtype="8" fill="hold" grpId="0" nodeType="afterEffect">
                                  <p:stCondLst>
                                    <p:cond delay="1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2000"/>
                                        <p:tgtEl>
                                          <p:spTgt spid="5">
                                            <p:txEl>
                                              <p:pRg st="1" end="1"/>
                                            </p:txEl>
                                          </p:spTgt>
                                        </p:tgtEl>
                                      </p:cBhvr>
                                    </p:animEffect>
                                  </p:childTnLst>
                                </p:cTn>
                              </p:par>
                            </p:childTnLst>
                          </p:cTn>
                        </p:par>
                        <p:par>
                          <p:cTn id="12" fill="hold">
                            <p:stCondLst>
                              <p:cond delay="7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0"/>
                                        <p:tgtEl>
                                          <p:spTgt spid="4"/>
                                        </p:tgtEl>
                                      </p:cBhvr>
                                    </p:animEffect>
                                  </p:childTnLst>
                                </p:cTn>
                              </p:par>
                            </p:childTnLst>
                          </p:cTn>
                        </p:par>
                        <p:par>
                          <p:cTn id="16" fill="hold">
                            <p:stCondLst>
                              <p:cond delay="9000"/>
                            </p:stCondLst>
                            <p:childTnLst>
                              <p:par>
                                <p:cTn id="17" presetID="1" presetClass="entr" presetSubtype="0" fill="hold" nodeType="afterEffect">
                                  <p:stCondLst>
                                    <p:cond delay="100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nodeType="afterEffect">
                                  <p:stCondLst>
                                    <p:cond delay="100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par>
                          <p:cTn id="22" fill="hold">
                            <p:stCondLst>
                              <p:cond delay="11000"/>
                            </p:stCondLst>
                            <p:childTnLst>
                              <p:par>
                                <p:cTn id="23" presetID="1" presetClass="entr" presetSubtype="0" fill="hold"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12000"/>
                            </p:stCondLst>
                            <p:childTnLst>
                              <p:par>
                                <p:cTn id="26" presetID="22" presetClass="entr" presetSubtype="8" fill="hold" nodeType="afterEffect">
                                  <p:stCondLst>
                                    <p:cond delay="10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2000"/>
                                        <p:tgtEl>
                                          <p:spTgt spid="3">
                                            <p:txEl>
                                              <p:pRg st="5" end="5"/>
                                            </p:txEl>
                                          </p:spTgt>
                                        </p:tgtEl>
                                      </p:cBhvr>
                                    </p:animEffect>
                                  </p:childTnLst>
                                </p:cTn>
                              </p:par>
                            </p:childTnLst>
                          </p:cTn>
                        </p:par>
                        <p:par>
                          <p:cTn id="29" fill="hold">
                            <p:stCondLst>
                              <p:cond delay="15000"/>
                            </p:stCondLst>
                            <p:childTnLst>
                              <p:par>
                                <p:cTn id="30" presetID="22" presetClass="entr" presetSubtype="8" fill="hold" nodeType="afterEffect">
                                  <p:stCondLst>
                                    <p:cond delay="15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Component Resources</a:t>
            </a:r>
            <a:endParaRPr lang="en-US" dirty="0"/>
          </a:p>
        </p:txBody>
      </p:sp>
      <p:sp>
        <p:nvSpPr>
          <p:cNvPr id="2" name="Content Placeholder 1"/>
          <p:cNvSpPr>
            <a:spLocks noGrp="1"/>
          </p:cNvSpPr>
          <p:nvPr>
            <p:ph idx="1"/>
          </p:nvPr>
        </p:nvSpPr>
        <p:spPr/>
        <p:txBody>
          <a:bodyPr/>
          <a:lstStyle/>
          <a:p>
            <a:r>
              <a:rPr lang="en-US" dirty="0" smtClean="0"/>
              <a:t>Component policy governing UDs:</a:t>
            </a:r>
          </a:p>
          <a:p>
            <a:pPr lvl="1"/>
            <a:r>
              <a:rPr lang="en-US" dirty="0" smtClean="0">
                <a:solidFill>
                  <a:srgbClr val="FF0000"/>
                </a:solidFill>
              </a:rPr>
              <a:t>Policy/regulations</a:t>
            </a:r>
          </a:p>
          <a:p>
            <a:r>
              <a:rPr lang="en-US" dirty="0" smtClean="0"/>
              <a:t>Component UD program manager(s):</a:t>
            </a:r>
          </a:p>
          <a:p>
            <a:pPr lvl="1"/>
            <a:r>
              <a:rPr lang="en-US" dirty="0" smtClean="0">
                <a:solidFill>
                  <a:srgbClr val="FF0000"/>
                </a:solidFill>
              </a:rPr>
              <a:t>Name(s)</a:t>
            </a:r>
          </a:p>
          <a:p>
            <a:pPr lvl="1"/>
            <a:r>
              <a:rPr lang="en-US" dirty="0" smtClean="0">
                <a:solidFill>
                  <a:srgbClr val="FF0000"/>
                </a:solidFill>
              </a:rPr>
              <a:t>Office</a:t>
            </a:r>
          </a:p>
          <a:p>
            <a:pPr lvl="1"/>
            <a:r>
              <a:rPr lang="en-US" dirty="0" smtClean="0">
                <a:solidFill>
                  <a:srgbClr val="FF0000"/>
                </a:solidFill>
              </a:rPr>
              <a:t>Contact information</a:t>
            </a:r>
            <a:endParaRPr lang="en-US" dirty="0">
              <a:solidFill>
                <a:srgbClr val="FF0000"/>
              </a:solidFill>
            </a:endParaRPr>
          </a:p>
        </p:txBody>
      </p:sp>
    </p:spTree>
    <p:extLst>
      <p:ext uri="{BB962C8B-B14F-4D97-AF65-F5344CB8AC3E}">
        <p14:creationId xmlns:p14="http://schemas.microsoft.com/office/powerpoint/2010/main" val="3489339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328558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Trusted individuals inside the DoD are leaking classified and controlled unclassified information (CUI) to unauthorized recipients.</a:t>
            </a:r>
          </a:p>
        </p:txBody>
      </p:sp>
      <p:sp>
        <p:nvSpPr>
          <p:cNvPr id="3" name="Title 2"/>
          <p:cNvSpPr>
            <a:spLocks noGrp="1"/>
          </p:cNvSpPr>
          <p:nvPr>
            <p:ph type="title"/>
          </p:nvPr>
        </p:nvSpPr>
        <p:spPr/>
        <p:txBody>
          <a:bodyPr/>
          <a:lstStyle/>
          <a:p>
            <a:r>
              <a:rPr lang="en-US" dirty="0" smtClean="0"/>
              <a:t>The Problem</a:t>
            </a:r>
            <a:endParaRPr lang="en-US" dirty="0"/>
          </a:p>
        </p:txBody>
      </p:sp>
      <p:pic>
        <p:nvPicPr>
          <p:cNvPr id="12" name="Picture 11" descr="Image depicting unauthorized disclosure leads to undermined DoD mission, loss of public trust, and compromises sources." title="UD Leads to Lo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14" y="4041958"/>
            <a:ext cx="8284464" cy="2139696"/>
          </a:xfrm>
          <a:prstGeom prst="rect">
            <a:avLst/>
          </a:prstGeom>
        </p:spPr>
      </p:pic>
      <p:pic>
        <p:nvPicPr>
          <p:cNvPr id="15" name="Picture 14" descr="Water is leaking from a bucket depicting National Defense Information leaks." title="Lea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992" y="1335024"/>
            <a:ext cx="3409950" cy="2305050"/>
          </a:xfrm>
          <a:prstGeom prst="rect">
            <a:avLst/>
          </a:prstGeom>
        </p:spPr>
      </p:pic>
    </p:spTree>
    <p:extLst>
      <p:ext uri="{BB962C8B-B14F-4D97-AF65-F5344CB8AC3E}">
        <p14:creationId xmlns:p14="http://schemas.microsoft.com/office/powerpoint/2010/main" val="3772235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096" y="2333598"/>
            <a:ext cx="7290055" cy="4023360"/>
          </a:xfrm>
        </p:spPr>
        <p:txBody>
          <a:bodyPr/>
          <a:lstStyle/>
          <a:p>
            <a:r>
              <a:rPr lang="en-US" dirty="0" smtClean="0"/>
              <a:t>The communication or </a:t>
            </a:r>
            <a:r>
              <a:rPr lang="en-US" dirty="0"/>
              <a:t>physical transfer of classified or CUI to an unauthorized </a:t>
            </a:r>
            <a:r>
              <a:rPr lang="en-US" dirty="0" smtClean="0"/>
              <a:t>recipient.</a:t>
            </a:r>
            <a:endParaRPr lang="en-US" dirty="0"/>
          </a:p>
          <a:p>
            <a:r>
              <a:rPr lang="en-US" dirty="0" smtClean="0"/>
              <a:t>Other related definitions:</a:t>
            </a:r>
            <a:endParaRPr lang="en-US" dirty="0"/>
          </a:p>
          <a:p>
            <a:pPr lvl="1"/>
            <a:r>
              <a:rPr lang="en-US" dirty="0"/>
              <a:t>Compromise – A security incident in which there is an </a:t>
            </a:r>
            <a:r>
              <a:rPr lang="en-US" dirty="0" smtClean="0"/>
              <a:t>UD </a:t>
            </a:r>
            <a:r>
              <a:rPr lang="en-US" dirty="0"/>
              <a:t>of classified information</a:t>
            </a:r>
          </a:p>
          <a:p>
            <a:pPr lvl="1"/>
            <a:r>
              <a:rPr lang="en-US" dirty="0"/>
              <a:t>Data Spill – Transfer of classified or CUI to a computer system accredited at a lower classification level than the data being entered</a:t>
            </a:r>
          </a:p>
          <a:p>
            <a:endParaRPr lang="en-US" dirty="0"/>
          </a:p>
          <a:p>
            <a:endParaRPr lang="en-US" dirty="0"/>
          </a:p>
        </p:txBody>
      </p:sp>
      <p:sp>
        <p:nvSpPr>
          <p:cNvPr id="3" name="Title 2"/>
          <p:cNvSpPr>
            <a:spLocks noGrp="1"/>
          </p:cNvSpPr>
          <p:nvPr>
            <p:ph type="title"/>
          </p:nvPr>
        </p:nvSpPr>
        <p:spPr/>
        <p:txBody>
          <a:bodyPr/>
          <a:lstStyle/>
          <a:p>
            <a:r>
              <a:rPr lang="en-US" dirty="0" smtClean="0"/>
              <a:t>What is an Unauthorized Disclosure?</a:t>
            </a:r>
            <a:endParaRPr lang="en-US" dirty="0"/>
          </a:p>
        </p:txBody>
      </p:sp>
      <p:grpSp>
        <p:nvGrpSpPr>
          <p:cNvPr id="5" name="Group 4" descr="Image depicting man transferring confidential file to woman." title="Transferring confidential information"/>
          <p:cNvGrpSpPr/>
          <p:nvPr/>
        </p:nvGrpSpPr>
        <p:grpSpPr>
          <a:xfrm>
            <a:off x="2660539" y="4353625"/>
            <a:ext cx="3858596" cy="1705862"/>
            <a:chOff x="2660539" y="4353625"/>
            <a:chExt cx="3858596" cy="1705862"/>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1965"/>
            <a:stretch/>
          </p:blipFill>
          <p:spPr>
            <a:xfrm>
              <a:off x="2660539" y="4391213"/>
              <a:ext cx="781005" cy="163068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9555" y="4958673"/>
              <a:ext cx="646651" cy="495766"/>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54108"/>
            <a:stretch/>
          </p:blipFill>
          <p:spPr>
            <a:xfrm>
              <a:off x="5738571" y="4353625"/>
              <a:ext cx="780564" cy="1705862"/>
            </a:xfrm>
            <a:prstGeom prst="rect">
              <a:avLst/>
            </a:prstGeom>
          </p:spPr>
        </p:pic>
      </p:grpSp>
    </p:spTree>
    <p:extLst>
      <p:ext uri="{BB962C8B-B14F-4D97-AF65-F5344CB8AC3E}">
        <p14:creationId xmlns:p14="http://schemas.microsoft.com/office/powerpoint/2010/main" val="3239825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Whistleblowing vs. ud</a:t>
            </a:r>
            <a:endParaRPr lang="en-US" dirty="0"/>
          </a:p>
        </p:txBody>
      </p:sp>
      <p:sp>
        <p:nvSpPr>
          <p:cNvPr id="3" name="Content Placeholder 2"/>
          <p:cNvSpPr>
            <a:spLocks noGrp="1"/>
          </p:cNvSpPr>
          <p:nvPr>
            <p:ph idx="1"/>
          </p:nvPr>
        </p:nvSpPr>
        <p:spPr>
          <a:xfrm>
            <a:off x="768096" y="1694799"/>
            <a:ext cx="7290055" cy="3301525"/>
          </a:xfrm>
        </p:spPr>
        <p:txBody>
          <a:bodyPr/>
          <a:lstStyle/>
          <a:p>
            <a:r>
              <a:rPr lang="en-US" dirty="0" smtClean="0"/>
              <a:t>Whistleblowers are protected by law, executive order, and DoD policy</a:t>
            </a:r>
          </a:p>
          <a:p>
            <a:r>
              <a:rPr lang="en-US" dirty="0" smtClean="0"/>
              <a:t>Whistleblowers can make a protected disclosure to:</a:t>
            </a:r>
          </a:p>
          <a:p>
            <a:pPr lvl="1"/>
            <a:r>
              <a:rPr lang="en-US" dirty="0" smtClean="0"/>
              <a:t>A member of Congress</a:t>
            </a:r>
          </a:p>
          <a:p>
            <a:pPr lvl="1"/>
            <a:r>
              <a:rPr lang="en-US" dirty="0" smtClean="0"/>
              <a:t>An Inspector General</a:t>
            </a:r>
          </a:p>
          <a:p>
            <a:pPr lvl="1"/>
            <a:r>
              <a:rPr lang="en-US" dirty="0" smtClean="0"/>
              <a:t>A member of a DoD audit, inspection, or law enforcement organization</a:t>
            </a:r>
          </a:p>
          <a:p>
            <a:pPr lvl="1"/>
            <a:r>
              <a:rPr lang="en-US" dirty="0" smtClean="0"/>
              <a:t>Any person in the chain of command</a:t>
            </a:r>
          </a:p>
          <a:p>
            <a:pPr lvl="1"/>
            <a:r>
              <a:rPr lang="en-US" dirty="0" smtClean="0"/>
              <a:t>A court-martial proceeding </a:t>
            </a:r>
          </a:p>
          <a:p>
            <a:pPr lvl="1"/>
            <a:r>
              <a:rPr lang="en-US" dirty="0" smtClean="0"/>
              <a:t>Any other person designated pursuant to regulations or other established administrative procedures to receive such communications </a:t>
            </a:r>
          </a:p>
        </p:txBody>
      </p:sp>
      <p:pic>
        <p:nvPicPr>
          <p:cNvPr id="17" name="Picture 16" descr="Graphic depicted no media." title="No M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62" y="5062823"/>
            <a:ext cx="1304657" cy="920576"/>
          </a:xfrm>
          <a:prstGeom prst="rect">
            <a:avLst/>
          </a:prstGeom>
        </p:spPr>
      </p:pic>
      <p:pic>
        <p:nvPicPr>
          <p:cNvPr id="18" name="Picture 17" descr="Disclosure of classified or controlled unclassifed information to the media equals an unauthorized disclosure." title="Information not authorized for relea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219" y="5062823"/>
            <a:ext cx="6681216" cy="792480"/>
          </a:xfrm>
          <a:prstGeom prst="rect">
            <a:avLst/>
          </a:prstGeom>
        </p:spPr>
      </p:pic>
    </p:spTree>
    <p:extLst>
      <p:ext uri="{BB962C8B-B14F-4D97-AF65-F5344CB8AC3E}">
        <p14:creationId xmlns:p14="http://schemas.microsoft.com/office/powerpoint/2010/main" val="188666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4500"/>
                            </p:stCondLst>
                            <p:childTnLst>
                              <p:par>
                                <p:cTn id="17" presetID="22" presetClass="entr" presetSubtype="8" fill="hold" nodeType="afterEffect">
                                  <p:stCondLst>
                                    <p:cond delay="1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par>
                          <p:cTn id="20" fill="hold">
                            <p:stCondLst>
                              <p:cond delay="6000"/>
                            </p:stCondLst>
                            <p:childTnLst>
                              <p:par>
                                <p:cTn id="21" presetID="22" presetClass="entr" presetSubtype="8" fill="hold" nodeType="after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par>
                          <p:cTn id="24" fill="hold">
                            <p:stCondLst>
                              <p:cond delay="7500"/>
                            </p:stCondLst>
                            <p:childTnLst>
                              <p:par>
                                <p:cTn id="25" presetID="22" presetClass="entr" presetSubtype="8" fill="hold" nodeType="afterEffect">
                                  <p:stCondLst>
                                    <p:cond delay="100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do people leak information?</a:t>
            </a:r>
            <a:endParaRPr lang="en-US" dirty="0"/>
          </a:p>
        </p:txBody>
      </p:sp>
      <p:sp>
        <p:nvSpPr>
          <p:cNvPr id="2" name="Content Placeholder 1"/>
          <p:cNvSpPr>
            <a:spLocks noGrp="1"/>
          </p:cNvSpPr>
          <p:nvPr>
            <p:ph idx="1"/>
          </p:nvPr>
        </p:nvSpPr>
        <p:spPr>
          <a:xfrm>
            <a:off x="918703" y="2084832"/>
            <a:ext cx="7290055" cy="4023360"/>
          </a:xfrm>
        </p:spPr>
        <p:txBody>
          <a:bodyPr/>
          <a:lstStyle/>
          <a:p>
            <a:r>
              <a:rPr lang="en-US" dirty="0" smtClean="0"/>
              <a:t>Individuals who leak information do so for a number of reasons, including:</a:t>
            </a:r>
          </a:p>
          <a:p>
            <a:pPr marL="569913" lvl="1" indent="-136525"/>
            <a:r>
              <a:rPr lang="en-US" dirty="0" smtClean="0"/>
              <a:t>Financial gain</a:t>
            </a:r>
          </a:p>
          <a:p>
            <a:pPr marL="569913" lvl="1" indent="-136525"/>
            <a:r>
              <a:rPr lang="en-US" dirty="0" smtClean="0"/>
              <a:t>Influence political decisions </a:t>
            </a:r>
          </a:p>
          <a:p>
            <a:pPr marL="569913" lvl="1" indent="-136525"/>
            <a:r>
              <a:rPr lang="en-US" dirty="0" smtClean="0"/>
              <a:t>Disagree with official government policy</a:t>
            </a:r>
          </a:p>
          <a:p>
            <a:pPr marL="569913" lvl="1" indent="-136525"/>
            <a:r>
              <a:rPr lang="en-US" dirty="0" smtClean="0"/>
              <a:t>Believe the public has a need to know</a:t>
            </a:r>
          </a:p>
          <a:p>
            <a:pPr marL="569913" lvl="1" indent="-136525"/>
            <a:r>
              <a:rPr lang="en-US" dirty="0" smtClean="0"/>
              <a:t>Ego</a:t>
            </a:r>
          </a:p>
          <a:p>
            <a:pPr lvl="1"/>
            <a:endParaRPr lang="en-US" dirty="0" smtClean="0"/>
          </a:p>
          <a:p>
            <a:pPr lvl="1"/>
            <a:endParaRPr lang="en-US" dirty="0"/>
          </a:p>
        </p:txBody>
      </p:sp>
      <p:pic>
        <p:nvPicPr>
          <p:cNvPr id="5" name="Picture 4" descr="Image of money depicting Financial gain." title="Mone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217" y="4188424"/>
            <a:ext cx="1448151" cy="1143953"/>
          </a:xfrm>
          <a:prstGeom prst="rect">
            <a:avLst/>
          </a:prstGeom>
        </p:spPr>
      </p:pic>
      <p:pic>
        <p:nvPicPr>
          <p:cNvPr id="6" name="Picture 5" descr="Elephant and Donkey icons depicting US political parties." title="Politic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2051" y="4253777"/>
            <a:ext cx="1976761" cy="988381"/>
          </a:xfrm>
          <a:prstGeom prst="rect">
            <a:avLst/>
          </a:prstGeom>
        </p:spPr>
      </p:pic>
      <p:pic>
        <p:nvPicPr>
          <p:cNvPr id="7" name="Picture 6" descr="Image of two people sharing information depicting belief that the public needs to know." title="Need to kno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606" y="5520425"/>
            <a:ext cx="1207695" cy="1020934"/>
          </a:xfrm>
          <a:prstGeom prst="rect">
            <a:avLst/>
          </a:prstGeom>
        </p:spPr>
      </p:pic>
      <p:pic>
        <p:nvPicPr>
          <p:cNvPr id="8" name="Picture 7" descr="Image of muscular man posing, depicting Ego" title="E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6044" y="5332377"/>
            <a:ext cx="792275" cy="1397030"/>
          </a:xfrm>
          <a:prstGeom prst="rect">
            <a:avLst/>
          </a:prstGeom>
        </p:spPr>
      </p:pic>
      <p:pic>
        <p:nvPicPr>
          <p:cNvPr id="4" name="Picture 3" descr="A thumbs down depicting that a person may disagreee with official government policy" title="Thumbs dow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5011" y="4335332"/>
            <a:ext cx="1085830" cy="1199813"/>
          </a:xfrm>
          <a:prstGeom prst="rect">
            <a:avLst/>
          </a:prstGeom>
        </p:spPr>
      </p:pic>
    </p:spTree>
    <p:extLst>
      <p:ext uri="{BB962C8B-B14F-4D97-AF65-F5344CB8AC3E}">
        <p14:creationId xmlns:p14="http://schemas.microsoft.com/office/powerpoint/2010/main" val="422516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1500"/>
                            </p:stCondLst>
                            <p:childTnLst>
                              <p:par>
                                <p:cTn id="10" presetID="1" presetClass="entr" presetSubtype="0" fill="hold" nodeType="afterEffect">
                                  <p:stCondLst>
                                    <p:cond delay="150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par>
                                <p:cTn id="12" presetID="1" presetClass="entr" presetSubtype="0" fill="hold" nodeType="withEffect">
                                  <p:stCondLst>
                                    <p:cond delay="1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nodeType="afterEffect">
                                  <p:stCondLst>
                                    <p:cond delay="150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15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nodeType="afterEffect">
                                  <p:stCondLst>
                                    <p:cond delay="150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par>
                                <p:cTn id="22" presetID="1" presetClass="entr" presetSubtype="0" fill="hold" nodeType="withEffect">
                                  <p:stCondLst>
                                    <p:cond delay="150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6000"/>
                            </p:stCondLst>
                            <p:childTnLst>
                              <p:par>
                                <p:cTn id="25" presetID="1" presetClass="entr" presetSubtype="0" fill="hold" nodeType="afterEffect">
                                  <p:stCondLst>
                                    <p:cond delay="150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150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Case examples</a:t>
            </a:r>
            <a:endParaRPr lang="en-US" dirty="0"/>
          </a:p>
        </p:txBody>
      </p:sp>
      <p:pic>
        <p:nvPicPr>
          <p:cNvPr id="7" name="Picture 6" descr="Photo of Benjamin Bishop" title="Benjamin Bisho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816" y="2084831"/>
            <a:ext cx="2561605" cy="2260745"/>
          </a:xfrm>
          <a:prstGeom prst="rect">
            <a:avLst/>
          </a:prstGeom>
        </p:spPr>
      </p:pic>
      <p:pic>
        <p:nvPicPr>
          <p:cNvPr id="8" name="Picture 7" descr="Photo of Bryan Martin" title="Bryan Mart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700" y="3178877"/>
            <a:ext cx="1913164" cy="2727802"/>
          </a:xfrm>
          <a:prstGeom prst="rect">
            <a:avLst/>
          </a:prstGeom>
        </p:spPr>
      </p:pic>
      <p:pic>
        <p:nvPicPr>
          <p:cNvPr id="9" name="Picture 8" descr="Image of book cover for No Easy Day." title="&quot;No Easy Day&quot; 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280" y="1907992"/>
            <a:ext cx="2161016" cy="3209109"/>
          </a:xfrm>
          <a:prstGeom prst="rect">
            <a:avLst/>
          </a:prstGeom>
          <a:ln>
            <a:solidFill>
              <a:schemeClr val="tx1"/>
            </a:solidFill>
          </a:ln>
        </p:spPr>
      </p:pic>
      <p:pic>
        <p:nvPicPr>
          <p:cNvPr id="10" name="Picture 9" descr="Photo of Gary Maziarz. " title="Gary Maziarz"/>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65444" y="2826929"/>
            <a:ext cx="2305050" cy="3079750"/>
          </a:xfrm>
          <a:prstGeom prst="rect">
            <a:avLst/>
          </a:prstGeom>
        </p:spPr>
      </p:pic>
    </p:spTree>
    <p:extLst>
      <p:ext uri="{BB962C8B-B14F-4D97-AF65-F5344CB8AC3E}">
        <p14:creationId xmlns:p14="http://schemas.microsoft.com/office/powerpoint/2010/main" val="4005654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Benjamin Bishop</a:t>
            </a:r>
            <a:endParaRPr lang="en-US" dirty="0"/>
          </a:p>
        </p:txBody>
      </p:sp>
      <p:sp>
        <p:nvSpPr>
          <p:cNvPr id="2" name="Content Placeholder 1"/>
          <p:cNvSpPr>
            <a:spLocks noGrp="1"/>
          </p:cNvSpPr>
          <p:nvPr>
            <p:ph sz="half" idx="1"/>
          </p:nvPr>
        </p:nvSpPr>
        <p:spPr/>
        <p:txBody>
          <a:bodyPr>
            <a:normAutofit fontScale="85000" lnSpcReduction="10000"/>
          </a:bodyPr>
          <a:lstStyle/>
          <a:p>
            <a:pPr marL="91440" lvl="1" indent="-91440">
              <a:spcBef>
                <a:spcPts val="1200"/>
              </a:spcBef>
              <a:spcAft>
                <a:spcPts val="200"/>
              </a:spcAft>
              <a:buSzPct val="100000"/>
              <a:buFont typeface="Tw Cen MT" panose="020B0602020104020603" pitchFamily="34" charset="0"/>
              <a:buChar char=" "/>
            </a:pPr>
            <a:r>
              <a:rPr lang="en-US" sz="2000" dirty="0"/>
              <a:t>Government Contractor and Retired Army O-5</a:t>
            </a:r>
          </a:p>
          <a:p>
            <a:pPr marL="91440" lvl="1" indent="-91440">
              <a:spcBef>
                <a:spcPts val="1200"/>
              </a:spcBef>
              <a:spcAft>
                <a:spcPts val="200"/>
              </a:spcAft>
              <a:buSzPct val="100000"/>
              <a:buFont typeface="Tw Cen MT" panose="020B0602020104020603" pitchFamily="34" charset="0"/>
              <a:buChar char=" "/>
            </a:pPr>
            <a:r>
              <a:rPr lang="en-US" sz="2000" dirty="0"/>
              <a:t>Arrested March 2013</a:t>
            </a:r>
          </a:p>
          <a:p>
            <a:pPr marL="91440" lvl="1" indent="-91440">
              <a:spcBef>
                <a:spcPts val="1200"/>
              </a:spcBef>
              <a:spcAft>
                <a:spcPts val="200"/>
              </a:spcAft>
              <a:buSzPct val="100000"/>
              <a:buFont typeface="Tw Cen MT" panose="020B0602020104020603" pitchFamily="34" charset="0"/>
              <a:buChar char=" "/>
            </a:pPr>
            <a:r>
              <a:rPr lang="en-US" sz="2000" dirty="0"/>
              <a:t>Emailed classified information to a Chinese </a:t>
            </a:r>
            <a:r>
              <a:rPr lang="en-US" sz="2000" dirty="0" smtClean="0"/>
              <a:t>woman with </a:t>
            </a:r>
            <a:r>
              <a:rPr lang="en-US" sz="2000" dirty="0"/>
              <a:t>whom he had a romantic </a:t>
            </a:r>
            <a:r>
              <a:rPr lang="en-US" sz="2000" dirty="0" smtClean="0"/>
              <a:t>relationship</a:t>
            </a:r>
            <a:endParaRPr lang="en-US" sz="2000" dirty="0"/>
          </a:p>
          <a:p>
            <a:pPr marL="91440" lvl="1" indent="-91440">
              <a:spcBef>
                <a:spcPts val="1200"/>
              </a:spcBef>
              <a:spcAft>
                <a:spcPts val="200"/>
              </a:spcAft>
              <a:buSzPct val="100000"/>
              <a:buFont typeface="Tw Cen MT" panose="020B0602020104020603" pitchFamily="34" charset="0"/>
              <a:buChar char=" "/>
            </a:pPr>
            <a:r>
              <a:rPr lang="en-US" sz="2000" dirty="0"/>
              <a:t>Pled guilty March 13, 2014 for unlawfully retaining classified national defense information at his home and willfully communicating classified national defense information to a person not authorized to receive it</a:t>
            </a:r>
          </a:p>
          <a:p>
            <a:pPr marL="91440" lvl="1" indent="-91440">
              <a:spcBef>
                <a:spcPts val="1200"/>
              </a:spcBef>
              <a:spcAft>
                <a:spcPts val="200"/>
              </a:spcAft>
              <a:buSzPct val="100000"/>
              <a:buFont typeface="Tw Cen MT" panose="020B0602020104020603" pitchFamily="34" charset="0"/>
              <a:buChar char=" "/>
            </a:pPr>
            <a:r>
              <a:rPr lang="en-US" sz="2000" dirty="0"/>
              <a:t>Sentenced to 87 months of imprisonment and 3 years of supervised release</a:t>
            </a:r>
          </a:p>
        </p:txBody>
      </p:sp>
      <p:pic>
        <p:nvPicPr>
          <p:cNvPr id="5" name="Content Placeholder 4" title="Benjamin Bishop"/>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2625" y="2723985"/>
            <a:ext cx="3565525" cy="3146754"/>
          </a:xfrm>
        </p:spPr>
      </p:pic>
      <p:pic>
        <p:nvPicPr>
          <p:cNvPr id="6" name="Content Placeholder 4" descr="Blurred image of Benjamin Bishop with label sentenced to 87 months." title="Benjamin Bishop"/>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4492625" y="2723985"/>
            <a:ext cx="3565525" cy="3146754"/>
          </a:xfrm>
          <a:prstGeom prst="rect">
            <a:avLst/>
          </a:prstGeom>
          <a:noFill/>
          <a:ln>
            <a:noFill/>
          </a:ln>
        </p:spPr>
      </p:pic>
      <p:sp>
        <p:nvSpPr>
          <p:cNvPr id="7" name="Rectangle 6"/>
          <p:cNvSpPr/>
          <p:nvPr/>
        </p:nvSpPr>
        <p:spPr>
          <a:xfrm rot="18900000">
            <a:off x="4135505" y="4035751"/>
            <a:ext cx="4279761" cy="523220"/>
          </a:xfrm>
          <a:prstGeom prst="rect">
            <a:avLst/>
          </a:prstGeom>
          <a:noFill/>
        </p:spPr>
        <p:txBody>
          <a:bodyPr wrap="none" lIns="91440" tIns="45720" rIns="91440" bIns="45720">
            <a:spAutoFit/>
          </a:bodyPr>
          <a:lstStyle/>
          <a:p>
            <a:pPr algn="ctr"/>
            <a:r>
              <a:rPr lang="en-US" sz="2800" dirty="0" smtClean="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SENTENCED TO 87 MONTHS</a:t>
            </a:r>
            <a:endParaRPr lang="en-US" sz="2800" b="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944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Matt Bissonnette</a:t>
            </a:r>
            <a:endParaRPr lang="en-US" dirty="0"/>
          </a:p>
        </p:txBody>
      </p:sp>
      <p:sp>
        <p:nvSpPr>
          <p:cNvPr id="2" name="Content Placeholder 1"/>
          <p:cNvSpPr>
            <a:spLocks noGrp="1"/>
          </p:cNvSpPr>
          <p:nvPr>
            <p:ph sz="half" idx="1"/>
          </p:nvPr>
        </p:nvSpPr>
        <p:spPr/>
        <p:txBody>
          <a:bodyPr>
            <a:normAutofit fontScale="92500" lnSpcReduction="20000"/>
          </a:bodyPr>
          <a:lstStyle/>
          <a:p>
            <a:r>
              <a:rPr lang="en-US" dirty="0" smtClean="0"/>
              <a:t>Former Navy SEAL</a:t>
            </a:r>
          </a:p>
          <a:p>
            <a:r>
              <a:rPr lang="en-US" dirty="0" smtClean="0"/>
              <a:t>Wrote “No Easy Day,” an account of the raid that killed Osama bin Laden which was published in 2012</a:t>
            </a:r>
          </a:p>
          <a:p>
            <a:r>
              <a:rPr lang="en-US" dirty="0" smtClean="0"/>
              <a:t>Failed to submit the manuscript to the Defense Office of Prepublication and Security Review (DOPSR) for review, resulting in the publication of classified and sensitive unclassified information</a:t>
            </a:r>
          </a:p>
          <a:p>
            <a:r>
              <a:rPr lang="en-US" dirty="0" smtClean="0"/>
              <a:t>Agreed to forfeit $6.8 million in book royalties and speaking fees as part of a non-prosecution agreement</a:t>
            </a:r>
          </a:p>
        </p:txBody>
      </p:sp>
      <p:pic>
        <p:nvPicPr>
          <p:cNvPr id="5" name="Content Placeholder 4" title="&quot;No Easy Day&quo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20935" y="2286000"/>
            <a:ext cx="2708905" cy="4022725"/>
          </a:xfrm>
          <a:ln>
            <a:solidFill>
              <a:schemeClr val="tx1"/>
            </a:solidFill>
          </a:ln>
        </p:spPr>
      </p:pic>
      <p:pic>
        <p:nvPicPr>
          <p:cNvPr id="7" name="Content Placeholder 4" descr="Blurred image of book cover for No Easy Day with label foreiture of six point eight million dollars." title="&quot;No Easy Day&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0934" y="2286000"/>
            <a:ext cx="2708905" cy="4022725"/>
          </a:xfrm>
          <a:prstGeom prst="rect">
            <a:avLst/>
          </a:prstGeom>
          <a:noFill/>
          <a:ln>
            <a:noFill/>
          </a:ln>
        </p:spPr>
      </p:pic>
      <p:sp>
        <p:nvSpPr>
          <p:cNvPr id="6" name="Rectangle 5"/>
          <p:cNvSpPr/>
          <p:nvPr/>
        </p:nvSpPr>
        <p:spPr>
          <a:xfrm rot="18900000">
            <a:off x="4010159" y="4035751"/>
            <a:ext cx="4530471" cy="523220"/>
          </a:xfrm>
          <a:prstGeom prst="rect">
            <a:avLst/>
          </a:prstGeom>
          <a:noFill/>
        </p:spPr>
        <p:txBody>
          <a:bodyPr wrap="none" lIns="91440" tIns="45720" rIns="91440" bIns="45720">
            <a:spAutoFit/>
          </a:bodyPr>
          <a:lstStyle/>
          <a:p>
            <a:pPr algn="ctr"/>
            <a:r>
              <a:rPr lang="en-US" sz="2800" dirty="0" smtClean="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FORFEITURE OF $6.8 MILLION</a:t>
            </a:r>
            <a:endParaRPr lang="en-US" sz="2800" b="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542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Bryan Martin</a:t>
            </a:r>
            <a:endParaRPr lang="en-US" dirty="0"/>
          </a:p>
        </p:txBody>
      </p:sp>
      <p:sp>
        <p:nvSpPr>
          <p:cNvPr id="2" name="Content Placeholder 1"/>
          <p:cNvSpPr>
            <a:spLocks noGrp="1"/>
          </p:cNvSpPr>
          <p:nvPr>
            <p:ph sz="half" idx="1"/>
          </p:nvPr>
        </p:nvSpPr>
        <p:spPr/>
        <p:txBody>
          <a:bodyPr>
            <a:normAutofit/>
          </a:bodyPr>
          <a:lstStyle/>
          <a:p>
            <a:r>
              <a:rPr lang="en-US" dirty="0" smtClean="0"/>
              <a:t>Navy E-4</a:t>
            </a:r>
          </a:p>
          <a:p>
            <a:r>
              <a:rPr lang="en-US" dirty="0"/>
              <a:t>A</a:t>
            </a:r>
            <a:r>
              <a:rPr lang="en-US" dirty="0" smtClean="0"/>
              <a:t>rrested December 2010</a:t>
            </a:r>
          </a:p>
          <a:p>
            <a:r>
              <a:rPr lang="en-US" dirty="0" smtClean="0"/>
              <a:t>Attempted to deliver classified information to a representative of a foreign government</a:t>
            </a:r>
          </a:p>
          <a:p>
            <a:r>
              <a:rPr lang="en-US" dirty="0" smtClean="0"/>
              <a:t>Sentenced to 48 years </a:t>
            </a:r>
            <a:r>
              <a:rPr lang="en-US" dirty="0"/>
              <a:t>in prison, forfeiture of all pay and </a:t>
            </a:r>
            <a:r>
              <a:rPr lang="en-US" dirty="0" smtClean="0"/>
              <a:t>allowance, reduction </a:t>
            </a:r>
            <a:r>
              <a:rPr lang="en-US" dirty="0"/>
              <a:t>to pay grade of E-1, and a dishonorable </a:t>
            </a:r>
            <a:r>
              <a:rPr lang="en-US" dirty="0" smtClean="0"/>
              <a:t>discharge</a:t>
            </a:r>
          </a:p>
        </p:txBody>
      </p:sp>
      <p:pic>
        <p:nvPicPr>
          <p:cNvPr id="5" name="Content Placeholder 4" title="Bryan Marti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10150" y="2286000"/>
            <a:ext cx="2572067" cy="3667270"/>
          </a:xfrm>
        </p:spPr>
      </p:pic>
      <p:pic>
        <p:nvPicPr>
          <p:cNvPr id="6" name="Content Placeholder 4" descr="Blurred image of Bryan Martin with label sentenced to 48 years." title="Bryan Mart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150" y="2286000"/>
            <a:ext cx="2572067" cy="3667270"/>
          </a:xfrm>
          <a:prstGeom prst="rect">
            <a:avLst/>
          </a:prstGeom>
          <a:noFill/>
          <a:ln>
            <a:noFill/>
          </a:ln>
        </p:spPr>
      </p:pic>
      <p:sp>
        <p:nvSpPr>
          <p:cNvPr id="7" name="Rectangle 6"/>
          <p:cNvSpPr/>
          <p:nvPr/>
        </p:nvSpPr>
        <p:spPr>
          <a:xfrm rot="18900000">
            <a:off x="4351409" y="4035751"/>
            <a:ext cx="3847976" cy="523220"/>
          </a:xfrm>
          <a:prstGeom prst="rect">
            <a:avLst/>
          </a:prstGeom>
          <a:noFill/>
        </p:spPr>
        <p:txBody>
          <a:bodyPr wrap="none" lIns="91440" tIns="45720" rIns="91440" bIns="45720">
            <a:spAutoFit/>
          </a:bodyPr>
          <a:lstStyle/>
          <a:p>
            <a:pPr algn="ctr"/>
            <a:r>
              <a:rPr lang="en-US" sz="2800" dirty="0" smtClean="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SENTENCED TO 48 YEARS</a:t>
            </a:r>
            <a:endParaRPr lang="en-US" sz="2800" b="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73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579</Words>
  <Application>Microsoft Office PowerPoint</Application>
  <PresentationFormat>On-screen Show (4:3)</PresentationFormat>
  <Paragraphs>74</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Tw Cen MT</vt:lpstr>
      <vt:lpstr>Tw Cen MT Condensed</vt:lpstr>
      <vt:lpstr>Wingdings</vt:lpstr>
      <vt:lpstr>Wingdings 3</vt:lpstr>
      <vt:lpstr>Integral</vt:lpstr>
      <vt:lpstr>Unauthorized Disclosure Training </vt:lpstr>
      <vt:lpstr>The Problem</vt:lpstr>
      <vt:lpstr>What is an Unauthorized Disclosure?</vt:lpstr>
      <vt:lpstr>Whistleblowing vs. ud</vt:lpstr>
      <vt:lpstr>Why do people leak information?</vt:lpstr>
      <vt:lpstr>Case examples</vt:lpstr>
      <vt:lpstr>Benjamin Bishop</vt:lpstr>
      <vt:lpstr>Matt Bissonnette</vt:lpstr>
      <vt:lpstr>Bryan Martin</vt:lpstr>
      <vt:lpstr>Gary Maziarz</vt:lpstr>
      <vt:lpstr>Reporting unauthorized disclosures</vt:lpstr>
      <vt:lpstr>Component 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Unauthorized Disclosure DoD Workforce Briefing</dc:title>
  <dc:subject>Unauthorized Disclosure</dc:subject>
  <dc:creator/>
  <cp:keywords>General Unauthorized Disclosure Training;Slide;Basic UD Training</cp:keywords>
  <cp:lastModifiedBy/>
  <cp:revision>1</cp:revision>
  <dcterms:created xsi:type="dcterms:W3CDTF">2017-12-21T18:05:31Z</dcterms:created>
  <dcterms:modified xsi:type="dcterms:W3CDTF">2018-01-09T17:34:34Z</dcterms:modified>
  <cp:category>Training, DoD Training</cp:category>
</cp:coreProperties>
</file>