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257" r:id="rId3"/>
    <p:sldId id="258" r:id="rId4"/>
    <p:sldId id="260" r:id="rId5"/>
    <p:sldId id="259"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98" r:id="rId21"/>
    <p:sldId id="276" r:id="rId22"/>
    <p:sldId id="277" r:id="rId23"/>
    <p:sldId id="278" r:id="rId24"/>
    <p:sldId id="279" r:id="rId25"/>
    <p:sldId id="280" r:id="rId26"/>
    <p:sldId id="281" r:id="rId27"/>
    <p:sldId id="282" r:id="rId28"/>
    <p:sldId id="283" r:id="rId29"/>
    <p:sldId id="284" r:id="rId30"/>
    <p:sldId id="285" r:id="rId31"/>
    <p:sldId id="286" r:id="rId32"/>
    <p:sldId id="299" r:id="rId33"/>
    <p:sldId id="288" r:id="rId34"/>
    <p:sldId id="289" r:id="rId35"/>
    <p:sldId id="290" r:id="rId36"/>
    <p:sldId id="291" r:id="rId37"/>
    <p:sldId id="293" r:id="rId38"/>
    <p:sldId id="294" r:id="rId39"/>
    <p:sldId id="296" r:id="rId40"/>
    <p:sldId id="297"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5182"/>
    <a:srgbClr val="F6E10A"/>
    <a:srgbClr val="FFFFFF"/>
    <a:srgbClr val="F2BB18"/>
    <a:srgbClr val="00FFFF"/>
    <a:srgbClr val="0D0FCE"/>
    <a:srgbClr val="2349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5" autoAdjust="0"/>
    <p:restoredTop sz="94680" autoAdjust="0"/>
  </p:normalViewPr>
  <p:slideViewPr>
    <p:cSldViewPr snapToGrid="0" snapToObjects="1">
      <p:cViewPr varScale="1">
        <p:scale>
          <a:sx n="101" d="100"/>
          <a:sy n="101" d="100"/>
        </p:scale>
        <p:origin x="130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6" d="100"/>
        <a:sy n="20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[Your Organization]</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BDE6E3-9A5F-7D4D-AC95-3172D2296CFD}" type="datetime1">
              <a:rPr lang="en-US" smtClean="0"/>
              <a:t>2/6/2020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BA08A7-82C0-9B49-A61B-3F835EA20CFD}" type="slidenum">
              <a:rPr lang="en-US" smtClean="0"/>
              <a:t>‹#›</a:t>
            </a:fld>
            <a:endParaRPr lang="en-US"/>
          </a:p>
        </p:txBody>
      </p:sp>
    </p:spTree>
    <p:extLst>
      <p:ext uri="{BB962C8B-B14F-4D97-AF65-F5344CB8AC3E}">
        <p14:creationId xmlns:p14="http://schemas.microsoft.com/office/powerpoint/2010/main" val="37738281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[Your Organization]</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9C0D0-673B-904A-8109-0A79CD517A50}" type="datetime1">
              <a:rPr lang="en-US" smtClean="0"/>
              <a:t>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0CB66-7525-B942-9F60-1D025752649A}" type="slidenum">
              <a:rPr lang="en-US" smtClean="0"/>
              <a:t>‹#›</a:t>
            </a:fld>
            <a:endParaRPr lang="en-US"/>
          </a:p>
        </p:txBody>
      </p:sp>
    </p:spTree>
    <p:extLst>
      <p:ext uri="{BB962C8B-B14F-4D97-AF65-F5344CB8AC3E}">
        <p14:creationId xmlns:p14="http://schemas.microsoft.com/office/powerpoint/2010/main" val="2248403434"/>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200" b="1" i="0" baseline="0">
                <a:solidFill>
                  <a:srgbClr val="000090"/>
                </a:solidFill>
                <a:latin typeface="Avenir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D0FCE"/>
                </a:solidFill>
                <a:latin typeface="Avenir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39332DC-639E-6346-A396-966945615A28}"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20599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9183" y="1341411"/>
            <a:ext cx="7617125" cy="4525963"/>
          </a:xfrm>
          <a:prstGeom prst="rect">
            <a:avLst/>
          </a:prstGeom>
        </p:spPr>
        <p:txBody>
          <a:bodyPr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5" name="Footer Placeholder 5"/>
          <p:cNvSpPr>
            <a:spLocks noGrp="1"/>
          </p:cNvSpPr>
          <p:nvPr>
            <p:ph type="ftr" sz="quarter" idx="11"/>
          </p:nvPr>
        </p:nvSpPr>
        <p:spPr>
          <a:xfrm>
            <a:off x="3124200" y="6356350"/>
            <a:ext cx="2895600" cy="365125"/>
          </a:xfrm>
        </p:spPr>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265257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90"/>
                </a:solidFill>
              </a:defRPr>
            </a:lvl1pPr>
            <a:lvl2pPr>
              <a:defRPr>
                <a:solidFill>
                  <a:srgbClr val="000090"/>
                </a:solidFill>
              </a:defRPr>
            </a:lvl2pPr>
            <a:lvl3pPr>
              <a:defRPr>
                <a:solidFill>
                  <a:srgbClr val="000090"/>
                </a:solidFill>
              </a:defRPr>
            </a:lvl3pPr>
            <a:lvl4pPr>
              <a:defRPr>
                <a:solidFill>
                  <a:srgbClr val="000090"/>
                </a:solidFill>
              </a:defRPr>
            </a:lvl4pPr>
            <a:lvl5pPr>
              <a:defRPr>
                <a:solidFill>
                  <a:srgbClr val="00009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55D9248-BCBB-5C4C-B0A0-9AD384EF6BCB}"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191055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2349BC"/>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ctr"/>
          <a:lstStyle>
            <a:lvl1pPr marL="0" indent="0" algn="ctr">
              <a:buNone/>
              <a:defRPr sz="4000">
                <a:solidFill>
                  <a:srgbClr val="00009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A786724-9350-FB45-8045-41390455E508}"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162274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buClrTx/>
              <a:defRPr sz="2800">
                <a:solidFill>
                  <a:srgbClr val="000090"/>
                </a:solidFill>
              </a:defRPr>
            </a:lvl1pPr>
            <a:lvl2pPr>
              <a:buClrTx/>
              <a:defRPr sz="2400">
                <a:solidFill>
                  <a:srgbClr val="000090"/>
                </a:solidFill>
              </a:defRPr>
            </a:lvl2pPr>
            <a:lvl3pPr>
              <a:buClrTx/>
              <a:defRPr sz="2000">
                <a:solidFill>
                  <a:srgbClr val="000090"/>
                </a:solidFill>
              </a:defRPr>
            </a:lvl3pPr>
            <a:lvl4pPr>
              <a:buClrTx/>
              <a:defRPr sz="1800">
                <a:solidFill>
                  <a:srgbClr val="000090"/>
                </a:solidFill>
              </a:defRPr>
            </a:lvl4pPr>
            <a:lvl5pPr>
              <a:buClrTx/>
              <a:defRPr sz="1800">
                <a:solidFill>
                  <a:srgbClr val="00009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buClrTx/>
              <a:defRPr sz="2800">
                <a:solidFill>
                  <a:srgbClr val="000090"/>
                </a:solidFill>
              </a:defRPr>
            </a:lvl1pPr>
            <a:lvl2pPr>
              <a:buClrTx/>
              <a:defRPr sz="2400">
                <a:solidFill>
                  <a:srgbClr val="000090"/>
                </a:solidFill>
              </a:defRPr>
            </a:lvl2pPr>
            <a:lvl3pPr>
              <a:buClrTx/>
              <a:defRPr sz="2000">
                <a:solidFill>
                  <a:srgbClr val="000090"/>
                </a:solidFill>
              </a:defRPr>
            </a:lvl3pPr>
            <a:lvl4pPr>
              <a:buClrTx/>
              <a:defRPr sz="1800">
                <a:solidFill>
                  <a:srgbClr val="000090"/>
                </a:solidFill>
              </a:defRPr>
            </a:lvl4pPr>
            <a:lvl5pPr>
              <a:buClrTx/>
              <a:defRPr sz="1800">
                <a:solidFill>
                  <a:srgbClr val="00009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515D52-837C-E74C-B552-B49ED1C88232}"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1052252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2349BC"/>
                </a:solidFill>
              </a:defRPr>
            </a:lvl1pPr>
            <a:lvl2pPr>
              <a:defRPr sz="2000">
                <a:solidFill>
                  <a:srgbClr val="2349BC"/>
                </a:solidFill>
              </a:defRPr>
            </a:lvl2pPr>
            <a:lvl3pPr>
              <a:defRPr sz="1800">
                <a:solidFill>
                  <a:srgbClr val="2349BC"/>
                </a:solidFill>
              </a:defRPr>
            </a:lvl3pPr>
            <a:lvl4pPr>
              <a:defRPr sz="1600">
                <a:solidFill>
                  <a:srgbClr val="2349BC"/>
                </a:solidFill>
              </a:defRPr>
            </a:lvl4pPr>
            <a:lvl5pPr>
              <a:defRPr sz="1600">
                <a:solidFill>
                  <a:srgbClr val="2349BC"/>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2349BC"/>
                </a:solidFill>
              </a:defRPr>
            </a:lvl1pPr>
            <a:lvl2pPr>
              <a:defRPr sz="2000">
                <a:solidFill>
                  <a:srgbClr val="2349BC"/>
                </a:solidFill>
              </a:defRPr>
            </a:lvl2pPr>
            <a:lvl3pPr>
              <a:defRPr sz="1800">
                <a:solidFill>
                  <a:srgbClr val="2349BC"/>
                </a:solidFill>
              </a:defRPr>
            </a:lvl3pPr>
            <a:lvl4pPr>
              <a:defRPr sz="1600">
                <a:solidFill>
                  <a:srgbClr val="2349BC"/>
                </a:solidFill>
              </a:defRPr>
            </a:lvl4pPr>
            <a:lvl5pPr>
              <a:defRPr sz="1600">
                <a:solidFill>
                  <a:srgbClr val="2349BC"/>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71C85E-DCA7-C64B-9C65-B463321BC6EC}" type="datetime1">
              <a:rPr lang="en-US" smtClean="0"/>
              <a:t>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57153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557D8F-56C5-0D4B-8E9D-CA24D472E2B8}" type="datetime1">
              <a:rPr lang="en-US" smtClean="0"/>
              <a:t>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3414551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87247-69E6-224B-BF34-B0C6E14672AF}" type="datetime1">
              <a:rPr lang="en-US" smtClean="0"/>
              <a:t>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367007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b"/>
          <a:lstStyle>
            <a:lvl1pPr algn="l">
              <a:defRPr sz="2000" b="1">
                <a:solidFill>
                  <a:srgbClr val="000090"/>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435100"/>
            <a:ext cx="5111750" cy="4691063"/>
          </a:xfrm>
        </p:spPr>
        <p:txBody>
          <a:bodyPr/>
          <a:lstStyle>
            <a:lvl1pPr>
              <a:defRPr sz="3200">
                <a:solidFill>
                  <a:srgbClr val="0D0FCE"/>
                </a:solidFill>
              </a:defRPr>
            </a:lvl1pPr>
            <a:lvl2pPr>
              <a:defRPr sz="2800">
                <a:solidFill>
                  <a:srgbClr val="0D0FCE"/>
                </a:solidFill>
              </a:defRPr>
            </a:lvl2pPr>
            <a:lvl3pPr>
              <a:defRPr sz="2400">
                <a:solidFill>
                  <a:srgbClr val="0D0FCE"/>
                </a:solidFill>
              </a:defRPr>
            </a:lvl3pPr>
            <a:lvl4pPr>
              <a:defRPr sz="2000">
                <a:solidFill>
                  <a:srgbClr val="0D0FCE"/>
                </a:solidFill>
              </a:defRPr>
            </a:lvl4pPr>
            <a:lvl5pPr>
              <a:defRPr sz="2000">
                <a:solidFill>
                  <a:srgbClr val="0D0FCE"/>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97150"/>
            <a:ext cx="3008313" cy="3529013"/>
          </a:xfrm>
        </p:spPr>
        <p:txBody>
          <a:bodyPr/>
          <a:lstStyle>
            <a:lvl1pPr marL="0" indent="0">
              <a:buNone/>
              <a:defRPr sz="1400">
                <a:solidFill>
                  <a:srgbClr val="2349B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176CE-F8E5-4440-8351-3BFDC9DCE179}"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392359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D0FCE"/>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2349B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A32ED-F784-F54C-ACB6-EE772A090663}"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C981D-7159-624C-A673-1707AD16768A}" type="slidenum">
              <a:rPr lang="en-US" smtClean="0"/>
              <a:t>‹#›</a:t>
            </a:fld>
            <a:endParaRPr lang="en-US"/>
          </a:p>
        </p:txBody>
      </p:sp>
    </p:spTree>
    <p:extLst>
      <p:ext uri="{BB962C8B-B14F-4D97-AF65-F5344CB8AC3E}">
        <p14:creationId xmlns:p14="http://schemas.microsoft.com/office/powerpoint/2010/main" val="281181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footerbar_master.ai"/>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56" y="5516563"/>
            <a:ext cx="8520815" cy="1219200"/>
          </a:xfrm>
          <a:prstGeom prst="rect">
            <a:avLst/>
          </a:prstGeom>
        </p:spPr>
      </p:pic>
      <p:pic>
        <p:nvPicPr>
          <p:cNvPr id="12" name="Picture 11" descr="HeadingBar_master.ai"/>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8"/>
            <a:ext cx="9144000" cy="1219200"/>
          </a:xfrm>
          <a:prstGeom prst="rect">
            <a:avLst/>
          </a:prstGeom>
        </p:spPr>
      </p:pic>
      <p:sp>
        <p:nvSpPr>
          <p:cNvPr id="2" name="Title Placeholder 1"/>
          <p:cNvSpPr>
            <a:spLocks noGrp="1"/>
          </p:cNvSpPr>
          <p:nvPr>
            <p:ph type="title"/>
          </p:nvPr>
        </p:nvSpPr>
        <p:spPr>
          <a:xfrm>
            <a:off x="0" y="265364"/>
            <a:ext cx="9144000" cy="954283"/>
          </a:xfrm>
          <a:prstGeom prst="rect">
            <a:avLst/>
          </a:prstGeom>
        </p:spPr>
        <p:txBody>
          <a:bodyPr vert="horz" lIns="91440" tIns="45720" rIns="91440" bIns="45720" rtlCol="0" anchor="ctr">
            <a:normAutofit/>
          </a:bodyPr>
          <a:lstStyle/>
          <a:p>
            <a:r>
              <a:rPr lang="en-US" dirty="0" smtClean="0"/>
              <a:t>[Your Organization’s Name]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a:noFill/>
        </p:spPr>
        <p:txBody>
          <a:bodyPr vert="horz" lIns="91440" tIns="45720" rIns="91440" bIns="45720" rtlCol="0" anchor="ctr"/>
          <a:lstStyle>
            <a:lvl1pPr algn="l">
              <a:defRPr sz="1200">
                <a:solidFill>
                  <a:srgbClr val="2349BC"/>
                </a:solidFill>
              </a:defRPr>
            </a:lvl1pPr>
          </a:lstStyle>
          <a:p>
            <a:fld id="{5FF66AE3-A872-3A4D-894C-1E7E70251534}" type="datetime1">
              <a:rPr lang="en-US" smtClean="0"/>
              <a:pPr/>
              <a:t>2/6/2020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a:noFill/>
        </p:spPr>
        <p:txBody>
          <a:bodyPr vert="horz" lIns="91440" tIns="45720" rIns="91440" bIns="45720" rtlCol="0" anchor="ctr"/>
          <a:lstStyle>
            <a:lvl1pPr algn="ctr">
              <a:defRPr sz="1200">
                <a:solidFill>
                  <a:srgbClr val="2349BC"/>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a:noFill/>
        </p:spPr>
        <p:txBody>
          <a:bodyPr vert="horz" lIns="91440" tIns="45720" rIns="91440" bIns="45720" rtlCol="0" anchor="ctr"/>
          <a:lstStyle>
            <a:lvl1pPr algn="r">
              <a:defRPr sz="1200">
                <a:solidFill>
                  <a:srgbClr val="2349BC"/>
                </a:solidFill>
              </a:defRPr>
            </a:lvl1pPr>
          </a:lstStyle>
          <a:p>
            <a:fld id="{67EC981D-7159-624C-A673-1707AD16768A}" type="slidenum">
              <a:rPr lang="en-US" smtClean="0"/>
              <a:pPr/>
              <a:t>‹#›</a:t>
            </a:fld>
            <a:endParaRPr lang="en-US" dirty="0"/>
          </a:p>
        </p:txBody>
      </p:sp>
      <p:sp>
        <p:nvSpPr>
          <p:cNvPr id="8" name="Oval 7"/>
          <p:cNvSpPr/>
          <p:nvPr userDrawn="1"/>
        </p:nvSpPr>
        <p:spPr>
          <a:xfrm>
            <a:off x="457200" y="54117"/>
            <a:ext cx="1108669" cy="1108669"/>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bg1"/>
                </a:solidFill>
              </a:rPr>
              <a:t>Organization</a:t>
            </a:r>
            <a:r>
              <a:rPr lang="en-US" sz="900" baseline="0" dirty="0" smtClean="0">
                <a:solidFill>
                  <a:schemeClr val="bg1"/>
                </a:solidFill>
              </a:rPr>
              <a:t> seal or logo here</a:t>
            </a:r>
            <a:endParaRPr lang="en-US" sz="900" dirty="0">
              <a:solidFill>
                <a:schemeClr val="bg1"/>
              </a:solidFill>
            </a:endParaRPr>
          </a:p>
        </p:txBody>
      </p:sp>
    </p:spTree>
    <p:extLst>
      <p:ext uri="{BB962C8B-B14F-4D97-AF65-F5344CB8AC3E}">
        <p14:creationId xmlns:p14="http://schemas.microsoft.com/office/powerpoint/2010/main" val="2007847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hf sldNum="0" hdr="0" ftr="0" dt="0"/>
  <p:txStyles>
    <p:titleStyle>
      <a:lvl1pPr algn="r" defTabSz="457200" rtl="0" eaLnBrk="1" latinLnBrk="0" hangingPunct="1">
        <a:spcBef>
          <a:spcPct val="0"/>
        </a:spcBef>
        <a:buNone/>
        <a:defRPr sz="2800" kern="1200">
          <a:solidFill>
            <a:srgbClr val="F6E10A"/>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www.cdse.edu/documents/toolkits-psa/extension.pdf"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6212" y="1855876"/>
            <a:ext cx="8409467" cy="1177021"/>
          </a:xfrm>
        </p:spPr>
        <p:txBody>
          <a:bodyPr>
            <a:normAutofit fontScale="92500"/>
          </a:bodyPr>
          <a:lstStyle/>
          <a:p>
            <a:r>
              <a:rPr lang="en-US" dirty="0" smtClean="0"/>
              <a:t>Initial Orientation and Awareness Training</a:t>
            </a:r>
            <a:endParaRPr lang="en-US" dirty="0"/>
          </a:p>
        </p:txBody>
      </p:sp>
      <p:sp>
        <p:nvSpPr>
          <p:cNvPr id="7" name="TextBox 6"/>
          <p:cNvSpPr txBox="1"/>
          <p:nvPr/>
        </p:nvSpPr>
        <p:spPr>
          <a:xfrm>
            <a:off x="2187052" y="5300692"/>
            <a:ext cx="4807787" cy="523220"/>
          </a:xfrm>
          <a:prstGeom prst="rect">
            <a:avLst/>
          </a:prstGeom>
          <a:noFill/>
        </p:spPr>
        <p:txBody>
          <a:bodyPr wrap="square" rtlCol="0">
            <a:spAutoFit/>
          </a:bodyPr>
          <a:lstStyle/>
          <a:p>
            <a:pPr algn="just"/>
            <a:r>
              <a:rPr lang="en-US" sz="1400" b="1" dirty="0" smtClean="0">
                <a:solidFill>
                  <a:srgbClr val="FF0000"/>
                </a:solidFill>
              </a:rPr>
              <a:t>Note for Security Managers: </a:t>
            </a:r>
            <a:r>
              <a:rPr lang="en-US" sz="1400" i="1" dirty="0" smtClean="0">
                <a:solidFill>
                  <a:srgbClr val="FF0000"/>
                </a:solidFill>
              </a:rPr>
              <a:t>This template is provided so you may customize it to meet your organization’s specific needs.</a:t>
            </a:r>
            <a:endParaRPr lang="en-US" sz="1400" i="1" dirty="0">
              <a:solidFill>
                <a:srgbClr val="FF0000"/>
              </a:solidFill>
            </a:endParaRPr>
          </a:p>
        </p:txBody>
      </p:sp>
      <p:sp>
        <p:nvSpPr>
          <p:cNvPr id="8" name="TextBox 7"/>
          <p:cNvSpPr txBox="1"/>
          <p:nvPr/>
        </p:nvSpPr>
        <p:spPr>
          <a:xfrm>
            <a:off x="1338121" y="3501364"/>
            <a:ext cx="6505648" cy="923330"/>
          </a:xfrm>
          <a:prstGeom prst="rect">
            <a:avLst/>
          </a:prstGeom>
          <a:noFill/>
        </p:spPr>
        <p:txBody>
          <a:bodyPr wrap="square" rtlCol="0">
            <a:spAutoFit/>
          </a:bodyPr>
          <a:lstStyle/>
          <a:p>
            <a:pPr algn="just"/>
            <a:r>
              <a:rPr lang="en-US" b="1" dirty="0" smtClean="0">
                <a:solidFill>
                  <a:srgbClr val="000090"/>
                </a:solidFill>
              </a:rPr>
              <a:t>Initial Orientation Training is required per </a:t>
            </a:r>
            <a:r>
              <a:rPr lang="en-US" b="1" dirty="0" err="1" smtClean="0">
                <a:solidFill>
                  <a:srgbClr val="000090"/>
                </a:solidFill>
              </a:rPr>
              <a:t>DoDM</a:t>
            </a:r>
            <a:r>
              <a:rPr lang="en-US" b="1" dirty="0" smtClean="0">
                <a:solidFill>
                  <a:srgbClr val="000090"/>
                </a:solidFill>
              </a:rPr>
              <a:t> 5200.01, Vol. 3, Enclosure 5. This training provides basic security knowledge to recognize and respond to threats to National Security Information.</a:t>
            </a:r>
            <a:endParaRPr lang="en-US" i="1" dirty="0">
              <a:solidFill>
                <a:srgbClr val="000090"/>
              </a:solidFill>
            </a:endParaRPr>
          </a:p>
        </p:txBody>
      </p:sp>
      <p:sp>
        <p:nvSpPr>
          <p:cNvPr id="9" name="TextBox 8"/>
          <p:cNvSpPr txBox="1"/>
          <p:nvPr/>
        </p:nvSpPr>
        <p:spPr>
          <a:xfrm>
            <a:off x="3862728" y="583774"/>
            <a:ext cx="5281272" cy="461665"/>
          </a:xfrm>
          <a:prstGeom prst="rect">
            <a:avLst/>
          </a:prstGeom>
          <a:noFill/>
        </p:spPr>
        <p:txBody>
          <a:bodyPr wrap="square" rtlCol="0">
            <a:spAutoFit/>
          </a:bodyPr>
          <a:lstStyle/>
          <a:p>
            <a:pPr algn="r"/>
            <a:r>
              <a:rPr lang="en-US" sz="2400" dirty="0" smtClean="0">
                <a:solidFill>
                  <a:srgbClr val="F6E10A"/>
                </a:solidFill>
              </a:rPr>
              <a:t>[Organization Name Here]</a:t>
            </a:r>
            <a:endParaRPr lang="en-US" sz="2400" dirty="0">
              <a:solidFill>
                <a:srgbClr val="F6E10A"/>
              </a:solidFill>
            </a:endParaRPr>
          </a:p>
        </p:txBody>
      </p:sp>
    </p:spTree>
    <p:extLst>
      <p:ext uri="{BB962C8B-B14F-4D97-AF65-F5344CB8AC3E}">
        <p14:creationId xmlns:p14="http://schemas.microsoft.com/office/powerpoint/2010/main" val="167925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619" y="218319"/>
            <a:ext cx="8442381" cy="1005004"/>
          </a:xfrm>
        </p:spPr>
        <p:txBody>
          <a:bodyPr>
            <a:normAutofit/>
          </a:bodyPr>
          <a:lstStyle/>
          <a:p>
            <a:r>
              <a:rPr lang="en-US" sz="2400" dirty="0" smtClean="0"/>
              <a:t>Information Security</a:t>
            </a:r>
            <a:br>
              <a:rPr lang="en-US" sz="2400" dirty="0" smtClean="0"/>
            </a:br>
            <a:r>
              <a:rPr lang="en-US" sz="2400" dirty="0" smtClean="0"/>
              <a:t>Levels of Classified Information</a:t>
            </a:r>
            <a:endParaRPr lang="en-US" sz="2400" dirty="0"/>
          </a:p>
        </p:txBody>
      </p:sp>
      <p:sp>
        <p:nvSpPr>
          <p:cNvPr id="3" name="Content Placeholder 2"/>
          <p:cNvSpPr>
            <a:spLocks noGrp="1"/>
          </p:cNvSpPr>
          <p:nvPr>
            <p:ph idx="1"/>
          </p:nvPr>
        </p:nvSpPr>
        <p:spPr>
          <a:xfrm>
            <a:off x="2412207" y="1764649"/>
            <a:ext cx="6009616" cy="1095034"/>
          </a:xfrm>
        </p:spPr>
        <p:txBody>
          <a:bodyPr>
            <a:normAutofit fontScale="92500"/>
          </a:bodyPr>
          <a:lstStyle/>
          <a:p>
            <a:pPr marL="0" indent="0">
              <a:buNone/>
            </a:pPr>
            <a:r>
              <a:rPr lang="en-US" dirty="0" smtClean="0"/>
              <a:t>Top Secret: Could cause exceptionally grave damage to national security (SF703)</a:t>
            </a:r>
            <a:endParaRPr lang="en-US" dirty="0"/>
          </a:p>
        </p:txBody>
      </p:sp>
      <p:sp>
        <p:nvSpPr>
          <p:cNvPr id="7" name="Content Placeholder 2"/>
          <p:cNvSpPr txBox="1">
            <a:spLocks/>
          </p:cNvSpPr>
          <p:nvPr/>
        </p:nvSpPr>
        <p:spPr>
          <a:xfrm>
            <a:off x="2412207" y="3340195"/>
            <a:ext cx="6009616" cy="10950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Secret: Could cause serious damage to national security (SF704)</a:t>
            </a:r>
            <a:endParaRPr lang="en-US" dirty="0"/>
          </a:p>
        </p:txBody>
      </p:sp>
      <p:sp>
        <p:nvSpPr>
          <p:cNvPr id="8" name="Content Placeholder 2"/>
          <p:cNvSpPr txBox="1">
            <a:spLocks/>
          </p:cNvSpPr>
          <p:nvPr/>
        </p:nvSpPr>
        <p:spPr>
          <a:xfrm>
            <a:off x="2412207" y="4934015"/>
            <a:ext cx="6009616" cy="10950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Confidential: Could cause damage to national security (SF705)</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285" y="4856104"/>
            <a:ext cx="927551" cy="1229807"/>
          </a:xfrm>
          <a:prstGeom prst="rect">
            <a:avLst/>
          </a:prstGeom>
          <a:ln>
            <a:noFill/>
          </a:ln>
          <a:effectLst>
            <a:outerShdw blurRad="41275" dist="25400" dir="8340000" algn="tl" rotWithShape="0">
              <a:srgbClr val="000000">
                <a:alpha val="28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285" y="3241193"/>
            <a:ext cx="928344" cy="1236832"/>
          </a:xfrm>
          <a:prstGeom prst="rect">
            <a:avLst/>
          </a:prstGeom>
          <a:ln>
            <a:noFill/>
          </a:ln>
          <a:effectLst>
            <a:outerShdw blurRad="41275" dist="25400" dir="8340000" algn="tl" rotWithShape="0">
              <a:srgbClr val="000000">
                <a:alpha val="28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285" y="1654563"/>
            <a:ext cx="943013" cy="1243685"/>
          </a:xfrm>
          <a:prstGeom prst="rect">
            <a:avLst/>
          </a:prstGeom>
          <a:ln>
            <a:noFill/>
          </a:ln>
          <a:effectLst>
            <a:outerShdw blurRad="41275" dist="25400" dir="8340000" algn="tl" rotWithShape="0">
              <a:srgbClr val="000000">
                <a:alpha val="28000"/>
              </a:srgbClr>
            </a:outerShdw>
          </a:effectLst>
        </p:spPr>
      </p:pic>
      <p:sp>
        <p:nvSpPr>
          <p:cNvPr id="12"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13" name="Footer Placeholder 5"/>
          <p:cNvSpPr>
            <a:spLocks noGrp="1"/>
          </p:cNvSpPr>
          <p:nvPr>
            <p:ph type="ftr" sz="quarter" idx="11"/>
          </p:nvPr>
        </p:nvSpPr>
        <p:spPr>
          <a:xfrm>
            <a:off x="3124200" y="6356350"/>
            <a:ext cx="2895600" cy="365125"/>
          </a:xfrm>
        </p:spPr>
        <p:txBody>
          <a:bodyPr/>
          <a:lstStyle/>
          <a:p>
            <a:endParaRPr lang="en-US"/>
          </a:p>
        </p:txBody>
      </p:sp>
      <p:sp>
        <p:nvSpPr>
          <p:cNvPr id="14"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10</a:t>
            </a:fld>
            <a:endParaRPr lang="en-US"/>
          </a:p>
        </p:txBody>
      </p:sp>
    </p:spTree>
    <p:extLst>
      <p:ext uri="{BB962C8B-B14F-4D97-AF65-F5344CB8AC3E}">
        <p14:creationId xmlns:p14="http://schemas.microsoft.com/office/powerpoint/2010/main" val="4075142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88568"/>
            <a:ext cx="7682056" cy="831079"/>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Original Classification </a:t>
            </a:r>
            <a:endParaRPr lang="en-US" sz="2400" dirty="0">
              <a:latin typeface="Calibri"/>
              <a:cs typeface="Calibri"/>
            </a:endParaRPr>
          </a:p>
        </p:txBody>
      </p:sp>
      <p:sp>
        <p:nvSpPr>
          <p:cNvPr id="13314" name="Content Placeholder 3"/>
          <p:cNvSpPr txBox="1">
            <a:spLocks/>
          </p:cNvSpPr>
          <p:nvPr/>
        </p:nvSpPr>
        <p:spPr bwMode="auto">
          <a:xfrm>
            <a:off x="667012" y="1626278"/>
            <a:ext cx="7784849" cy="172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ORIGINAL CLASSIFICATION: </a:t>
            </a:r>
            <a:r>
              <a:rPr lang="en-US" sz="2000" i="1" dirty="0">
                <a:solidFill>
                  <a:srgbClr val="000090"/>
                </a:solidFill>
                <a:latin typeface="Calibri"/>
                <a:cs typeface="Calibri"/>
              </a:rPr>
              <a:t>T</a:t>
            </a:r>
            <a:r>
              <a:rPr lang="en-US" sz="2000" i="1" dirty="0" smtClean="0">
                <a:solidFill>
                  <a:srgbClr val="000090"/>
                </a:solidFill>
                <a:latin typeface="Calibri"/>
                <a:cs typeface="Calibri"/>
              </a:rPr>
              <a:t>he initial decision that an item of information could reasonably be expected to cause identifiable or describable damage to the national security if subjected to unauthorized disclosure and requires protection in the interest of national security.</a:t>
            </a:r>
            <a:endParaRPr lang="en-US" sz="2000" i="1" dirty="0">
              <a:solidFill>
                <a:srgbClr val="000090"/>
              </a:solidFill>
              <a:latin typeface="Calibri"/>
              <a:cs typeface="Calibri"/>
            </a:endParaRPr>
          </a:p>
        </p:txBody>
      </p:sp>
      <p:sp>
        <p:nvSpPr>
          <p:cNvPr id="4" name="Content Placeholder 3"/>
          <p:cNvSpPr txBox="1">
            <a:spLocks/>
          </p:cNvSpPr>
          <p:nvPr/>
        </p:nvSpPr>
        <p:spPr bwMode="auto">
          <a:xfrm>
            <a:off x="667012" y="3224736"/>
            <a:ext cx="7692675" cy="290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Information may be originally classified only by the Secretary of Defense, the Secretaries of the Military Departments, and other officials to whom they delegate this authority in writing.</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Delegation of OCA shall be limited to the minimum number of officials required for effective operation of the Department of Defense.</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The authority shall be delegated to, and retained by, only those officials who have a demonstrable and continuing need to exercise it.</a:t>
            </a:r>
            <a:endParaRPr lang="en-US" sz="1600" dirty="0">
              <a:solidFill>
                <a:srgbClr val="000090"/>
              </a:solidFill>
              <a:latin typeface="Calibri"/>
              <a:cs typeface="Calibri"/>
            </a:endParaRPr>
          </a:p>
        </p:txBody>
      </p:sp>
      <p:sp>
        <p:nvSpPr>
          <p:cNvPr id="5"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11</a:t>
            </a:fld>
            <a:endParaRPr lang="en-US"/>
          </a:p>
        </p:txBody>
      </p:sp>
    </p:spTree>
    <p:extLst>
      <p:ext uri="{BB962C8B-B14F-4D97-AF65-F5344CB8AC3E}">
        <p14:creationId xmlns:p14="http://schemas.microsoft.com/office/powerpoint/2010/main" val="2648850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748" y="274842"/>
            <a:ext cx="7828252" cy="944806"/>
          </a:xfrm>
        </p:spPr>
        <p:txBody>
          <a:bodyPr>
            <a:normAutofit/>
          </a:bodyPr>
          <a:lstStyle/>
          <a:p>
            <a:r>
              <a:rPr lang="en-US" sz="2400" dirty="0" smtClean="0"/>
              <a:t>Information Security</a:t>
            </a:r>
            <a:br>
              <a:rPr lang="en-US" sz="2400" dirty="0" smtClean="0"/>
            </a:br>
            <a:r>
              <a:rPr lang="en-US" sz="2400" dirty="0" smtClean="0"/>
              <a:t>Original Classification</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41050"/>
            <a:ext cx="7315200" cy="4572000"/>
          </a:xfrm>
          <a:prstGeom prst="rect">
            <a:avLst/>
          </a:prstGeom>
        </p:spPr>
      </p:pic>
      <p:sp>
        <p:nvSpPr>
          <p:cNvPr id="5"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12</a:t>
            </a:fld>
            <a:endParaRPr lang="en-US"/>
          </a:p>
        </p:txBody>
      </p:sp>
    </p:spTree>
    <p:extLst>
      <p:ext uri="{BB962C8B-B14F-4D97-AF65-F5344CB8AC3E}">
        <p14:creationId xmlns:p14="http://schemas.microsoft.com/office/powerpoint/2010/main" val="132802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41182"/>
            <a:ext cx="7682056" cy="878466"/>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Derivative Classification </a:t>
            </a:r>
            <a:endParaRPr lang="en-US" sz="2400" dirty="0">
              <a:latin typeface="Calibri"/>
              <a:cs typeface="Calibri"/>
            </a:endParaRPr>
          </a:p>
        </p:txBody>
      </p:sp>
      <p:sp>
        <p:nvSpPr>
          <p:cNvPr id="13314" name="Content Placeholder 3"/>
          <p:cNvSpPr txBox="1">
            <a:spLocks/>
          </p:cNvSpPr>
          <p:nvPr/>
        </p:nvSpPr>
        <p:spPr bwMode="auto">
          <a:xfrm>
            <a:off x="909898" y="1626278"/>
            <a:ext cx="7127533" cy="172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DERIVATIVE CLASSIFICATION: </a:t>
            </a:r>
            <a:r>
              <a:rPr lang="en-US" sz="2000" i="1" dirty="0" smtClean="0">
                <a:solidFill>
                  <a:srgbClr val="000090"/>
                </a:solidFill>
                <a:latin typeface="Calibri"/>
                <a:cs typeface="Calibri"/>
              </a:rPr>
              <a:t>Defined as incorporating, paraphrasing, restating, or generating in new form, information that is already classified, and marking the newly developed material consistent with the classification markings that apply to the source information.</a:t>
            </a:r>
            <a:endParaRPr lang="en-US" sz="2000" i="1" dirty="0">
              <a:solidFill>
                <a:srgbClr val="000090"/>
              </a:solidFill>
              <a:latin typeface="Calibri"/>
              <a:cs typeface="Calibri"/>
            </a:endParaRPr>
          </a:p>
        </p:txBody>
      </p:sp>
      <p:sp>
        <p:nvSpPr>
          <p:cNvPr id="4" name="Content Placeholder 3"/>
          <p:cNvSpPr txBox="1">
            <a:spLocks/>
          </p:cNvSpPr>
          <p:nvPr/>
        </p:nvSpPr>
        <p:spPr bwMode="auto">
          <a:xfrm>
            <a:off x="1000926" y="4199105"/>
            <a:ext cx="7629518" cy="14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Appropriate security clearance</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Need-to-know</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Properly trained</a:t>
            </a:r>
            <a:endParaRPr lang="en-US" sz="1600" dirty="0">
              <a:solidFill>
                <a:srgbClr val="000090"/>
              </a:solidFill>
              <a:latin typeface="Calibri"/>
              <a:cs typeface="Calibri"/>
            </a:endParaRPr>
          </a:p>
        </p:txBody>
      </p:sp>
      <p:sp>
        <p:nvSpPr>
          <p:cNvPr id="5" name="TextBox 2"/>
          <p:cNvSpPr txBox="1">
            <a:spLocks noChangeArrowheads="1"/>
          </p:cNvSpPr>
          <p:nvPr/>
        </p:nvSpPr>
        <p:spPr bwMode="auto">
          <a:xfrm>
            <a:off x="909898" y="3648221"/>
            <a:ext cx="6591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Derivative Classification Requirements</a:t>
            </a:r>
            <a:endParaRPr lang="en-US" sz="2000" b="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13</a:t>
            </a:fld>
            <a:endParaRPr lang="en-US"/>
          </a:p>
        </p:txBody>
      </p:sp>
    </p:spTree>
    <p:extLst>
      <p:ext uri="{BB962C8B-B14F-4D97-AF65-F5344CB8AC3E}">
        <p14:creationId xmlns:p14="http://schemas.microsoft.com/office/powerpoint/2010/main" val="2868655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31704"/>
            <a:ext cx="7682056" cy="887943"/>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Marking Syntax</a:t>
            </a:r>
            <a:endParaRPr lang="en-US" sz="2400" dirty="0">
              <a:latin typeface="Calibri"/>
              <a:cs typeface="Calibri"/>
            </a:endParaRPr>
          </a:p>
        </p:txBody>
      </p:sp>
      <p:sp>
        <p:nvSpPr>
          <p:cNvPr id="13" name="TextBox 5"/>
          <p:cNvSpPr txBox="1">
            <a:spLocks noChangeArrowheads="1"/>
          </p:cNvSpPr>
          <p:nvPr/>
        </p:nvSpPr>
        <p:spPr bwMode="auto">
          <a:xfrm>
            <a:off x="1" y="6183729"/>
            <a:ext cx="91439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b="1" dirty="0" smtClean="0">
                <a:solidFill>
                  <a:srgbClr val="FF0000"/>
                </a:solidFill>
                <a:latin typeface="Arial" charset="0"/>
              </a:rPr>
              <a:t>UNCLASSIFIED</a:t>
            </a:r>
          </a:p>
          <a:p>
            <a:pPr algn="ctr" eaLnBrk="1" hangingPunct="1"/>
            <a:endParaRPr lang="en-US" sz="1000" b="1" dirty="0" smtClean="0">
              <a:solidFill>
                <a:srgbClr val="FF0000"/>
              </a:solidFill>
              <a:latin typeface="Arial" charset="0"/>
            </a:endParaRPr>
          </a:p>
        </p:txBody>
      </p:sp>
      <p:sp>
        <p:nvSpPr>
          <p:cNvPr id="11" name="TextBox 5"/>
          <p:cNvSpPr txBox="1">
            <a:spLocks noChangeArrowheads="1"/>
          </p:cNvSpPr>
          <p:nvPr/>
        </p:nvSpPr>
        <p:spPr bwMode="auto">
          <a:xfrm>
            <a:off x="0" y="1423173"/>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b="1" dirty="0" smtClean="0">
                <a:solidFill>
                  <a:srgbClr val="FF0000"/>
                </a:solidFill>
                <a:latin typeface="Arial" charset="0"/>
              </a:rPr>
              <a:t>UNCLASSIFIED</a:t>
            </a:r>
            <a:endParaRPr lang="en-US" sz="1000" b="1" dirty="0">
              <a:solidFill>
                <a:srgbClr val="FF0000"/>
              </a:solidFill>
              <a:latin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914" y="1834842"/>
            <a:ext cx="6155535" cy="4356034"/>
          </a:xfrm>
          <a:prstGeom prst="rect">
            <a:avLst/>
          </a:prstGeom>
        </p:spPr>
      </p:pic>
      <p:sp>
        <p:nvSpPr>
          <p:cNvPr id="3" name="TextBox 2"/>
          <p:cNvSpPr txBox="1"/>
          <p:nvPr/>
        </p:nvSpPr>
        <p:spPr>
          <a:xfrm>
            <a:off x="7051709" y="3457706"/>
            <a:ext cx="1943011" cy="1015663"/>
          </a:xfrm>
          <a:prstGeom prst="rect">
            <a:avLst/>
          </a:prstGeom>
          <a:noFill/>
        </p:spPr>
        <p:txBody>
          <a:bodyPr wrap="square" rtlCol="0">
            <a:spAutoFit/>
          </a:bodyPr>
          <a:lstStyle/>
          <a:p>
            <a:pPr algn="ctr"/>
            <a:r>
              <a:rPr lang="en-US" sz="1200" b="1" dirty="0">
                <a:solidFill>
                  <a:srgbClr val="FF0000"/>
                </a:solidFill>
                <a:latin typeface="Arial" charset="0"/>
              </a:rPr>
              <a:t>Classification </a:t>
            </a:r>
            <a:endParaRPr lang="en-US" sz="1200" b="1" dirty="0" smtClean="0">
              <a:solidFill>
                <a:srgbClr val="FF0000"/>
              </a:solidFill>
              <a:latin typeface="Arial" charset="0"/>
            </a:endParaRPr>
          </a:p>
          <a:p>
            <a:pPr algn="ctr"/>
            <a:r>
              <a:rPr lang="en-US" sz="1200" b="1" dirty="0" smtClean="0">
                <a:solidFill>
                  <a:srgbClr val="FF0000"/>
                </a:solidFill>
                <a:latin typeface="Arial" charset="0"/>
              </a:rPr>
              <a:t>Markings </a:t>
            </a:r>
          </a:p>
          <a:p>
            <a:pPr algn="ctr"/>
            <a:r>
              <a:rPr lang="en-US" sz="1200" b="1" dirty="0" smtClean="0">
                <a:solidFill>
                  <a:srgbClr val="FF0000"/>
                </a:solidFill>
                <a:latin typeface="Arial" charset="0"/>
              </a:rPr>
              <a:t>are </a:t>
            </a:r>
            <a:r>
              <a:rPr lang="en-US" sz="1200" b="1" dirty="0">
                <a:solidFill>
                  <a:srgbClr val="FF0000"/>
                </a:solidFill>
                <a:latin typeface="Arial" charset="0"/>
              </a:rPr>
              <a:t>for </a:t>
            </a:r>
            <a:r>
              <a:rPr lang="en-US" sz="1200" b="1" dirty="0" smtClean="0">
                <a:solidFill>
                  <a:srgbClr val="FF0000"/>
                </a:solidFill>
                <a:latin typeface="Arial" charset="0"/>
              </a:rPr>
              <a:t>Training Purposes </a:t>
            </a:r>
            <a:r>
              <a:rPr lang="en-US" sz="1200" b="1" dirty="0">
                <a:solidFill>
                  <a:srgbClr val="FF0000"/>
                </a:solidFill>
                <a:latin typeface="Arial" charset="0"/>
              </a:rPr>
              <a:t>Only</a:t>
            </a:r>
          </a:p>
          <a:p>
            <a:pPr algn="ctr"/>
            <a:endParaRPr lang="en-US" sz="1200" dirty="0"/>
          </a:p>
        </p:txBody>
      </p:sp>
      <p:sp>
        <p:nvSpPr>
          <p:cNvPr id="8"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14</a:t>
            </a:fld>
            <a:endParaRPr lang="en-US"/>
          </a:p>
        </p:txBody>
      </p:sp>
    </p:spTree>
    <p:extLst>
      <p:ext uri="{BB962C8B-B14F-4D97-AF65-F5344CB8AC3E}">
        <p14:creationId xmlns:p14="http://schemas.microsoft.com/office/powerpoint/2010/main" val="457592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49748"/>
            <a:ext cx="7682056" cy="968458"/>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Marking Slides and Working Papers</a:t>
            </a:r>
            <a:endParaRPr lang="en-US" sz="2400" dirty="0">
              <a:latin typeface="Calibri"/>
              <a:cs typeface="Calibri"/>
            </a:endParaRPr>
          </a:p>
        </p:txBody>
      </p:sp>
      <p:sp>
        <p:nvSpPr>
          <p:cNvPr id="4" name="Content Placeholder 3"/>
          <p:cNvSpPr txBox="1">
            <a:spLocks/>
          </p:cNvSpPr>
          <p:nvPr/>
        </p:nvSpPr>
        <p:spPr bwMode="auto">
          <a:xfrm>
            <a:off x="822343" y="2299252"/>
            <a:ext cx="7629518" cy="16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Mark title slide with overall marking and classification authority block</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Mark successive slides with overall classification and portion markings for bullets</a:t>
            </a:r>
          </a:p>
          <a:p>
            <a:pPr algn="just" eaLnBrk="1" hangingPunct="1">
              <a:spcBef>
                <a:spcPts val="100"/>
              </a:spcBef>
              <a:spcAft>
                <a:spcPts val="25"/>
              </a:spcAft>
              <a:buSzPct val="80000"/>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a:solidFill>
                  <a:srgbClr val="000090"/>
                </a:solidFill>
                <a:latin typeface="Calibri"/>
                <a:cs typeface="Calibri"/>
              </a:rPr>
              <a:t>Mark slide graphics with overall classification</a:t>
            </a:r>
            <a:endParaRPr lang="en-US" sz="1600" dirty="0" smtClean="0">
              <a:solidFill>
                <a:srgbClr val="000090"/>
              </a:solidFill>
              <a:latin typeface="Calibri"/>
              <a:cs typeface="Calibri"/>
            </a:endParaRPr>
          </a:p>
        </p:txBody>
      </p:sp>
      <p:sp>
        <p:nvSpPr>
          <p:cNvPr id="5" name="TextBox 2"/>
          <p:cNvSpPr txBox="1">
            <a:spLocks noChangeArrowheads="1"/>
          </p:cNvSpPr>
          <p:nvPr/>
        </p:nvSpPr>
        <p:spPr bwMode="auto">
          <a:xfrm>
            <a:off x="731315" y="1483793"/>
            <a:ext cx="6591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Slide Presentations</a:t>
            </a:r>
            <a:endParaRPr lang="en-US" sz="3200" b="1" dirty="0">
              <a:solidFill>
                <a:srgbClr val="000090"/>
              </a:solidFill>
              <a:latin typeface="Calibri"/>
              <a:cs typeface="Calibri"/>
            </a:endParaRPr>
          </a:p>
        </p:txBody>
      </p:sp>
      <p:sp>
        <p:nvSpPr>
          <p:cNvPr id="6" name="Content Placeholder 3"/>
          <p:cNvSpPr txBox="1">
            <a:spLocks/>
          </p:cNvSpPr>
          <p:nvPr/>
        </p:nvSpPr>
        <p:spPr bwMode="auto">
          <a:xfrm>
            <a:off x="822343" y="4805399"/>
            <a:ext cx="7629518" cy="14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Mark with highest classification of any information contained in the document</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Date and annotate as “Working Papers”</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Destroy when no longer needed or remark within 180 days</a:t>
            </a:r>
            <a:endParaRPr lang="en-US" sz="1600" dirty="0">
              <a:solidFill>
                <a:srgbClr val="000090"/>
              </a:solidFill>
              <a:latin typeface="Calibri"/>
              <a:cs typeface="Calibri"/>
            </a:endParaRPr>
          </a:p>
        </p:txBody>
      </p:sp>
      <p:sp>
        <p:nvSpPr>
          <p:cNvPr id="7" name="TextBox 2"/>
          <p:cNvSpPr txBox="1">
            <a:spLocks noChangeArrowheads="1"/>
          </p:cNvSpPr>
          <p:nvPr/>
        </p:nvSpPr>
        <p:spPr bwMode="auto">
          <a:xfrm>
            <a:off x="731315" y="3970197"/>
            <a:ext cx="6591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Working Papers	</a:t>
            </a:r>
            <a:endParaRPr lang="en-US" sz="3200" b="1" dirty="0">
              <a:solidFill>
                <a:srgbClr val="000090"/>
              </a:solidFill>
              <a:latin typeface="Calibri"/>
              <a:cs typeface="Calibri"/>
            </a:endParaRPr>
          </a:p>
        </p:txBody>
      </p:sp>
      <p:sp>
        <p:nvSpPr>
          <p:cNvPr id="8"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15</a:t>
            </a:fld>
            <a:endParaRPr lang="en-US"/>
          </a:p>
        </p:txBody>
      </p:sp>
    </p:spTree>
    <p:extLst>
      <p:ext uri="{BB962C8B-B14F-4D97-AF65-F5344CB8AC3E}">
        <p14:creationId xmlns:p14="http://schemas.microsoft.com/office/powerpoint/2010/main" val="106141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578114"/>
            <a:ext cx="7682056" cy="649571"/>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Reproduction</a:t>
            </a:r>
            <a:endParaRPr lang="en-US" sz="2400" dirty="0">
              <a:latin typeface="Calibri"/>
              <a:cs typeface="Calibri"/>
            </a:endParaRPr>
          </a:p>
        </p:txBody>
      </p:sp>
      <p:sp>
        <p:nvSpPr>
          <p:cNvPr id="4" name="Content Placeholder 3"/>
          <p:cNvSpPr txBox="1">
            <a:spLocks/>
          </p:cNvSpPr>
          <p:nvPr/>
        </p:nvSpPr>
        <p:spPr bwMode="auto">
          <a:xfrm>
            <a:off x="822343" y="2520958"/>
            <a:ext cx="7629518" cy="314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Use equipment approved at the appropriate level</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Ensure copies are subject to same controls as original</a:t>
            </a:r>
          </a:p>
          <a:p>
            <a:pPr algn="just" eaLnBrk="1" hangingPunct="1">
              <a:spcBef>
                <a:spcPts val="100"/>
              </a:spcBef>
              <a:spcAft>
                <a:spcPts val="25"/>
              </a:spcAft>
              <a:buSzPct val="80000"/>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Limit reproduction to what is mission essential</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Comply with reproduction limitations</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Facilitate oversight and control</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endParaRPr lang="en-US" sz="1600" i="1" dirty="0">
              <a:solidFill>
                <a:srgbClr val="FF0000"/>
              </a:solidFill>
              <a:latin typeface="Calibri"/>
              <a:cs typeface="Calibri"/>
            </a:endParaRPr>
          </a:p>
        </p:txBody>
      </p:sp>
      <p:sp>
        <p:nvSpPr>
          <p:cNvPr id="5" name="TextBox 2"/>
          <p:cNvSpPr txBox="1">
            <a:spLocks noChangeArrowheads="1"/>
          </p:cNvSpPr>
          <p:nvPr/>
        </p:nvSpPr>
        <p:spPr bwMode="auto">
          <a:xfrm>
            <a:off x="731315" y="1663856"/>
            <a:ext cx="6591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Reproduction Guidelines	</a:t>
            </a:r>
            <a:endParaRPr lang="en-US" sz="3200" b="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16</a:t>
            </a:fld>
            <a:endParaRPr lang="en-US"/>
          </a:p>
        </p:txBody>
      </p:sp>
    </p:spTree>
    <p:extLst>
      <p:ext uri="{BB962C8B-B14F-4D97-AF65-F5344CB8AC3E}">
        <p14:creationId xmlns:p14="http://schemas.microsoft.com/office/powerpoint/2010/main" val="2759144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12749"/>
            <a:ext cx="7682056" cy="890865"/>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Processing Classified Information</a:t>
            </a:r>
            <a:endParaRPr lang="en-US" sz="2400" dirty="0">
              <a:latin typeface="Calibri"/>
              <a:cs typeface="Calibri"/>
            </a:endParaRPr>
          </a:p>
        </p:txBody>
      </p:sp>
      <p:sp>
        <p:nvSpPr>
          <p:cNvPr id="4" name="Content Placeholder 3"/>
          <p:cNvSpPr txBox="1">
            <a:spLocks/>
          </p:cNvSpPr>
          <p:nvPr/>
        </p:nvSpPr>
        <p:spPr bwMode="auto">
          <a:xfrm>
            <a:off x="1127894" y="3572936"/>
            <a:ext cx="7414994" cy="263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Install Software without approval</a:t>
            </a:r>
            <a:endParaRPr lang="en-US" sz="16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Use </a:t>
            </a:r>
            <a:r>
              <a:rPr lang="en-US" sz="1600" dirty="0" smtClean="0">
                <a:solidFill>
                  <a:srgbClr val="000090"/>
                </a:solidFill>
              </a:rPr>
              <a:t>another </a:t>
            </a:r>
            <a:r>
              <a:rPr lang="en-US" sz="1600" dirty="0" smtClean="0">
                <a:solidFill>
                  <a:srgbClr val="000090"/>
                </a:solidFill>
                <a:latin typeface="Calibri"/>
                <a:cs typeface="Calibri"/>
              </a:rPr>
              <a:t>person’s username and password</a:t>
            </a:r>
            <a:endParaRPr lang="en-US" sz="16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Allow an unauthorized person to use your computer</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Circumvent or defeat security systems</a:t>
            </a:r>
            <a:endParaRPr lang="en-US" sz="16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Permit unauthorized access to any sensitive computer network</a:t>
            </a:r>
            <a:endParaRPr lang="en-US" sz="16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Modify or alter operating system configuration</a:t>
            </a:r>
            <a:endParaRPr lang="en-US" sz="16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Write down your password</a:t>
            </a:r>
            <a:endParaRPr lang="en-US" sz="16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endParaRPr lang="en-US" sz="1600" i="1" dirty="0">
              <a:solidFill>
                <a:srgbClr val="FF0000"/>
              </a:solidFill>
              <a:latin typeface="Calibri"/>
              <a:cs typeface="Calibri"/>
            </a:endParaRPr>
          </a:p>
        </p:txBody>
      </p:sp>
      <p:sp>
        <p:nvSpPr>
          <p:cNvPr id="5" name="TextBox 2"/>
          <p:cNvSpPr txBox="1">
            <a:spLocks noChangeArrowheads="1"/>
          </p:cNvSpPr>
          <p:nvPr/>
        </p:nvSpPr>
        <p:spPr bwMode="auto">
          <a:xfrm>
            <a:off x="1004679" y="3051641"/>
            <a:ext cx="6408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Do Not	</a:t>
            </a:r>
            <a:endParaRPr lang="en-US" sz="2000" b="1" dirty="0">
              <a:solidFill>
                <a:srgbClr val="000090"/>
              </a:solidFill>
              <a:latin typeface="Calibri"/>
              <a:cs typeface="Calibri"/>
            </a:endParaRPr>
          </a:p>
        </p:txBody>
      </p:sp>
      <p:sp>
        <p:nvSpPr>
          <p:cNvPr id="6" name="Content Placeholder 3"/>
          <p:cNvSpPr txBox="1">
            <a:spLocks/>
          </p:cNvSpPr>
          <p:nvPr/>
        </p:nvSpPr>
        <p:spPr bwMode="auto">
          <a:xfrm>
            <a:off x="913371" y="1626278"/>
            <a:ext cx="7105104" cy="95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Rules for Processing Information: </a:t>
            </a:r>
            <a:r>
              <a:rPr lang="en-US" sz="2000" i="1" dirty="0" smtClean="0">
                <a:solidFill>
                  <a:srgbClr val="000090"/>
                </a:solidFill>
                <a:latin typeface="Calibri"/>
                <a:cs typeface="Calibri"/>
              </a:rPr>
              <a:t>Use systems accredited or authorized to process information at the appropriate level.</a:t>
            </a:r>
            <a:endParaRPr lang="en-US" sz="2000" i="1" dirty="0">
              <a:solidFill>
                <a:srgbClr val="000090"/>
              </a:solidFill>
              <a:latin typeface="Calibri"/>
              <a:cs typeface="Calibri"/>
            </a:endParaRPr>
          </a:p>
        </p:txBody>
      </p:sp>
      <p:sp>
        <p:nvSpPr>
          <p:cNvPr id="7"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17</a:t>
            </a:fld>
            <a:endParaRPr lang="en-US"/>
          </a:p>
        </p:txBody>
      </p:sp>
    </p:spTree>
    <p:extLst>
      <p:ext uri="{BB962C8B-B14F-4D97-AF65-F5344CB8AC3E}">
        <p14:creationId xmlns:p14="http://schemas.microsoft.com/office/powerpoint/2010/main" val="2532491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03273"/>
            <a:ext cx="7682056" cy="909818"/>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Controlled Unclassified Information (CUI)</a:t>
            </a:r>
            <a:endParaRPr lang="en-US" sz="2400" dirty="0">
              <a:latin typeface="Calibri"/>
              <a:cs typeface="Calibri"/>
            </a:endParaRPr>
          </a:p>
        </p:txBody>
      </p:sp>
      <p:sp>
        <p:nvSpPr>
          <p:cNvPr id="4" name="Content Placeholder 3"/>
          <p:cNvSpPr txBox="1">
            <a:spLocks/>
          </p:cNvSpPr>
          <p:nvPr/>
        </p:nvSpPr>
        <p:spPr bwMode="auto">
          <a:xfrm>
            <a:off x="1004399" y="3002359"/>
            <a:ext cx="7629518" cy="281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Investigation documents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Inspection reports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Agency budgetary information</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Procurement bids/proposals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Personally Identifiable Information (PII)</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Information protected under Privacy Act of 1974</a:t>
            </a:r>
            <a:endParaRPr lang="en-US" sz="16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endParaRPr lang="en-US" sz="1600" i="1" dirty="0">
              <a:solidFill>
                <a:srgbClr val="FF0000"/>
              </a:solidFill>
              <a:latin typeface="Calibri"/>
              <a:cs typeface="Calibri"/>
            </a:endParaRPr>
          </a:p>
        </p:txBody>
      </p:sp>
      <p:sp>
        <p:nvSpPr>
          <p:cNvPr id="5" name="TextBox 2"/>
          <p:cNvSpPr txBox="1">
            <a:spLocks noChangeArrowheads="1"/>
          </p:cNvSpPr>
          <p:nvPr/>
        </p:nvSpPr>
        <p:spPr bwMode="auto">
          <a:xfrm>
            <a:off x="913371" y="2451476"/>
            <a:ext cx="6591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Examples of CUI	</a:t>
            </a:r>
            <a:endParaRPr lang="en-US" sz="2000" b="1" dirty="0">
              <a:solidFill>
                <a:srgbClr val="000090"/>
              </a:solidFill>
              <a:latin typeface="Calibri"/>
              <a:cs typeface="Calibri"/>
            </a:endParaRPr>
          </a:p>
        </p:txBody>
      </p:sp>
      <p:sp>
        <p:nvSpPr>
          <p:cNvPr id="6" name="Content Placeholder 3"/>
          <p:cNvSpPr txBox="1">
            <a:spLocks/>
          </p:cNvSpPr>
          <p:nvPr/>
        </p:nvSpPr>
        <p:spPr bwMode="auto">
          <a:xfrm>
            <a:off x="913371" y="1626278"/>
            <a:ext cx="7538490" cy="56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CUI: </a:t>
            </a:r>
            <a:r>
              <a:rPr lang="en-US" sz="2000" i="1" dirty="0" smtClean="0">
                <a:solidFill>
                  <a:srgbClr val="000090"/>
                </a:solidFill>
                <a:latin typeface="Calibri"/>
                <a:cs typeface="Calibri"/>
              </a:rPr>
              <a:t>Unauthorized disclosure could cause foreseeable harm.</a:t>
            </a:r>
            <a:endParaRPr lang="en-US" sz="2000" i="1" dirty="0">
              <a:solidFill>
                <a:srgbClr val="000090"/>
              </a:solidFill>
              <a:latin typeface="Calibri"/>
              <a:cs typeface="Calibri"/>
            </a:endParaRPr>
          </a:p>
        </p:txBody>
      </p:sp>
      <p:sp>
        <p:nvSpPr>
          <p:cNvPr id="7"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18</a:t>
            </a:fld>
            <a:endParaRPr lang="en-US"/>
          </a:p>
        </p:txBody>
      </p:sp>
    </p:spTree>
    <p:extLst>
      <p:ext uri="{BB962C8B-B14F-4D97-AF65-F5344CB8AC3E}">
        <p14:creationId xmlns:p14="http://schemas.microsoft.com/office/powerpoint/2010/main" val="3602700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140" y="432393"/>
            <a:ext cx="7428500" cy="696958"/>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Safeguarding</a:t>
            </a:r>
            <a:endParaRPr lang="en-US" sz="2400" dirty="0">
              <a:latin typeface="Calibri"/>
              <a:cs typeface="Calibri"/>
            </a:endParaRPr>
          </a:p>
        </p:txBody>
      </p:sp>
      <p:sp>
        <p:nvSpPr>
          <p:cNvPr id="4" name="Content Placeholder 3"/>
          <p:cNvSpPr txBox="1">
            <a:spLocks/>
          </p:cNvSpPr>
          <p:nvPr/>
        </p:nvSpPr>
        <p:spPr bwMode="auto">
          <a:xfrm>
            <a:off x="584502" y="2357411"/>
            <a:ext cx="3927075" cy="298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GSA approved container</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Vaults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Secure rooms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Secure telephone</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Maintain control, never leave unattended</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Do not talk around using codes or hints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Do not divulge to unauthorized persons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584502" y="1749006"/>
            <a:ext cx="42487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Safeguard Classified Information</a:t>
            </a:r>
            <a:endParaRPr lang="en-US" sz="2000" b="1" dirty="0">
              <a:solidFill>
                <a:srgbClr val="000090"/>
              </a:solidFill>
              <a:latin typeface="Calibri"/>
              <a:cs typeface="Calibri"/>
            </a:endParaRPr>
          </a:p>
        </p:txBody>
      </p:sp>
      <p:sp>
        <p:nvSpPr>
          <p:cNvPr id="7" name="Content Placeholder 3"/>
          <p:cNvSpPr txBox="1">
            <a:spLocks/>
          </p:cNvSpPr>
          <p:nvPr/>
        </p:nvSpPr>
        <p:spPr bwMode="auto">
          <a:xfrm>
            <a:off x="4818714" y="2357411"/>
            <a:ext cx="3749492" cy="313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Locked cabinets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000090"/>
                </a:solidFill>
                <a:latin typeface="Calibri"/>
                <a:cs typeface="Calibri"/>
              </a:rPr>
              <a:t>Rooms with locked outer office doors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000090"/>
                </a:solidFill>
                <a:latin typeface="Calibri"/>
                <a:cs typeface="Calibri"/>
              </a:rPr>
              <a:t>Key or cipher locked rooms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p:txBody>
      </p:sp>
      <p:sp>
        <p:nvSpPr>
          <p:cNvPr id="8" name="TextBox 2"/>
          <p:cNvSpPr txBox="1">
            <a:spLocks noChangeArrowheads="1"/>
          </p:cNvSpPr>
          <p:nvPr/>
        </p:nvSpPr>
        <p:spPr bwMode="auto">
          <a:xfrm>
            <a:off x="4818713" y="1749006"/>
            <a:ext cx="40843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Safeguard CUI</a:t>
            </a:r>
            <a:endParaRPr lang="en-US" sz="2000" b="1" dirty="0">
              <a:solidFill>
                <a:srgbClr val="000090"/>
              </a:solidFill>
              <a:latin typeface="Calibri"/>
              <a:cs typeface="Calibri"/>
            </a:endParaRPr>
          </a:p>
        </p:txBody>
      </p:sp>
      <p:sp>
        <p:nvSpPr>
          <p:cNvPr id="9"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10" name="Footer Placeholder 5"/>
          <p:cNvSpPr>
            <a:spLocks noGrp="1"/>
          </p:cNvSpPr>
          <p:nvPr>
            <p:ph type="ftr" sz="quarter" idx="11"/>
          </p:nvPr>
        </p:nvSpPr>
        <p:spPr>
          <a:xfrm>
            <a:off x="3124200" y="6356350"/>
            <a:ext cx="2895600" cy="365125"/>
          </a:xfrm>
        </p:spPr>
        <p:txBody>
          <a:bodyPr/>
          <a:lstStyle/>
          <a:p>
            <a:endParaRPr lang="en-US"/>
          </a:p>
        </p:txBody>
      </p:sp>
      <p:sp>
        <p:nvSpPr>
          <p:cNvPr id="11"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19</a:t>
            </a:fld>
            <a:endParaRPr lang="en-US"/>
          </a:p>
        </p:txBody>
      </p:sp>
    </p:spTree>
    <p:extLst>
      <p:ext uri="{BB962C8B-B14F-4D97-AF65-F5344CB8AC3E}">
        <p14:creationId xmlns:p14="http://schemas.microsoft.com/office/powerpoint/2010/main" val="2037748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AGENDA</a:t>
            </a:r>
            <a:endParaRPr lang="en-US" sz="2400" dirty="0"/>
          </a:p>
        </p:txBody>
      </p:sp>
      <p:sp>
        <p:nvSpPr>
          <p:cNvPr id="7" name="Content Placeholder 6"/>
          <p:cNvSpPr>
            <a:spLocks noGrp="1"/>
          </p:cNvSpPr>
          <p:nvPr>
            <p:ph idx="1"/>
          </p:nvPr>
        </p:nvSpPr>
        <p:spPr>
          <a:xfrm>
            <a:off x="1066464" y="2097940"/>
            <a:ext cx="6701188" cy="3562061"/>
          </a:xfrm>
        </p:spPr>
        <p:txBody>
          <a:bodyPr>
            <a:normAutofit/>
          </a:bodyPr>
          <a:lstStyle/>
          <a:p>
            <a:pPr marL="1444752">
              <a:spcBef>
                <a:spcPts val="1080"/>
              </a:spcBef>
              <a:buFont typeface="Wingdings" charset="2"/>
              <a:buChar char="Ø"/>
            </a:pPr>
            <a:r>
              <a:rPr lang="en-US" sz="2000" dirty="0" smtClean="0"/>
              <a:t>Personnel Security Clearance Process</a:t>
            </a:r>
          </a:p>
          <a:p>
            <a:pPr marL="1444752">
              <a:spcBef>
                <a:spcPts val="1080"/>
              </a:spcBef>
              <a:buFont typeface="Wingdings" charset="2"/>
              <a:buChar char="Ø"/>
            </a:pPr>
            <a:r>
              <a:rPr lang="en-US" sz="2000" dirty="0" smtClean="0"/>
              <a:t>Information Security Program</a:t>
            </a:r>
          </a:p>
          <a:p>
            <a:pPr marL="1444752">
              <a:spcBef>
                <a:spcPts val="1080"/>
              </a:spcBef>
              <a:buFont typeface="Wingdings" charset="2"/>
              <a:buChar char="Ø"/>
            </a:pPr>
            <a:r>
              <a:rPr lang="en-US" sz="2000" dirty="0" smtClean="0"/>
              <a:t>Pre-Publication Process</a:t>
            </a:r>
          </a:p>
          <a:p>
            <a:pPr marL="1444752">
              <a:spcBef>
                <a:spcPts val="1080"/>
              </a:spcBef>
              <a:buFont typeface="Wingdings" charset="2"/>
              <a:buChar char="Ø"/>
            </a:pPr>
            <a:r>
              <a:rPr lang="en-US" sz="2000" dirty="0" smtClean="0"/>
              <a:t>Physical Security Program</a:t>
            </a:r>
          </a:p>
          <a:p>
            <a:pPr marL="1444752">
              <a:spcBef>
                <a:spcPts val="1080"/>
              </a:spcBef>
              <a:buFont typeface="Wingdings" charset="2"/>
              <a:buChar char="Ø"/>
            </a:pPr>
            <a:r>
              <a:rPr lang="en-US" sz="2000" dirty="0" smtClean="0"/>
              <a:t>Operations Security (OPSEC) Program</a:t>
            </a:r>
          </a:p>
          <a:p>
            <a:pPr marL="1444752">
              <a:spcBef>
                <a:spcPts val="1080"/>
              </a:spcBef>
              <a:buFont typeface="Wingdings" charset="2"/>
              <a:buChar char="Ø"/>
            </a:pPr>
            <a:r>
              <a:rPr lang="en-US" sz="2000" dirty="0" smtClean="0"/>
              <a:t>Understand the requirements for reporting foreign travel</a:t>
            </a:r>
          </a:p>
          <a:p>
            <a:pPr marL="1444752">
              <a:spcBef>
                <a:spcPts val="1080"/>
              </a:spcBef>
              <a:buFont typeface="Wingdings" charset="2"/>
              <a:buChar char="Ø"/>
            </a:pPr>
            <a:r>
              <a:rPr lang="en-US" sz="2000" dirty="0" smtClean="0">
                <a:solidFill>
                  <a:srgbClr val="FF0000"/>
                </a:solidFill>
              </a:rPr>
              <a:t>Insert additional topics as needed</a:t>
            </a:r>
            <a:endParaRPr lang="en-US" sz="2000" dirty="0">
              <a:solidFill>
                <a:srgbClr val="FF0000"/>
              </a:solidFill>
            </a:endParaRPr>
          </a:p>
        </p:txBody>
      </p:sp>
      <p:sp>
        <p:nvSpPr>
          <p:cNvPr id="11" name="Date Placeholder 3"/>
          <p:cNvSpPr>
            <a:spLocks noGrp="1"/>
          </p:cNvSpPr>
          <p:nvPr>
            <p:ph type="dt" sz="half" idx="10"/>
          </p:nvPr>
        </p:nvSpPr>
        <p:spPr/>
        <p:txBody>
          <a:bodyPr/>
          <a:lstStyle/>
          <a:p>
            <a:fld id="{739332DC-639E-6346-A396-966945615A28}" type="datetime1">
              <a:rPr lang="en-US" smtClean="0"/>
              <a:t>2/6/2020</a:t>
            </a:fld>
            <a:endParaRPr lang="en-US"/>
          </a:p>
        </p:txBody>
      </p:sp>
      <p:sp>
        <p:nvSpPr>
          <p:cNvPr id="12" name="Footer Placeholder 4"/>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p:txBody>
          <a:bodyPr/>
          <a:lstStyle/>
          <a:p>
            <a:fld id="{67EC981D-7159-624C-A673-1707AD16768A}" type="slidenum">
              <a:rPr lang="en-US" smtClean="0"/>
              <a:t>2</a:t>
            </a:fld>
            <a:endParaRPr lang="en-US"/>
          </a:p>
        </p:txBody>
      </p:sp>
    </p:spTree>
    <p:extLst>
      <p:ext uri="{BB962C8B-B14F-4D97-AF65-F5344CB8AC3E}">
        <p14:creationId xmlns:p14="http://schemas.microsoft.com/office/powerpoint/2010/main" val="367628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682"/>
            <a:ext cx="8686800" cy="1086966"/>
          </a:xfrm>
        </p:spPr>
        <p:txBody>
          <a:bodyPr/>
          <a:lstStyle/>
          <a:p>
            <a:r>
              <a:rPr lang="en-US" dirty="0" smtClean="0"/>
              <a:t>Storage Containers</a:t>
            </a:r>
            <a:endParaRPr lang="en-US" dirty="0"/>
          </a:p>
        </p:txBody>
      </p:sp>
      <p:sp>
        <p:nvSpPr>
          <p:cNvPr id="3" name="Content Placeholder 2"/>
          <p:cNvSpPr>
            <a:spLocks noGrp="1"/>
          </p:cNvSpPr>
          <p:nvPr>
            <p:ph idx="1"/>
          </p:nvPr>
        </p:nvSpPr>
        <p:spPr>
          <a:xfrm>
            <a:off x="769183" y="1563751"/>
            <a:ext cx="7617125" cy="516137"/>
          </a:xfrm>
        </p:spPr>
        <p:txBody>
          <a:bodyPr>
            <a:noAutofit/>
          </a:bodyPr>
          <a:lstStyle/>
          <a:p>
            <a:pPr marL="0" indent="0">
              <a:buNone/>
            </a:pPr>
            <a:r>
              <a:rPr lang="en-US" sz="2000" b="1" i="1" dirty="0" smtClean="0">
                <a:latin typeface="Calibri"/>
                <a:cs typeface="Calibri"/>
              </a:rPr>
              <a:t>GSA Approved Containers:</a:t>
            </a:r>
            <a:r>
              <a:rPr lang="en-US" sz="2000" i="1" dirty="0">
                <a:latin typeface="Calibri"/>
                <a:cs typeface="Calibri"/>
              </a:rPr>
              <a:t> </a:t>
            </a:r>
            <a:r>
              <a:rPr lang="en-US" sz="2000" i="1" dirty="0" smtClean="0">
                <a:latin typeface="Calibri"/>
                <a:cs typeface="Calibri"/>
              </a:rPr>
              <a:t>Required for storing all classified materials</a:t>
            </a:r>
            <a:endParaRPr lang="en-US" sz="2000" b="1" i="1" dirty="0">
              <a:latin typeface="Calibri"/>
              <a:cs typeface="Calibri"/>
            </a:endParaRPr>
          </a:p>
        </p:txBody>
      </p:sp>
      <p:sp>
        <p:nvSpPr>
          <p:cNvPr id="4" name="Content Placeholder 3"/>
          <p:cNvSpPr txBox="1">
            <a:spLocks/>
          </p:cNvSpPr>
          <p:nvPr/>
        </p:nvSpPr>
        <p:spPr bwMode="auto">
          <a:xfrm>
            <a:off x="769183" y="2180795"/>
            <a:ext cx="6816327" cy="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spcBef>
                <a:spcPts val="100"/>
              </a:spcBef>
              <a:spcAft>
                <a:spcPts val="25"/>
              </a:spcAft>
              <a:buSzPct val="80000"/>
            </a:pPr>
            <a:r>
              <a:rPr lang="en-US" sz="2000" b="1" dirty="0" smtClean="0">
                <a:solidFill>
                  <a:srgbClr val="000090"/>
                </a:solidFill>
                <a:latin typeface="Calibri"/>
                <a:cs typeface="Calibri"/>
              </a:rPr>
              <a:t>Standard forms to be completed:</a:t>
            </a:r>
            <a:endParaRPr lang="en-US" sz="2000" b="1" dirty="0">
              <a:solidFill>
                <a:srgbClr val="FF0000"/>
              </a:solidFill>
              <a:latin typeface="Calibri"/>
              <a:cs typeface="Calibri"/>
            </a:endParaRPr>
          </a:p>
        </p:txBody>
      </p:sp>
      <p:sp>
        <p:nvSpPr>
          <p:cNvPr id="5" name="Content Placeholder 3"/>
          <p:cNvSpPr txBox="1">
            <a:spLocks/>
          </p:cNvSpPr>
          <p:nvPr/>
        </p:nvSpPr>
        <p:spPr bwMode="auto">
          <a:xfrm>
            <a:off x="853029" y="2852669"/>
            <a:ext cx="7092649" cy="333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spcBef>
                <a:spcPts val="100"/>
              </a:spcBef>
              <a:spcAft>
                <a:spcPts val="25"/>
              </a:spcAft>
              <a:buSzPct val="80000"/>
            </a:pPr>
            <a:r>
              <a:rPr lang="en-US" sz="1600" b="1" dirty="0" smtClean="0">
                <a:solidFill>
                  <a:srgbClr val="000090"/>
                </a:solidFill>
                <a:latin typeface="Calibri"/>
                <a:cs typeface="Calibri"/>
              </a:rPr>
              <a:t>SF700: </a:t>
            </a:r>
            <a:r>
              <a:rPr lang="en-US" sz="1600" dirty="0" smtClean="0">
                <a:solidFill>
                  <a:srgbClr val="000090"/>
                </a:solidFill>
                <a:latin typeface="Calibri"/>
                <a:cs typeface="Calibri"/>
              </a:rPr>
              <a:t>Security Container Information</a:t>
            </a:r>
          </a:p>
          <a:p>
            <a:pPr marL="852678" lvl="1" indent="-192024" eaLnBrk="1" hangingPunct="1">
              <a:lnSpc>
                <a:spcPct val="120000"/>
              </a:lnSpc>
              <a:spcBef>
                <a:spcPts val="100"/>
              </a:spcBef>
              <a:spcAft>
                <a:spcPts val="25"/>
              </a:spcAft>
              <a:buSzPct val="76000"/>
              <a:buFont typeface="Wingdings" charset="2"/>
              <a:buChar char="ü"/>
            </a:pPr>
            <a:r>
              <a:rPr lang="en-US" sz="1600" dirty="0" smtClean="0">
                <a:solidFill>
                  <a:srgbClr val="000090"/>
                </a:solidFill>
                <a:latin typeface="Calibri"/>
                <a:cs typeface="Calibri"/>
              </a:rPr>
              <a:t>Record combinations to security containers, secure rooms, and controlled area doors</a:t>
            </a:r>
          </a:p>
          <a:p>
            <a:pPr marL="667512" lvl="1" indent="-100584" eaLnBrk="1" hangingPunct="1">
              <a:lnSpc>
                <a:spcPct val="120000"/>
              </a:lnSpc>
              <a:spcBef>
                <a:spcPts val="100"/>
              </a:spcBef>
              <a:spcAft>
                <a:spcPts val="25"/>
              </a:spcAft>
              <a:buSzPct val="80000"/>
              <a:buFont typeface="Arial"/>
              <a:buChar char="•"/>
            </a:pPr>
            <a:endParaRPr lang="en-US" sz="900" dirty="0" smtClean="0">
              <a:solidFill>
                <a:srgbClr val="000090"/>
              </a:solidFill>
              <a:latin typeface="Calibri"/>
              <a:cs typeface="Calibri"/>
            </a:endParaRPr>
          </a:p>
          <a:p>
            <a:pPr eaLnBrk="1" hangingPunct="1">
              <a:lnSpc>
                <a:spcPct val="120000"/>
              </a:lnSpc>
              <a:spcBef>
                <a:spcPts val="100"/>
              </a:spcBef>
              <a:spcAft>
                <a:spcPts val="25"/>
              </a:spcAft>
              <a:buSzPct val="80000"/>
            </a:pPr>
            <a:r>
              <a:rPr lang="en-US" sz="1600" b="1" dirty="0" smtClean="0">
                <a:solidFill>
                  <a:srgbClr val="000090"/>
                </a:solidFill>
                <a:latin typeface="Calibri"/>
                <a:cs typeface="Calibri"/>
              </a:rPr>
              <a:t>SF701: </a:t>
            </a:r>
            <a:r>
              <a:rPr lang="en-US" sz="1600" dirty="0" smtClean="0">
                <a:solidFill>
                  <a:srgbClr val="000090"/>
                </a:solidFill>
                <a:latin typeface="Calibri"/>
                <a:cs typeface="Calibri"/>
              </a:rPr>
              <a:t>Activity Security Checklist</a:t>
            </a:r>
            <a:endParaRPr lang="en-US" sz="1600" dirty="0">
              <a:solidFill>
                <a:srgbClr val="000090"/>
              </a:solidFill>
              <a:latin typeface="Calibri"/>
              <a:cs typeface="Calibri"/>
            </a:endParaRPr>
          </a:p>
          <a:p>
            <a:pPr marL="850392" lvl="1" indent="-192024" eaLnBrk="1" hangingPunct="1">
              <a:lnSpc>
                <a:spcPct val="120000"/>
              </a:lnSpc>
              <a:spcBef>
                <a:spcPts val="100"/>
              </a:spcBef>
              <a:spcAft>
                <a:spcPts val="25"/>
              </a:spcAft>
              <a:buSzPct val="76000"/>
              <a:buFont typeface="Wingdings" charset="2"/>
              <a:buChar char="ü"/>
            </a:pPr>
            <a:r>
              <a:rPr lang="en-US" sz="1600" dirty="0">
                <a:solidFill>
                  <a:srgbClr val="000090"/>
                </a:solidFill>
                <a:latin typeface="Calibri"/>
                <a:cs typeface="Calibri"/>
              </a:rPr>
              <a:t>Must be completed after all areas have been </a:t>
            </a:r>
            <a:r>
              <a:rPr lang="en-US" sz="1600" dirty="0" smtClean="0">
                <a:solidFill>
                  <a:srgbClr val="000090"/>
                </a:solidFill>
                <a:latin typeface="Calibri"/>
                <a:cs typeface="Calibri"/>
              </a:rPr>
              <a:t>secured</a:t>
            </a:r>
          </a:p>
          <a:p>
            <a:pPr marL="667512" lvl="1" indent="-100584" eaLnBrk="1" hangingPunct="1">
              <a:lnSpc>
                <a:spcPct val="120000"/>
              </a:lnSpc>
              <a:spcBef>
                <a:spcPts val="100"/>
              </a:spcBef>
              <a:spcAft>
                <a:spcPts val="25"/>
              </a:spcAft>
              <a:buSzPct val="80000"/>
              <a:buFont typeface="Arial"/>
              <a:buChar char="•"/>
            </a:pPr>
            <a:endParaRPr lang="en-US" sz="900" dirty="0" smtClean="0">
              <a:solidFill>
                <a:srgbClr val="000090"/>
              </a:solidFill>
              <a:latin typeface="Calibri"/>
              <a:cs typeface="Calibri"/>
            </a:endParaRPr>
          </a:p>
          <a:p>
            <a:pPr eaLnBrk="1" hangingPunct="1">
              <a:lnSpc>
                <a:spcPct val="120000"/>
              </a:lnSpc>
              <a:spcBef>
                <a:spcPts val="100"/>
              </a:spcBef>
              <a:spcAft>
                <a:spcPts val="25"/>
              </a:spcAft>
              <a:buSzPct val="80000"/>
            </a:pPr>
            <a:r>
              <a:rPr lang="en-US" sz="1600" b="1" dirty="0" smtClean="0">
                <a:solidFill>
                  <a:srgbClr val="000090"/>
                </a:solidFill>
                <a:latin typeface="Calibri"/>
                <a:cs typeface="Calibri"/>
              </a:rPr>
              <a:t>SF702: </a:t>
            </a:r>
            <a:r>
              <a:rPr lang="en-US" sz="1600" dirty="0" smtClean="0">
                <a:solidFill>
                  <a:srgbClr val="000090"/>
                </a:solidFill>
                <a:latin typeface="Calibri"/>
                <a:cs typeface="Calibri"/>
              </a:rPr>
              <a:t>Security Container Checklist</a:t>
            </a:r>
            <a:endParaRPr lang="en-US" sz="1600" dirty="0">
              <a:solidFill>
                <a:srgbClr val="000090"/>
              </a:solidFill>
              <a:latin typeface="Calibri"/>
              <a:cs typeface="Calibri"/>
            </a:endParaRPr>
          </a:p>
          <a:p>
            <a:pPr marL="852678" lvl="1" indent="-192024" eaLnBrk="1" hangingPunct="1">
              <a:lnSpc>
                <a:spcPct val="120000"/>
              </a:lnSpc>
              <a:spcBef>
                <a:spcPts val="100"/>
              </a:spcBef>
              <a:spcAft>
                <a:spcPts val="25"/>
              </a:spcAft>
              <a:buSzPct val="76000"/>
              <a:buFont typeface="Wingdings" charset="2"/>
              <a:buChar char="ü"/>
            </a:pPr>
            <a:r>
              <a:rPr lang="en-US" sz="1600" dirty="0">
                <a:solidFill>
                  <a:srgbClr val="000090"/>
                </a:solidFill>
                <a:latin typeface="Calibri"/>
                <a:cs typeface="Calibri"/>
              </a:rPr>
              <a:t>Record date and time when opening or closing security </a:t>
            </a:r>
            <a:r>
              <a:rPr lang="en-US" sz="1600" dirty="0" smtClean="0">
                <a:solidFill>
                  <a:srgbClr val="000090"/>
                </a:solidFill>
                <a:latin typeface="Calibri"/>
                <a:cs typeface="Calibri"/>
              </a:rPr>
              <a:t>container</a:t>
            </a:r>
          </a:p>
          <a:p>
            <a:pPr indent="-176022" eaLnBrk="1" hangingPunct="1">
              <a:lnSpc>
                <a:spcPct val="120000"/>
              </a:lnSpc>
              <a:spcBef>
                <a:spcPts val="100"/>
              </a:spcBef>
              <a:spcAft>
                <a:spcPts val="25"/>
              </a:spcAft>
              <a:buSzPct val="80000"/>
            </a:pPr>
            <a:endParaRPr lang="en-US" sz="1600" i="1" dirty="0" smtClean="0">
              <a:solidFill>
                <a:srgbClr val="FF0000"/>
              </a:solidFill>
              <a:latin typeface="Calibri"/>
              <a:cs typeface="Calibri"/>
            </a:endParaRPr>
          </a:p>
          <a:p>
            <a:pPr indent="-176022" eaLnBrk="1" hangingPunct="1">
              <a:lnSpc>
                <a:spcPct val="120000"/>
              </a:lnSpc>
              <a:spcBef>
                <a:spcPts val="100"/>
              </a:spcBef>
              <a:spcAft>
                <a:spcPts val="25"/>
              </a:spcAft>
              <a:buSzPct val="80000"/>
            </a:pPr>
            <a:r>
              <a:rPr lang="en-US" sz="1600" i="1" dirty="0" smtClean="0">
                <a:solidFill>
                  <a:srgbClr val="FF0000"/>
                </a:solidFill>
                <a:latin typeface="Calibri"/>
                <a:cs typeface="Calibri"/>
              </a:rPr>
              <a:t>[</a:t>
            </a:r>
            <a:r>
              <a:rPr lang="en-US" sz="1600" i="1" dirty="0">
                <a:solidFill>
                  <a:srgbClr val="FF0000"/>
                </a:solidFill>
                <a:latin typeface="Calibri"/>
                <a:cs typeface="Calibri"/>
              </a:rPr>
              <a:t>Add additional guidance as required]</a:t>
            </a:r>
          </a:p>
          <a:p>
            <a:pPr marL="667512" lvl="1" indent="-100584" eaLnBrk="1" hangingPunct="1">
              <a:lnSpc>
                <a:spcPct val="120000"/>
              </a:lnSpc>
              <a:spcBef>
                <a:spcPts val="100"/>
              </a:spcBef>
              <a:spcAft>
                <a:spcPts val="25"/>
              </a:spcAft>
              <a:buSzPct val="80000"/>
              <a:buFont typeface="Arial"/>
              <a:buChar char="•"/>
            </a:pPr>
            <a:endParaRPr lang="en-US" sz="1600"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20</a:t>
            </a:fld>
            <a:endParaRPr lang="en-US"/>
          </a:p>
        </p:txBody>
      </p:sp>
    </p:spTree>
    <p:extLst>
      <p:ext uri="{BB962C8B-B14F-4D97-AF65-F5344CB8AC3E}">
        <p14:creationId xmlns:p14="http://schemas.microsoft.com/office/powerpoint/2010/main" val="285702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500" y="274842"/>
            <a:ext cx="7428500" cy="943366"/>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Preparing Classified </a:t>
            </a:r>
            <a:br>
              <a:rPr lang="en-US" sz="2400" dirty="0" smtClean="0">
                <a:latin typeface="Calibri"/>
                <a:cs typeface="Calibri"/>
              </a:rPr>
            </a:br>
            <a:r>
              <a:rPr lang="en-US" sz="2400" dirty="0" smtClean="0">
                <a:latin typeface="Calibri"/>
                <a:cs typeface="Calibri"/>
              </a:rPr>
              <a:t>Documents for Mailing</a:t>
            </a:r>
            <a:endParaRPr lang="en-US" sz="2400" dirty="0">
              <a:latin typeface="Calibri"/>
              <a:cs typeface="Calibri"/>
            </a:endParaRPr>
          </a:p>
        </p:txBody>
      </p:sp>
      <p:sp>
        <p:nvSpPr>
          <p:cNvPr id="4" name="Content Placeholder 3"/>
          <p:cNvSpPr txBox="1">
            <a:spLocks/>
          </p:cNvSpPr>
          <p:nvPr/>
        </p:nvSpPr>
        <p:spPr bwMode="auto">
          <a:xfrm>
            <a:off x="868029" y="2535835"/>
            <a:ext cx="8022415" cy="27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Cover sheet required; opaque envelope</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Mark highest classification level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Wrap and tape envelope</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Address properly</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Complete </a:t>
            </a:r>
            <a:r>
              <a:rPr lang="en-US" sz="1600" dirty="0">
                <a:solidFill>
                  <a:srgbClr val="000090"/>
                </a:solidFill>
              </a:rPr>
              <a:t>a document </a:t>
            </a:r>
            <a:r>
              <a:rPr lang="en-US" sz="1600" dirty="0" smtClean="0">
                <a:solidFill>
                  <a:srgbClr val="000090"/>
                </a:solidFill>
              </a:rPr>
              <a:t>receipt</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Mitigate tampering</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687727" y="1624157"/>
            <a:ext cx="823926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Checklist for Mailing Classified Information</a:t>
            </a:r>
            <a:endParaRPr lang="en-US" sz="3200" b="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21</a:t>
            </a:fld>
            <a:endParaRPr lang="en-US"/>
          </a:p>
        </p:txBody>
      </p:sp>
    </p:spTree>
    <p:extLst>
      <p:ext uri="{BB962C8B-B14F-4D97-AF65-F5344CB8AC3E}">
        <p14:creationId xmlns:p14="http://schemas.microsoft.com/office/powerpoint/2010/main" val="922232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797" y="240273"/>
            <a:ext cx="7428500" cy="968458"/>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Top Secret Transmission</a:t>
            </a:r>
            <a:endParaRPr lang="en-US" sz="2400" dirty="0">
              <a:latin typeface="Calibri"/>
              <a:cs typeface="Calibri"/>
            </a:endParaRPr>
          </a:p>
        </p:txBody>
      </p:sp>
      <p:sp>
        <p:nvSpPr>
          <p:cNvPr id="4" name="Content Placeholder 3"/>
          <p:cNvSpPr txBox="1">
            <a:spLocks/>
          </p:cNvSpPr>
          <p:nvPr/>
        </p:nvSpPr>
        <p:spPr bwMode="auto">
          <a:xfrm>
            <a:off x="1024381" y="2473774"/>
            <a:ext cx="7675205" cy="144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Direct contact between cleared U.S. personnel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Protected facsimile, message, voice [secure telephone equipment (STE)]</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Appropriately cleared courier</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09899" y="1675823"/>
            <a:ext cx="744031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Top Secret/SCI</a:t>
            </a:r>
            <a:endParaRPr lang="en-US" sz="3200" b="1" dirty="0">
              <a:solidFill>
                <a:srgbClr val="000090"/>
              </a:solidFill>
              <a:latin typeface="Calibri"/>
              <a:cs typeface="Calibri"/>
            </a:endParaRPr>
          </a:p>
        </p:txBody>
      </p:sp>
      <p:sp>
        <p:nvSpPr>
          <p:cNvPr id="7" name="Content Placeholder 3"/>
          <p:cNvSpPr txBox="1">
            <a:spLocks/>
          </p:cNvSpPr>
          <p:nvPr/>
        </p:nvSpPr>
        <p:spPr bwMode="auto">
          <a:xfrm>
            <a:off x="1024381" y="4829867"/>
            <a:ext cx="6615295" cy="133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U.S. Postal Service</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000090"/>
                </a:solidFill>
                <a:latin typeface="Calibri"/>
                <a:cs typeface="Calibri"/>
              </a:rPr>
              <a:t>Overnight Express (FedEx)</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p:txBody>
      </p:sp>
      <p:sp>
        <p:nvSpPr>
          <p:cNvPr id="8" name="TextBox 2"/>
          <p:cNvSpPr txBox="1">
            <a:spLocks noChangeArrowheads="1"/>
          </p:cNvSpPr>
          <p:nvPr/>
        </p:nvSpPr>
        <p:spPr bwMode="auto">
          <a:xfrm>
            <a:off x="909899" y="4120818"/>
            <a:ext cx="40843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0000"/>
                </a:solidFill>
                <a:latin typeface="Calibri"/>
                <a:cs typeface="Calibri"/>
              </a:rPr>
              <a:t>Do Not Send Via</a:t>
            </a:r>
            <a:endParaRPr lang="en-US" sz="3200" b="1" dirty="0">
              <a:solidFill>
                <a:srgbClr val="FF0000"/>
              </a:solidFill>
              <a:latin typeface="Calibri"/>
              <a:cs typeface="Calibri"/>
            </a:endParaRPr>
          </a:p>
        </p:txBody>
      </p:sp>
      <p:sp>
        <p:nvSpPr>
          <p:cNvPr id="9"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10" name="Footer Placeholder 5"/>
          <p:cNvSpPr>
            <a:spLocks noGrp="1"/>
          </p:cNvSpPr>
          <p:nvPr>
            <p:ph type="ftr" sz="quarter" idx="11"/>
          </p:nvPr>
        </p:nvSpPr>
        <p:spPr>
          <a:xfrm>
            <a:off x="3124200" y="6356350"/>
            <a:ext cx="2895600" cy="365125"/>
          </a:xfrm>
        </p:spPr>
        <p:txBody>
          <a:bodyPr/>
          <a:lstStyle/>
          <a:p>
            <a:endParaRPr lang="en-US"/>
          </a:p>
        </p:txBody>
      </p:sp>
      <p:sp>
        <p:nvSpPr>
          <p:cNvPr id="11"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22</a:t>
            </a:fld>
            <a:endParaRPr lang="en-US"/>
          </a:p>
        </p:txBody>
      </p:sp>
    </p:spTree>
    <p:extLst>
      <p:ext uri="{BB962C8B-B14F-4D97-AF65-F5344CB8AC3E}">
        <p14:creationId xmlns:p14="http://schemas.microsoft.com/office/powerpoint/2010/main" val="435874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74841"/>
            <a:ext cx="7682056" cy="947727"/>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Secret Transmission</a:t>
            </a:r>
            <a:endParaRPr lang="en-US" sz="2400" dirty="0">
              <a:latin typeface="Calibri"/>
              <a:cs typeface="Calibri"/>
            </a:endParaRPr>
          </a:p>
        </p:txBody>
      </p:sp>
      <p:sp>
        <p:nvSpPr>
          <p:cNvPr id="4" name="Content Placeholder 3"/>
          <p:cNvSpPr txBox="1">
            <a:spLocks/>
          </p:cNvSpPr>
          <p:nvPr/>
        </p:nvSpPr>
        <p:spPr bwMode="auto">
          <a:xfrm>
            <a:off x="1099460" y="2547409"/>
            <a:ext cx="6634672" cy="367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U.S. Postal Service registered mail or priority mail express within U.S. and Puerto Rico</a:t>
            </a:r>
          </a:p>
          <a:p>
            <a:pPr marL="1028700" lvl="1"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Check “Signature is Required” box</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U.S. Postal Service registered mail through Army, Navy, or Air Force Postal Service outside the U.S. and territories</a:t>
            </a:r>
          </a:p>
          <a:p>
            <a:pPr marL="1028700" lvl="1"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Information may not pass out of U.S. citizen control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Commercial delivery for urgent, overnight delivery only</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Open incoming packages immediately and secure</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8" y="1675823"/>
            <a:ext cx="638749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Secret</a:t>
            </a:r>
            <a:endParaRPr lang="en-US" sz="3200" b="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23</a:t>
            </a:fld>
            <a:endParaRPr lang="en-US"/>
          </a:p>
        </p:txBody>
      </p:sp>
    </p:spTree>
    <p:extLst>
      <p:ext uri="{BB962C8B-B14F-4D97-AF65-F5344CB8AC3E}">
        <p14:creationId xmlns:p14="http://schemas.microsoft.com/office/powerpoint/2010/main" val="1907271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12750"/>
            <a:ext cx="7682056" cy="909819"/>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Confidential Transmission</a:t>
            </a:r>
            <a:endParaRPr lang="en-US" sz="2400" dirty="0">
              <a:latin typeface="Calibri"/>
              <a:cs typeface="Calibri"/>
            </a:endParaRPr>
          </a:p>
        </p:txBody>
      </p:sp>
      <p:sp>
        <p:nvSpPr>
          <p:cNvPr id="4" name="Content Placeholder 3"/>
          <p:cNvSpPr txBox="1">
            <a:spLocks/>
          </p:cNvSpPr>
          <p:nvPr/>
        </p:nvSpPr>
        <p:spPr bwMode="auto">
          <a:xfrm>
            <a:off x="1080504" y="2462113"/>
            <a:ext cx="6435632" cy="20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U.S. Postal Service certified mail to </a:t>
            </a:r>
            <a:r>
              <a:rPr lang="en-US" sz="1600" dirty="0" err="1" smtClean="0">
                <a:solidFill>
                  <a:srgbClr val="000090"/>
                </a:solidFill>
                <a:latin typeface="Calibri"/>
                <a:cs typeface="Calibri"/>
              </a:rPr>
              <a:t>DoD</a:t>
            </a:r>
            <a:r>
              <a:rPr lang="en-US" sz="1600" dirty="0" smtClean="0">
                <a:solidFill>
                  <a:srgbClr val="000090"/>
                </a:solidFill>
                <a:latin typeface="Calibri"/>
                <a:cs typeface="Calibri"/>
              </a:rPr>
              <a:t> contracting companies or non-</a:t>
            </a:r>
            <a:r>
              <a:rPr lang="en-US" sz="1600" dirty="0" err="1" smtClean="0">
                <a:solidFill>
                  <a:srgbClr val="000090"/>
                </a:solidFill>
                <a:latin typeface="Calibri"/>
                <a:cs typeface="Calibri"/>
              </a:rPr>
              <a:t>DoD</a:t>
            </a:r>
            <a:r>
              <a:rPr lang="en-US" sz="1600" dirty="0" smtClean="0">
                <a:solidFill>
                  <a:srgbClr val="000090"/>
                </a:solidFill>
                <a:latin typeface="Calibri"/>
                <a:cs typeface="Calibri"/>
              </a:rPr>
              <a:t> agencies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U.S. Postal Service first class mail between </a:t>
            </a:r>
            <a:r>
              <a:rPr lang="en-US" sz="1600" dirty="0" err="1" smtClean="0">
                <a:solidFill>
                  <a:srgbClr val="000090"/>
                </a:solidFill>
                <a:latin typeface="Calibri"/>
                <a:cs typeface="Calibri"/>
              </a:rPr>
              <a:t>DoD</a:t>
            </a:r>
            <a:r>
              <a:rPr lang="en-US" sz="1600" dirty="0" smtClean="0">
                <a:solidFill>
                  <a:srgbClr val="000090"/>
                </a:solidFill>
                <a:latin typeface="Calibri"/>
                <a:cs typeface="Calibri"/>
              </a:rPr>
              <a:t> components in the U.S. and its territories</a:t>
            </a:r>
          </a:p>
          <a:p>
            <a:pPr marL="1028700" lvl="1"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Outer envelope marked “Return Service Requested”</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8" y="1675823"/>
            <a:ext cx="633062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Confidential</a:t>
            </a:r>
            <a:endParaRPr lang="en-US" sz="3200" b="1" dirty="0">
              <a:solidFill>
                <a:srgbClr val="000090"/>
              </a:solidFill>
              <a:latin typeface="Calibri"/>
              <a:cs typeface="Calibri"/>
            </a:endParaRPr>
          </a:p>
        </p:txBody>
      </p:sp>
      <p:sp>
        <p:nvSpPr>
          <p:cNvPr id="6" name="TextBox 2"/>
          <p:cNvSpPr txBox="1">
            <a:spLocks noChangeArrowheads="1"/>
          </p:cNvSpPr>
          <p:nvPr/>
        </p:nvSpPr>
        <p:spPr bwMode="auto">
          <a:xfrm>
            <a:off x="0" y="5219173"/>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smtClean="0">
                <a:solidFill>
                  <a:srgbClr val="FF0000"/>
                </a:solidFill>
                <a:latin typeface="Calibri"/>
                <a:cs typeface="Calibri"/>
              </a:rPr>
              <a:t>DO NOT use external or street side mail collection boxes</a:t>
            </a:r>
            <a:endParaRPr lang="en-US" sz="2000" b="1" dirty="0">
              <a:solidFill>
                <a:srgbClr val="FF0000"/>
              </a:solidFill>
              <a:latin typeface="Calibri"/>
              <a:cs typeface="Calibri"/>
            </a:endParaRPr>
          </a:p>
        </p:txBody>
      </p:sp>
      <p:sp>
        <p:nvSpPr>
          <p:cNvPr id="7"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24</a:t>
            </a:fld>
            <a:endParaRPr lang="en-US"/>
          </a:p>
        </p:txBody>
      </p:sp>
    </p:spTree>
    <p:extLst>
      <p:ext uri="{BB962C8B-B14F-4D97-AF65-F5344CB8AC3E}">
        <p14:creationId xmlns:p14="http://schemas.microsoft.com/office/powerpoint/2010/main" val="532948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492818"/>
            <a:ext cx="7682056" cy="734867"/>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CUI Transmission</a:t>
            </a:r>
            <a:endParaRPr lang="en-US" sz="2400" dirty="0">
              <a:latin typeface="Calibri"/>
              <a:cs typeface="Calibri"/>
            </a:endParaRPr>
          </a:p>
        </p:txBody>
      </p:sp>
      <p:sp>
        <p:nvSpPr>
          <p:cNvPr id="4" name="Content Placeholder 3"/>
          <p:cNvSpPr txBox="1">
            <a:spLocks/>
          </p:cNvSpPr>
          <p:nvPr/>
        </p:nvSpPr>
        <p:spPr bwMode="auto">
          <a:xfrm>
            <a:off x="995948" y="2575839"/>
            <a:ext cx="6984616" cy="176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U.S. Postal Service certified mail, parcel post, or fourth class mail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Approved secure communications systems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Facsimile if appropriate protection is available at receiving location</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8" y="1675823"/>
            <a:ext cx="424877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CUI</a:t>
            </a:r>
            <a:endParaRPr lang="en-US" sz="3200" b="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25</a:t>
            </a:fld>
            <a:endParaRPr lang="en-US"/>
          </a:p>
        </p:txBody>
      </p:sp>
    </p:spTree>
    <p:extLst>
      <p:ext uri="{BB962C8B-B14F-4D97-AF65-F5344CB8AC3E}">
        <p14:creationId xmlns:p14="http://schemas.microsoft.com/office/powerpoint/2010/main" val="1133643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606543"/>
            <a:ext cx="7682056" cy="602185"/>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Hand Carry</a:t>
            </a:r>
            <a:endParaRPr lang="en-US" sz="2400" dirty="0">
              <a:latin typeface="Calibri"/>
              <a:cs typeface="Calibri"/>
            </a:endParaRPr>
          </a:p>
        </p:txBody>
      </p:sp>
      <p:sp>
        <p:nvSpPr>
          <p:cNvPr id="4" name="Content Placeholder 3"/>
          <p:cNvSpPr txBox="1">
            <a:spLocks/>
          </p:cNvSpPr>
          <p:nvPr/>
        </p:nvSpPr>
        <p:spPr bwMode="auto">
          <a:xfrm>
            <a:off x="995947" y="2509500"/>
            <a:ext cx="6738185" cy="29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Prepare inventory</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Double wrap material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Keep under constant control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Deliver to authorized person</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Receive courier briefing</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Carry courier card</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Carry courier letter if transporting via commercial air</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7" y="1675823"/>
            <a:ext cx="686139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Hand Carry Requirements</a:t>
            </a:r>
            <a:endParaRPr lang="en-US" sz="3200" b="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26</a:t>
            </a:fld>
            <a:endParaRPr lang="en-US"/>
          </a:p>
        </p:txBody>
      </p:sp>
    </p:spTree>
    <p:extLst>
      <p:ext uri="{BB962C8B-B14F-4D97-AF65-F5344CB8AC3E}">
        <p14:creationId xmlns:p14="http://schemas.microsoft.com/office/powerpoint/2010/main" val="693077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568637"/>
            <a:ext cx="7682056" cy="564276"/>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Destruction</a:t>
            </a:r>
            <a:endParaRPr lang="en-US" sz="2400" dirty="0">
              <a:latin typeface="Calibri"/>
              <a:cs typeface="Calibri"/>
            </a:endParaRPr>
          </a:p>
        </p:txBody>
      </p:sp>
      <p:sp>
        <p:nvSpPr>
          <p:cNvPr id="4" name="Content Placeholder 3"/>
          <p:cNvSpPr txBox="1">
            <a:spLocks/>
          </p:cNvSpPr>
          <p:nvPr/>
        </p:nvSpPr>
        <p:spPr bwMode="auto">
          <a:xfrm>
            <a:off x="484267" y="2291522"/>
            <a:ext cx="3938112" cy="29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NSA approved crosscut shredder</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Burning</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Wet pulping</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Mutilation</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Chemical decomposition</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Pulverizing</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484267" y="1675823"/>
            <a:ext cx="42487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Destruction of Classified Material</a:t>
            </a:r>
            <a:endParaRPr lang="en-US" sz="2000" b="1" dirty="0">
              <a:solidFill>
                <a:srgbClr val="000090"/>
              </a:solidFill>
              <a:latin typeface="Calibri"/>
              <a:cs typeface="Calibri"/>
            </a:endParaRPr>
          </a:p>
        </p:txBody>
      </p:sp>
      <p:sp>
        <p:nvSpPr>
          <p:cNvPr id="6" name="Content Placeholder 3"/>
          <p:cNvSpPr txBox="1">
            <a:spLocks/>
          </p:cNvSpPr>
          <p:nvPr/>
        </p:nvSpPr>
        <p:spPr bwMode="auto">
          <a:xfrm>
            <a:off x="4742179" y="2291522"/>
            <a:ext cx="3938112" cy="29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Same methods as classified</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Other methods that would not allow recognition or reconstruction</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7" name="TextBox 2"/>
          <p:cNvSpPr txBox="1">
            <a:spLocks noChangeArrowheads="1"/>
          </p:cNvSpPr>
          <p:nvPr/>
        </p:nvSpPr>
        <p:spPr bwMode="auto">
          <a:xfrm>
            <a:off x="4742179" y="1675823"/>
            <a:ext cx="42487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Destruction of CUI</a:t>
            </a:r>
            <a:endParaRPr lang="en-US" sz="2000" b="1" dirty="0">
              <a:solidFill>
                <a:srgbClr val="000090"/>
              </a:solidFill>
              <a:latin typeface="Calibri"/>
              <a:cs typeface="Calibri"/>
            </a:endParaRPr>
          </a:p>
        </p:txBody>
      </p:sp>
      <p:sp>
        <p:nvSpPr>
          <p:cNvPr id="8"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27</a:t>
            </a:fld>
            <a:endParaRPr lang="en-US"/>
          </a:p>
        </p:txBody>
      </p:sp>
    </p:spTree>
    <p:extLst>
      <p:ext uri="{BB962C8B-B14F-4D97-AF65-F5344CB8AC3E}">
        <p14:creationId xmlns:p14="http://schemas.microsoft.com/office/powerpoint/2010/main" val="84705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164455"/>
            <a:ext cx="7504342" cy="96845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Security Incidents</a:t>
            </a:r>
            <a:endParaRPr lang="en-US" sz="2400" dirty="0">
              <a:latin typeface="Calibri"/>
              <a:cs typeface="Calibri"/>
            </a:endParaRPr>
          </a:p>
        </p:txBody>
      </p:sp>
      <p:sp>
        <p:nvSpPr>
          <p:cNvPr id="4" name="Content Placeholder 3"/>
          <p:cNvSpPr txBox="1">
            <a:spLocks/>
          </p:cNvSpPr>
          <p:nvPr/>
        </p:nvSpPr>
        <p:spPr bwMode="auto">
          <a:xfrm>
            <a:off x="1108938" y="2291522"/>
            <a:ext cx="6767366" cy="369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lnSpc>
                <a:spcPct val="120000"/>
              </a:lnSpc>
              <a:spcBef>
                <a:spcPts val="100"/>
              </a:spcBef>
              <a:spcAft>
                <a:spcPts val="25"/>
              </a:spcAft>
              <a:buSzPct val="80000"/>
            </a:pPr>
            <a:r>
              <a:rPr lang="en-US" sz="2000" b="1" dirty="0" smtClean="0">
                <a:solidFill>
                  <a:srgbClr val="000090"/>
                </a:solidFill>
                <a:latin typeface="Calibri"/>
                <a:cs typeface="Calibri"/>
              </a:rPr>
              <a:t>Infraction</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No loss or compromise</a:t>
            </a:r>
          </a:p>
          <a:p>
            <a:pPr marL="285750" indent="-285750" algn="just" eaLnBrk="1" hangingPunct="1">
              <a:lnSpc>
                <a:spcPct val="120000"/>
              </a:lnSpc>
              <a:spcBef>
                <a:spcPts val="100"/>
              </a:spcBef>
              <a:spcAft>
                <a:spcPts val="25"/>
              </a:spcAft>
              <a:buSzPct val="80000"/>
              <a:buFont typeface="Arial"/>
              <a:buChar char="•"/>
            </a:pPr>
            <a:endParaRPr lang="en-US" sz="1600" dirty="0">
              <a:solidFill>
                <a:srgbClr val="000090"/>
              </a:solidFill>
              <a:latin typeface="Calibri"/>
              <a:cs typeface="Calibri"/>
            </a:endParaRPr>
          </a:p>
          <a:p>
            <a:pPr algn="just" eaLnBrk="1" hangingPunct="1">
              <a:lnSpc>
                <a:spcPct val="120000"/>
              </a:lnSpc>
              <a:spcBef>
                <a:spcPts val="100"/>
              </a:spcBef>
              <a:spcAft>
                <a:spcPts val="25"/>
              </a:spcAft>
              <a:buSzPct val="80000"/>
            </a:pPr>
            <a:r>
              <a:rPr lang="en-US" sz="2000" b="1" dirty="0" smtClean="0">
                <a:solidFill>
                  <a:srgbClr val="000090"/>
                </a:solidFill>
                <a:latin typeface="Calibri"/>
                <a:cs typeface="Calibri"/>
              </a:rPr>
              <a:t>Violation</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Loss – material cannot be accounted for or physically located</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Compromise– material disclosed to an unauthorized person</a:t>
            </a:r>
          </a:p>
          <a:p>
            <a:pPr marL="285750" indent="-285750" algn="just" eaLnBrk="1" hangingPunct="1">
              <a:lnSpc>
                <a:spcPct val="120000"/>
              </a:lnSpc>
              <a:spcBef>
                <a:spcPts val="100"/>
              </a:spcBef>
              <a:spcAft>
                <a:spcPts val="25"/>
              </a:spcAft>
              <a:buSzPct val="80000"/>
              <a:buFont typeface="Arial"/>
              <a:buChar char="•"/>
            </a:pPr>
            <a:r>
              <a:rPr lang="en-US" sz="1600" dirty="0">
                <a:solidFill>
                  <a:srgbClr val="000090"/>
                </a:solidFill>
              </a:rPr>
              <a:t>NDCI - occurs when data is placed on an IT system with insufficient controls at the required classification level</a:t>
            </a:r>
            <a:endParaRPr lang="en-US" sz="1600" dirty="0" smtClean="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endParaRPr lang="en-US" sz="1600" dirty="0" smtClean="0">
              <a:solidFill>
                <a:srgbClr val="000090"/>
              </a:solidFill>
              <a:latin typeface="Calibri"/>
              <a:cs typeface="Calibri"/>
            </a:endParaRPr>
          </a:p>
          <a:p>
            <a:pPr algn="just" eaLnBrk="1" hangingPunct="1">
              <a:lnSpc>
                <a:spcPct val="120000"/>
              </a:lnSpc>
              <a:spcBef>
                <a:spcPts val="100"/>
              </a:spcBef>
              <a:spcAft>
                <a:spcPts val="25"/>
              </a:spcAft>
              <a:buSzPct val="80000"/>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000090"/>
              </a:solidFill>
              <a:latin typeface="Calibri"/>
              <a:cs typeface="Calibri"/>
            </a:endParaRPr>
          </a:p>
        </p:txBody>
      </p:sp>
      <p:sp>
        <p:nvSpPr>
          <p:cNvPr id="5" name="TextBox 2"/>
          <p:cNvSpPr txBox="1">
            <a:spLocks noChangeArrowheads="1"/>
          </p:cNvSpPr>
          <p:nvPr/>
        </p:nvSpPr>
        <p:spPr bwMode="auto">
          <a:xfrm>
            <a:off x="995948" y="1543141"/>
            <a:ext cx="6984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i="1" dirty="0" smtClean="0">
                <a:solidFill>
                  <a:srgbClr val="000090"/>
                </a:solidFill>
                <a:latin typeface="Calibri"/>
                <a:cs typeface="Calibri"/>
              </a:rPr>
              <a:t>Security Incident: </a:t>
            </a:r>
            <a:r>
              <a:rPr lang="en-US" sz="2000" i="1" dirty="0" smtClean="0">
                <a:solidFill>
                  <a:srgbClr val="000090"/>
                </a:solidFill>
                <a:latin typeface="Calibri"/>
                <a:cs typeface="Calibri"/>
              </a:rPr>
              <a:t>Categorized as infraction or violation</a:t>
            </a:r>
            <a:endParaRPr lang="en-US" sz="2000" i="1" dirty="0">
              <a:solidFill>
                <a:srgbClr val="000090"/>
              </a:solidFill>
              <a:latin typeface="Calibri"/>
              <a:cs typeface="Calibri"/>
            </a:endParaRPr>
          </a:p>
        </p:txBody>
      </p:sp>
      <p:sp>
        <p:nvSpPr>
          <p:cNvPr id="6" name="TextBox 2"/>
          <p:cNvSpPr txBox="1">
            <a:spLocks noChangeArrowheads="1"/>
          </p:cNvSpPr>
          <p:nvPr/>
        </p:nvSpPr>
        <p:spPr bwMode="auto">
          <a:xfrm>
            <a:off x="0" y="5919281"/>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dirty="0" smtClean="0">
                <a:solidFill>
                  <a:srgbClr val="FF0000"/>
                </a:solidFill>
                <a:latin typeface="Calibri"/>
                <a:cs typeface="Calibri"/>
              </a:rPr>
              <a:t>Report infractions and violations immediately to your security officer</a:t>
            </a:r>
            <a:endParaRPr lang="en-US" sz="1600" b="1" dirty="0">
              <a:solidFill>
                <a:srgbClr val="FF0000"/>
              </a:solidFill>
              <a:latin typeface="Calibri"/>
              <a:cs typeface="Calibri"/>
            </a:endParaRPr>
          </a:p>
        </p:txBody>
      </p:sp>
      <p:sp>
        <p:nvSpPr>
          <p:cNvPr id="7"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28</a:t>
            </a:fld>
            <a:endParaRPr lang="en-US"/>
          </a:p>
        </p:txBody>
      </p:sp>
    </p:spTree>
    <p:extLst>
      <p:ext uri="{BB962C8B-B14F-4D97-AF65-F5344CB8AC3E}">
        <p14:creationId xmlns:p14="http://schemas.microsoft.com/office/powerpoint/2010/main" val="2863841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164455"/>
            <a:ext cx="7561210" cy="96845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Sanctions</a:t>
            </a:r>
            <a:endParaRPr lang="en-US" sz="2400" dirty="0">
              <a:latin typeface="Calibri"/>
              <a:cs typeface="Calibri"/>
            </a:endParaRPr>
          </a:p>
        </p:txBody>
      </p:sp>
      <p:sp>
        <p:nvSpPr>
          <p:cNvPr id="4" name="Content Placeholder 3"/>
          <p:cNvSpPr txBox="1">
            <a:spLocks/>
          </p:cNvSpPr>
          <p:nvPr/>
        </p:nvSpPr>
        <p:spPr bwMode="auto">
          <a:xfrm>
            <a:off x="1089982" y="2268553"/>
            <a:ext cx="7581170" cy="129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Disclose classified or CUI to unauthorized persons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Classify information in violation of </a:t>
            </a:r>
            <a:r>
              <a:rPr lang="en-US" sz="1600" dirty="0" err="1" smtClean="0">
                <a:solidFill>
                  <a:srgbClr val="000090"/>
                </a:solidFill>
                <a:latin typeface="Calibri"/>
                <a:cs typeface="Calibri"/>
              </a:rPr>
              <a:t>DoD</a:t>
            </a:r>
            <a:r>
              <a:rPr lang="en-US" sz="1600" dirty="0" smtClean="0">
                <a:solidFill>
                  <a:srgbClr val="000090"/>
                </a:solidFill>
                <a:latin typeface="Calibri"/>
                <a:cs typeface="Calibri"/>
              </a:rPr>
              <a:t> regulations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7" y="1675823"/>
            <a:ext cx="77665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i="1" dirty="0" smtClean="0">
                <a:solidFill>
                  <a:srgbClr val="000090"/>
                </a:solidFill>
                <a:latin typeface="Calibri"/>
                <a:cs typeface="Calibri"/>
              </a:rPr>
              <a:t>You are subject to sanctions if you knowingly, willfully, negligently:</a:t>
            </a:r>
            <a:endParaRPr lang="en-US" sz="2000" b="1" i="1" dirty="0">
              <a:solidFill>
                <a:srgbClr val="000090"/>
              </a:solidFill>
              <a:latin typeface="Calibri"/>
              <a:cs typeface="Calibri"/>
            </a:endParaRPr>
          </a:p>
        </p:txBody>
      </p:sp>
      <p:sp>
        <p:nvSpPr>
          <p:cNvPr id="6" name="Content Placeholder 3"/>
          <p:cNvSpPr txBox="1">
            <a:spLocks/>
          </p:cNvSpPr>
          <p:nvPr/>
        </p:nvSpPr>
        <p:spPr bwMode="auto">
          <a:xfrm>
            <a:off x="1089982" y="4447383"/>
            <a:ext cx="3359810" cy="20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Warning</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Reprimand</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Loss/denial of classified access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Suspension without pay</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Termination of employment</a:t>
            </a:r>
          </a:p>
        </p:txBody>
      </p:sp>
      <p:sp>
        <p:nvSpPr>
          <p:cNvPr id="7" name="TextBox 2"/>
          <p:cNvSpPr txBox="1">
            <a:spLocks noChangeArrowheads="1"/>
          </p:cNvSpPr>
          <p:nvPr/>
        </p:nvSpPr>
        <p:spPr bwMode="auto">
          <a:xfrm>
            <a:off x="995947" y="3869592"/>
            <a:ext cx="77665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i="1" dirty="0" smtClean="0">
                <a:solidFill>
                  <a:srgbClr val="000090"/>
                </a:solidFill>
                <a:latin typeface="Calibri"/>
                <a:cs typeface="Calibri"/>
              </a:rPr>
              <a:t>Sanctions include:</a:t>
            </a:r>
            <a:endParaRPr lang="en-US" sz="2000" b="1" i="1" dirty="0">
              <a:solidFill>
                <a:srgbClr val="000090"/>
              </a:solidFill>
              <a:latin typeface="Calibri"/>
              <a:cs typeface="Calibri"/>
            </a:endParaRPr>
          </a:p>
        </p:txBody>
      </p:sp>
      <p:sp>
        <p:nvSpPr>
          <p:cNvPr id="8" name="Content Placeholder 3"/>
          <p:cNvSpPr txBox="1">
            <a:spLocks/>
          </p:cNvSpPr>
          <p:nvPr/>
        </p:nvSpPr>
        <p:spPr bwMode="auto">
          <a:xfrm>
            <a:off x="4449792" y="4447383"/>
            <a:ext cx="3865015" cy="151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Discharge from military service</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Criminal Prosecution</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9"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10" name="Footer Placeholder 5"/>
          <p:cNvSpPr>
            <a:spLocks noGrp="1"/>
          </p:cNvSpPr>
          <p:nvPr>
            <p:ph type="ftr" sz="quarter" idx="11"/>
          </p:nvPr>
        </p:nvSpPr>
        <p:spPr>
          <a:xfrm>
            <a:off x="3124200" y="6356350"/>
            <a:ext cx="2895600" cy="365125"/>
          </a:xfrm>
        </p:spPr>
        <p:txBody>
          <a:bodyPr/>
          <a:lstStyle/>
          <a:p>
            <a:endParaRPr lang="en-US"/>
          </a:p>
        </p:txBody>
      </p:sp>
      <p:sp>
        <p:nvSpPr>
          <p:cNvPr id="11"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29</a:t>
            </a:fld>
            <a:endParaRPr lang="en-US"/>
          </a:p>
        </p:txBody>
      </p:sp>
    </p:spTree>
    <p:extLst>
      <p:ext uri="{BB962C8B-B14F-4D97-AF65-F5344CB8AC3E}">
        <p14:creationId xmlns:p14="http://schemas.microsoft.com/office/powerpoint/2010/main" val="2096962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5364"/>
            <a:ext cx="8686801" cy="954284"/>
          </a:xfrm>
        </p:spPr>
        <p:txBody>
          <a:bodyPr/>
          <a:lstStyle/>
          <a:p>
            <a:r>
              <a:rPr lang="en-US" dirty="0" smtClean="0"/>
              <a:t>Personnel Security</a:t>
            </a:r>
            <a:endParaRPr lang="en-US" dirty="0"/>
          </a:p>
        </p:txBody>
      </p:sp>
      <p:sp>
        <p:nvSpPr>
          <p:cNvPr id="3" name="Content Placeholder 2"/>
          <p:cNvSpPr>
            <a:spLocks noGrp="1"/>
          </p:cNvSpPr>
          <p:nvPr>
            <p:ph idx="1"/>
          </p:nvPr>
        </p:nvSpPr>
        <p:spPr>
          <a:xfrm>
            <a:off x="777204" y="1600200"/>
            <a:ext cx="7070665" cy="1067625"/>
          </a:xfrm>
        </p:spPr>
        <p:txBody>
          <a:bodyPr>
            <a:normAutofit fontScale="92500"/>
          </a:bodyPr>
          <a:lstStyle/>
          <a:p>
            <a:pPr marL="0" indent="0" algn="just">
              <a:buNone/>
            </a:pPr>
            <a:r>
              <a:rPr lang="en-US" sz="1800" b="1" i="1" dirty="0" smtClean="0"/>
              <a:t>The Personnel Security Program: </a:t>
            </a:r>
            <a:r>
              <a:rPr lang="en-US" sz="1800" i="1" dirty="0" smtClean="0"/>
              <a:t>This program provides </a:t>
            </a:r>
            <a:r>
              <a:rPr lang="en-US" sz="1800" i="1" dirty="0"/>
              <a:t>security policies and procedures; establishes standards, criteria, and guidelines for personnel security determinations and overall program management responsibilities.</a:t>
            </a:r>
          </a:p>
        </p:txBody>
      </p:sp>
      <p:sp>
        <p:nvSpPr>
          <p:cNvPr id="4" name="Date Placeholder 3"/>
          <p:cNvSpPr>
            <a:spLocks noGrp="1"/>
          </p:cNvSpPr>
          <p:nvPr>
            <p:ph type="dt" sz="half" idx="10"/>
          </p:nvPr>
        </p:nvSpPr>
        <p:spPr/>
        <p:txBody>
          <a:bodyPr/>
          <a:lstStyle/>
          <a:p>
            <a:fld id="{739332DC-639E-6346-A396-966945615A28}"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C981D-7159-624C-A673-1707AD16768A}" type="slidenum">
              <a:rPr lang="en-US" smtClean="0"/>
              <a:t>3</a:t>
            </a:fld>
            <a:endParaRPr lang="en-US"/>
          </a:p>
        </p:txBody>
      </p:sp>
      <p:sp>
        <p:nvSpPr>
          <p:cNvPr id="7" name="Content Placeholder 2"/>
          <p:cNvSpPr txBox="1">
            <a:spLocks/>
          </p:cNvSpPr>
          <p:nvPr/>
        </p:nvSpPr>
        <p:spPr>
          <a:xfrm>
            <a:off x="871985" y="2815340"/>
            <a:ext cx="6975884" cy="32420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t>Position Designations</a:t>
            </a:r>
          </a:p>
          <a:p>
            <a:pPr marL="400050" lvl="1" indent="0">
              <a:lnSpc>
                <a:spcPct val="130000"/>
              </a:lnSpc>
              <a:buNone/>
            </a:pPr>
            <a:r>
              <a:rPr lang="en-US" sz="1600" b="1" dirty="0" smtClean="0"/>
              <a:t>Special-sensitive: </a:t>
            </a:r>
            <a:r>
              <a:rPr lang="en-US" sz="1600" dirty="0" smtClean="0"/>
              <a:t>Access to Sensitive Compartmented Information (SCI)/Top Secret (TS) or Special Access Program (SAP). Potential </a:t>
            </a:r>
            <a:r>
              <a:rPr lang="en-US" sz="1600" smtClean="0"/>
              <a:t>for inestimable </a:t>
            </a:r>
            <a:r>
              <a:rPr lang="en-US" sz="1600" dirty="0" smtClean="0"/>
              <a:t>damage to National Security.</a:t>
            </a:r>
          </a:p>
          <a:p>
            <a:pPr marL="400050" lvl="1" indent="0">
              <a:lnSpc>
                <a:spcPct val="130000"/>
              </a:lnSpc>
              <a:buNone/>
            </a:pPr>
            <a:r>
              <a:rPr lang="en-US" sz="1600" b="1" dirty="0" smtClean="0"/>
              <a:t>Critical</a:t>
            </a:r>
            <a:r>
              <a:rPr lang="en-US" sz="1600" b="1" dirty="0"/>
              <a:t>-sensitive: </a:t>
            </a:r>
            <a:r>
              <a:rPr lang="en-US" sz="1600" dirty="0" smtClean="0"/>
              <a:t>Access to Top Secret (TS). Potential for exceptionally grave damage to National Security. </a:t>
            </a:r>
          </a:p>
          <a:p>
            <a:pPr marL="400050" lvl="1" indent="0">
              <a:lnSpc>
                <a:spcPct val="130000"/>
              </a:lnSpc>
              <a:buNone/>
            </a:pPr>
            <a:r>
              <a:rPr lang="en-US" sz="1600" b="1" dirty="0" smtClean="0"/>
              <a:t>Noncritical-Sensitive: </a:t>
            </a:r>
            <a:r>
              <a:rPr lang="en-US" sz="1600" dirty="0" smtClean="0"/>
              <a:t>Access to Secret or Confidential. Potential for significant or serious damage to National Security.</a:t>
            </a:r>
          </a:p>
          <a:p>
            <a:pPr marL="400050" lvl="1" indent="0">
              <a:lnSpc>
                <a:spcPct val="130000"/>
              </a:lnSpc>
              <a:buNone/>
            </a:pPr>
            <a:r>
              <a:rPr lang="en-US" sz="1600" b="1" dirty="0" smtClean="0"/>
              <a:t>Non-sensitive: </a:t>
            </a:r>
            <a:r>
              <a:rPr lang="en-US" sz="1600" dirty="0" smtClean="0"/>
              <a:t>No Clearance or other sensitive</a:t>
            </a:r>
            <a:r>
              <a:rPr lang="en-US" sz="1400" dirty="0" smtClean="0"/>
              <a:t> </a:t>
            </a:r>
            <a:endParaRPr lang="en-US" sz="1400" dirty="0"/>
          </a:p>
        </p:txBody>
      </p:sp>
    </p:spTree>
    <p:extLst>
      <p:ext uri="{BB962C8B-B14F-4D97-AF65-F5344CB8AC3E}">
        <p14:creationId xmlns:p14="http://schemas.microsoft.com/office/powerpoint/2010/main" val="171126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74091"/>
            <a:ext cx="7682056" cy="939001"/>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Classified Information/Public Media</a:t>
            </a:r>
            <a:endParaRPr lang="en-US" sz="2400" dirty="0">
              <a:latin typeface="Calibri"/>
              <a:cs typeface="Calibri"/>
            </a:endParaRPr>
          </a:p>
        </p:txBody>
      </p:sp>
      <p:sp>
        <p:nvSpPr>
          <p:cNvPr id="4" name="Content Placeholder 3"/>
          <p:cNvSpPr txBox="1">
            <a:spLocks/>
          </p:cNvSpPr>
          <p:nvPr/>
        </p:nvSpPr>
        <p:spPr bwMode="auto">
          <a:xfrm>
            <a:off x="995947" y="2509499"/>
            <a:ext cx="7675205" cy="141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Do not confirm or deny</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Do not respond to questions about programs or projects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marL="285750" indent="-285750" algn="just" eaLnBrk="1" hangingPunct="1">
              <a:lnSpc>
                <a:spcPct val="120000"/>
              </a:lnSpc>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7" y="1675823"/>
            <a:ext cx="741936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Classified Information in the Public Media</a:t>
            </a:r>
            <a:endParaRPr lang="en-US" sz="3200" b="1" dirty="0">
              <a:solidFill>
                <a:srgbClr val="000090"/>
              </a:solidFill>
              <a:latin typeface="Calibri"/>
              <a:cs typeface="Calibri"/>
            </a:endParaRPr>
          </a:p>
        </p:txBody>
      </p:sp>
      <p:sp>
        <p:nvSpPr>
          <p:cNvPr id="6" name="TextBox 2"/>
          <p:cNvSpPr txBox="1">
            <a:spLocks noChangeArrowheads="1"/>
          </p:cNvSpPr>
          <p:nvPr/>
        </p:nvSpPr>
        <p:spPr bwMode="auto">
          <a:xfrm>
            <a:off x="0" y="5522856"/>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dirty="0" smtClean="0">
                <a:solidFill>
                  <a:srgbClr val="FF0000"/>
                </a:solidFill>
                <a:latin typeface="Calibri"/>
                <a:cs typeface="Calibri"/>
              </a:rPr>
              <a:t>Refer all questions to the Public Affairs Office (PAO) and your Security Officer</a:t>
            </a:r>
            <a:endParaRPr lang="en-US" sz="1600" b="1" dirty="0">
              <a:solidFill>
                <a:srgbClr val="FF0000"/>
              </a:solidFill>
              <a:latin typeface="Calibri"/>
              <a:cs typeface="Calibri"/>
            </a:endParaRPr>
          </a:p>
        </p:txBody>
      </p:sp>
      <p:sp>
        <p:nvSpPr>
          <p:cNvPr id="7"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30</a:t>
            </a:fld>
            <a:endParaRPr lang="en-US"/>
          </a:p>
        </p:txBody>
      </p:sp>
    </p:spTree>
    <p:extLst>
      <p:ext uri="{BB962C8B-B14F-4D97-AF65-F5344CB8AC3E}">
        <p14:creationId xmlns:p14="http://schemas.microsoft.com/office/powerpoint/2010/main" val="3804981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74091"/>
            <a:ext cx="7428500" cy="858821"/>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Pre-Publication Process</a:t>
            </a:r>
            <a:endParaRPr lang="en-US" sz="2400" dirty="0">
              <a:latin typeface="Calibri"/>
              <a:cs typeface="Calibri"/>
            </a:endParaRPr>
          </a:p>
        </p:txBody>
      </p:sp>
      <p:sp>
        <p:nvSpPr>
          <p:cNvPr id="4" name="Content Placeholder 3"/>
          <p:cNvSpPr txBox="1">
            <a:spLocks/>
          </p:cNvSpPr>
          <p:nvPr/>
        </p:nvSpPr>
        <p:spPr bwMode="auto">
          <a:xfrm>
            <a:off x="995948" y="3865987"/>
            <a:ext cx="7183656" cy="181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Books, manuscript, or articles sent to the publisher, editor, movie producer, or game purveyor, or their respective support staffs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Speech, briefing, article, or content that will be publically disseminated</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Information released to the public, even through Congress or the courts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marL="285750" indent="-285750" algn="just" eaLnBrk="1" hangingPunct="1">
              <a:lnSpc>
                <a:spcPct val="120000"/>
              </a:lnSpc>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8" y="2580265"/>
            <a:ext cx="71836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Materials subject to pre-publication review include:</a:t>
            </a:r>
            <a:endParaRPr lang="en-US" sz="3200" b="1" dirty="0">
              <a:solidFill>
                <a:srgbClr val="000090"/>
              </a:solidFill>
              <a:latin typeface="Calibri"/>
              <a:cs typeface="Calibri"/>
            </a:endParaRPr>
          </a:p>
        </p:txBody>
      </p:sp>
      <p:sp>
        <p:nvSpPr>
          <p:cNvPr id="6" name="TextBox 2"/>
          <p:cNvSpPr txBox="1">
            <a:spLocks noChangeArrowheads="1"/>
          </p:cNvSpPr>
          <p:nvPr/>
        </p:nvSpPr>
        <p:spPr bwMode="auto">
          <a:xfrm>
            <a:off x="0" y="157532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smtClean="0">
                <a:solidFill>
                  <a:srgbClr val="FF0000"/>
                </a:solidFill>
                <a:latin typeface="Calibri"/>
                <a:cs typeface="Calibri"/>
              </a:rPr>
              <a:t>You are responsible for protecting official information </a:t>
            </a:r>
          </a:p>
          <a:p>
            <a:pPr algn="ctr" eaLnBrk="1" hangingPunct="1"/>
            <a:r>
              <a:rPr lang="en-US" sz="2000" b="1" dirty="0" smtClean="0">
                <a:solidFill>
                  <a:srgbClr val="FF0000"/>
                </a:solidFill>
                <a:latin typeface="Calibri"/>
                <a:cs typeface="Calibri"/>
              </a:rPr>
              <a:t>and complying with the pre-publication process</a:t>
            </a:r>
            <a:endParaRPr lang="en-US" sz="2000" b="1" dirty="0">
              <a:solidFill>
                <a:srgbClr val="FF0000"/>
              </a:solidFill>
              <a:latin typeface="Calibri"/>
              <a:cs typeface="Calibri"/>
            </a:endParaRPr>
          </a:p>
        </p:txBody>
      </p:sp>
      <p:sp>
        <p:nvSpPr>
          <p:cNvPr id="7" name="TextBox 2"/>
          <p:cNvSpPr txBox="1">
            <a:spLocks noChangeArrowheads="1"/>
          </p:cNvSpPr>
          <p:nvPr/>
        </p:nvSpPr>
        <p:spPr bwMode="auto">
          <a:xfrm>
            <a:off x="0" y="5880952"/>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dirty="0" smtClean="0">
                <a:solidFill>
                  <a:srgbClr val="FF0000"/>
                </a:solidFill>
                <a:latin typeface="Calibri"/>
                <a:cs typeface="Calibri"/>
              </a:rPr>
              <a:t>See </a:t>
            </a:r>
            <a:r>
              <a:rPr lang="en-US" sz="1600" b="1" dirty="0" err="1" smtClean="0">
                <a:solidFill>
                  <a:srgbClr val="FF0000"/>
                </a:solidFill>
                <a:latin typeface="Calibri"/>
                <a:cs typeface="Calibri"/>
              </a:rPr>
              <a:t>DoDI</a:t>
            </a:r>
            <a:r>
              <a:rPr lang="en-US" sz="1600" b="1" dirty="0" smtClean="0">
                <a:solidFill>
                  <a:srgbClr val="FF0000"/>
                </a:solidFill>
                <a:latin typeface="Calibri"/>
                <a:cs typeface="Calibri"/>
              </a:rPr>
              <a:t> 5230.29 Security and Policy Review of </a:t>
            </a:r>
            <a:r>
              <a:rPr lang="en-US" sz="1600" b="1" dirty="0" err="1" smtClean="0">
                <a:solidFill>
                  <a:srgbClr val="FF0000"/>
                </a:solidFill>
                <a:latin typeface="Calibri"/>
                <a:cs typeface="Calibri"/>
              </a:rPr>
              <a:t>DoD</a:t>
            </a:r>
            <a:r>
              <a:rPr lang="en-US" sz="1600" b="1" dirty="0" smtClean="0">
                <a:solidFill>
                  <a:srgbClr val="FF0000"/>
                </a:solidFill>
                <a:latin typeface="Calibri"/>
                <a:cs typeface="Calibri"/>
              </a:rPr>
              <a:t> Information for Public Release</a:t>
            </a:r>
            <a:endParaRPr lang="en-US" sz="1600" b="1" dirty="0">
              <a:solidFill>
                <a:srgbClr val="FF0000"/>
              </a:solidFill>
              <a:latin typeface="Calibri"/>
              <a:cs typeface="Calibri"/>
            </a:endParaRPr>
          </a:p>
        </p:txBody>
      </p:sp>
      <p:sp>
        <p:nvSpPr>
          <p:cNvPr id="8"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dirty="0"/>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31</a:t>
            </a:fld>
            <a:endParaRPr lang="en-US"/>
          </a:p>
        </p:txBody>
      </p:sp>
    </p:spTree>
    <p:extLst>
      <p:ext uri="{BB962C8B-B14F-4D97-AF65-F5344CB8AC3E}">
        <p14:creationId xmlns:p14="http://schemas.microsoft.com/office/powerpoint/2010/main" val="2121729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 Security</a:t>
            </a:r>
            <a:endParaRPr lang="en-US" dirty="0"/>
          </a:p>
        </p:txBody>
      </p:sp>
      <p:sp>
        <p:nvSpPr>
          <p:cNvPr id="4" name="TextBox 2"/>
          <p:cNvSpPr txBox="1">
            <a:spLocks noChangeArrowheads="1"/>
          </p:cNvSpPr>
          <p:nvPr/>
        </p:nvSpPr>
        <p:spPr bwMode="auto">
          <a:xfrm>
            <a:off x="968536" y="1551656"/>
            <a:ext cx="711784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Working with Contractors</a:t>
            </a:r>
            <a:endParaRPr lang="en-US" sz="3200" b="1" dirty="0">
              <a:solidFill>
                <a:srgbClr val="000090"/>
              </a:solidFill>
              <a:latin typeface="Calibri"/>
              <a:cs typeface="Calibri"/>
            </a:endParaRPr>
          </a:p>
        </p:txBody>
      </p:sp>
      <p:sp>
        <p:nvSpPr>
          <p:cNvPr id="6" name="Content Placeholder 3"/>
          <p:cNvSpPr>
            <a:spLocks noGrp="1"/>
          </p:cNvSpPr>
          <p:nvPr>
            <p:ph idx="1"/>
          </p:nvPr>
        </p:nvSpPr>
        <p:spPr>
          <a:xfrm>
            <a:off x="1242652" y="2356272"/>
            <a:ext cx="7245758" cy="3318322"/>
          </a:xfrm>
        </p:spPr>
        <p:txBody>
          <a:bodyPr>
            <a:normAutofit/>
          </a:bodyPr>
          <a:lstStyle/>
          <a:p>
            <a:r>
              <a:rPr lang="en-US" sz="2400" dirty="0" smtClean="0"/>
              <a:t>Contractors may or may not be cleared</a:t>
            </a:r>
          </a:p>
          <a:p>
            <a:pPr lvl="1"/>
            <a:r>
              <a:rPr lang="en-US" sz="2000" dirty="0"/>
              <a:t>Verify through a valid visit authorization and/or DD Form 254, Department of Defense Contract Security Classification </a:t>
            </a:r>
            <a:r>
              <a:rPr lang="en-US" sz="2000" dirty="0" smtClean="0"/>
              <a:t>Specification</a:t>
            </a:r>
          </a:p>
          <a:p>
            <a:pPr lvl="1"/>
            <a:r>
              <a:rPr lang="en-US" sz="2000" dirty="0"/>
              <a:t>Cleared under National Industrial Security Program (NISP)</a:t>
            </a:r>
          </a:p>
          <a:p>
            <a:pPr lvl="1"/>
            <a:r>
              <a:rPr lang="en-US" sz="2000" dirty="0"/>
              <a:t>Follow requirements of </a:t>
            </a:r>
            <a:r>
              <a:rPr lang="en-US" sz="2000" dirty="0" err="1"/>
              <a:t>DoD</a:t>
            </a:r>
            <a:r>
              <a:rPr lang="en-US" sz="2000" dirty="0"/>
              <a:t> 5220.22-M, National Industrial Security Program Operating Manual (NISPOM)</a:t>
            </a:r>
          </a:p>
          <a:p>
            <a:pPr lvl="1"/>
            <a:r>
              <a:rPr lang="en-US" sz="2000" dirty="0"/>
              <a:t>Required to comply with your organization’s security program </a:t>
            </a:r>
          </a:p>
        </p:txBody>
      </p:sp>
      <p:sp>
        <p:nvSpPr>
          <p:cNvPr id="7" name="TextBox 6"/>
          <p:cNvSpPr txBox="1"/>
          <p:nvPr/>
        </p:nvSpPr>
        <p:spPr>
          <a:xfrm>
            <a:off x="1133964" y="5708616"/>
            <a:ext cx="6837801" cy="830997"/>
          </a:xfrm>
          <a:prstGeom prst="rect">
            <a:avLst/>
          </a:prstGeom>
          <a:noFill/>
        </p:spPr>
        <p:txBody>
          <a:bodyPr wrap="square" rtlCol="0">
            <a:spAutoFit/>
          </a:bodyPr>
          <a:lstStyle/>
          <a:p>
            <a:pPr marL="0" lvl="1" algn="ctr"/>
            <a:r>
              <a:rPr lang="en-US" sz="1600" b="1" i="1" dirty="0">
                <a:solidFill>
                  <a:srgbClr val="FF0000"/>
                </a:solidFill>
              </a:rPr>
              <a:t>Check with your security office for information on verifying contractor employee clearance eligibility and need to know. </a:t>
            </a:r>
          </a:p>
          <a:p>
            <a:endParaRPr lang="en-US" sz="1600" dirty="0"/>
          </a:p>
        </p:txBody>
      </p:sp>
      <p:sp>
        <p:nvSpPr>
          <p:cNvPr id="8"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dirty="0"/>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32</a:t>
            </a:fld>
            <a:endParaRPr lang="en-US"/>
          </a:p>
        </p:txBody>
      </p:sp>
    </p:spTree>
    <p:extLst>
      <p:ext uri="{BB962C8B-B14F-4D97-AF65-F5344CB8AC3E}">
        <p14:creationId xmlns:p14="http://schemas.microsoft.com/office/powerpoint/2010/main" val="3370902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46408"/>
            <a:ext cx="7428500" cy="973239"/>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Physical Security</a:t>
            </a:r>
            <a:endParaRPr lang="en-US" sz="2400" dirty="0">
              <a:latin typeface="Calibri"/>
              <a:cs typeface="Calibri"/>
            </a:endParaRPr>
          </a:p>
        </p:txBody>
      </p:sp>
      <p:sp>
        <p:nvSpPr>
          <p:cNvPr id="13314" name="Content Placeholder 3"/>
          <p:cNvSpPr txBox="1">
            <a:spLocks/>
          </p:cNvSpPr>
          <p:nvPr/>
        </p:nvSpPr>
        <p:spPr bwMode="auto">
          <a:xfrm>
            <a:off x="804067" y="1626278"/>
            <a:ext cx="7271277" cy="172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Physical Security</a:t>
            </a:r>
            <a:r>
              <a:rPr lang="en-US" sz="2000" i="1" dirty="0" smtClean="0">
                <a:solidFill>
                  <a:srgbClr val="000090"/>
                </a:solidFill>
                <a:latin typeface="Calibri"/>
                <a:cs typeface="Calibri"/>
              </a:rPr>
              <a:t>: Concerned with active and passive measures to prevent unauthorized access to personnel, equipment, installations, and information, and to safeguard them against espionage, sabotage, terrorism, damage, and criminal activity.</a:t>
            </a:r>
            <a:endParaRPr lang="en-US" sz="2000" i="1" dirty="0">
              <a:solidFill>
                <a:srgbClr val="000090"/>
              </a:solidFill>
              <a:latin typeface="Calibri"/>
              <a:cs typeface="Calibri"/>
            </a:endParaRPr>
          </a:p>
        </p:txBody>
      </p:sp>
      <p:sp>
        <p:nvSpPr>
          <p:cNvPr id="8" name="Content Placeholder 3"/>
          <p:cNvSpPr txBox="1">
            <a:spLocks/>
          </p:cNvSpPr>
          <p:nvPr/>
        </p:nvSpPr>
        <p:spPr bwMode="auto">
          <a:xfrm>
            <a:off x="804068" y="4030145"/>
            <a:ext cx="6816327" cy="181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Barriers/Fencing: establish boundaries and deter individuals</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Intrusion Detection System (IDS): deter, detect, document, deny, or delay intrusion by detecting a change in the environment.</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Security forces: </a:t>
            </a:r>
            <a:r>
              <a:rPr lang="en-US" sz="1600" dirty="0" err="1" smtClean="0">
                <a:solidFill>
                  <a:srgbClr val="000090"/>
                </a:solidFill>
                <a:latin typeface="Calibri"/>
                <a:cs typeface="Calibri"/>
              </a:rPr>
              <a:t>DoD</a:t>
            </a:r>
            <a:r>
              <a:rPr lang="en-US" sz="1600" dirty="0" smtClean="0">
                <a:solidFill>
                  <a:srgbClr val="000090"/>
                </a:solidFill>
                <a:latin typeface="Calibri"/>
                <a:cs typeface="Calibri"/>
              </a:rPr>
              <a:t>, military, contract personnel, and trained dogs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marL="285750" indent="-285750" algn="just" eaLnBrk="1" hangingPunct="1">
              <a:lnSpc>
                <a:spcPct val="120000"/>
              </a:lnSpc>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9" name="TextBox 2"/>
          <p:cNvSpPr txBox="1">
            <a:spLocks noChangeArrowheads="1"/>
          </p:cNvSpPr>
          <p:nvPr/>
        </p:nvSpPr>
        <p:spPr bwMode="auto">
          <a:xfrm>
            <a:off x="804067" y="3437173"/>
            <a:ext cx="74193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Physical Security Countermeasures</a:t>
            </a:r>
            <a:endParaRPr lang="en-US" sz="2000" b="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33</a:t>
            </a:fld>
            <a:endParaRPr lang="en-US"/>
          </a:p>
        </p:txBody>
      </p:sp>
    </p:spTree>
    <p:extLst>
      <p:ext uri="{BB962C8B-B14F-4D97-AF65-F5344CB8AC3E}">
        <p14:creationId xmlns:p14="http://schemas.microsoft.com/office/powerpoint/2010/main" val="39469685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27454"/>
            <a:ext cx="7682056" cy="992193"/>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Physical Security</a:t>
            </a:r>
            <a:br>
              <a:rPr lang="en-US" sz="2400" dirty="0" smtClean="0">
                <a:latin typeface="Calibri"/>
                <a:cs typeface="Calibri"/>
              </a:rPr>
            </a:br>
            <a:r>
              <a:rPr lang="en-US" sz="2400" dirty="0" smtClean="0">
                <a:latin typeface="Calibri"/>
                <a:cs typeface="Calibri"/>
              </a:rPr>
              <a:t>Employee Identification</a:t>
            </a:r>
            <a:endParaRPr lang="en-US" sz="2400" dirty="0">
              <a:latin typeface="Calibri"/>
              <a:cs typeface="Calibri"/>
            </a:endParaRPr>
          </a:p>
        </p:txBody>
      </p:sp>
      <p:sp>
        <p:nvSpPr>
          <p:cNvPr id="6" name="Content Placeholder 3"/>
          <p:cNvSpPr txBox="1">
            <a:spLocks/>
          </p:cNvSpPr>
          <p:nvPr/>
        </p:nvSpPr>
        <p:spPr bwMode="auto">
          <a:xfrm>
            <a:off x="1156329" y="3010035"/>
            <a:ext cx="6577803" cy="141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err="1" smtClean="0">
                <a:solidFill>
                  <a:srgbClr val="000090"/>
                </a:solidFill>
                <a:latin typeface="Calibri"/>
                <a:cs typeface="Calibri"/>
              </a:rPr>
              <a:t>DoD</a:t>
            </a:r>
            <a:r>
              <a:rPr lang="en-US" sz="1600" dirty="0" smtClean="0">
                <a:solidFill>
                  <a:srgbClr val="000090"/>
                </a:solidFill>
                <a:latin typeface="Calibri"/>
                <a:cs typeface="Calibri"/>
              </a:rPr>
              <a:t> wide form of identification</a:t>
            </a: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Used by civilians, contractors, and military personnel</a:t>
            </a: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Contains personal identifying data and Public Key Infrastructure (PKI) certificate</a:t>
            </a: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Used for email encryption, digital signing, and network access</a:t>
            </a:r>
            <a:endParaRPr lang="en-US" sz="1600" dirty="0">
              <a:solidFill>
                <a:srgbClr val="FF0000"/>
              </a:solidFill>
              <a:latin typeface="Calibri"/>
              <a:cs typeface="Calibri"/>
            </a:endParaRPr>
          </a:p>
        </p:txBody>
      </p:sp>
      <p:sp>
        <p:nvSpPr>
          <p:cNvPr id="7" name="TextBox 2"/>
          <p:cNvSpPr txBox="1">
            <a:spLocks noChangeArrowheads="1"/>
          </p:cNvSpPr>
          <p:nvPr/>
        </p:nvSpPr>
        <p:spPr bwMode="auto">
          <a:xfrm>
            <a:off x="804067" y="2043283"/>
            <a:ext cx="73554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Calibri"/>
                <a:cs typeface="Calibri"/>
              </a:rPr>
              <a:t>Homeland Security Presidential Directive 12 (HSPD-12) Common Access Card (CAC)</a:t>
            </a:r>
            <a:endParaRPr lang="en-US" b="1" dirty="0">
              <a:solidFill>
                <a:srgbClr val="000090"/>
              </a:solidFill>
              <a:latin typeface="Calibri"/>
              <a:cs typeface="Calibri"/>
            </a:endParaRPr>
          </a:p>
        </p:txBody>
      </p:sp>
      <p:sp>
        <p:nvSpPr>
          <p:cNvPr id="10" name="TextBox 2"/>
          <p:cNvSpPr txBox="1">
            <a:spLocks noChangeArrowheads="1"/>
          </p:cNvSpPr>
          <p:nvPr/>
        </p:nvSpPr>
        <p:spPr bwMode="auto">
          <a:xfrm>
            <a:off x="1461944" y="5252180"/>
            <a:ext cx="60893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smtClean="0">
                <a:solidFill>
                  <a:srgbClr val="FF0000"/>
                </a:solidFill>
              </a:rPr>
              <a:t>If </a:t>
            </a:r>
            <a:r>
              <a:rPr lang="en-US" sz="1800" dirty="0">
                <a:solidFill>
                  <a:srgbClr val="FF0000"/>
                </a:solidFill>
              </a:rPr>
              <a:t>your CAC card is either lost or stolen, report it to your security office immediately.</a:t>
            </a:r>
            <a:endParaRPr lang="en-US" sz="1800" dirty="0">
              <a:solidFill>
                <a:srgbClr val="FF0000"/>
              </a:solidFill>
              <a:latin typeface="Calibri"/>
              <a:cs typeface="Calibri"/>
            </a:endParaRPr>
          </a:p>
        </p:txBody>
      </p:sp>
      <p:sp>
        <p:nvSpPr>
          <p:cNvPr id="11"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12" name="Footer Placeholder 5"/>
          <p:cNvSpPr>
            <a:spLocks noGrp="1"/>
          </p:cNvSpPr>
          <p:nvPr>
            <p:ph type="ftr" sz="quarter" idx="11"/>
          </p:nvPr>
        </p:nvSpPr>
        <p:spPr>
          <a:xfrm>
            <a:off x="3124200" y="6356350"/>
            <a:ext cx="2895600" cy="365125"/>
          </a:xfrm>
        </p:spPr>
        <p:txBody>
          <a:bodyPr/>
          <a:lstStyle/>
          <a:p>
            <a:endParaRPr lang="en-US"/>
          </a:p>
        </p:txBody>
      </p:sp>
      <p:sp>
        <p:nvSpPr>
          <p:cNvPr id="13"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34</a:t>
            </a:fld>
            <a:endParaRPr lang="en-US"/>
          </a:p>
        </p:txBody>
      </p:sp>
    </p:spTree>
    <p:extLst>
      <p:ext uri="{BB962C8B-B14F-4D97-AF65-F5344CB8AC3E}">
        <p14:creationId xmlns:p14="http://schemas.microsoft.com/office/powerpoint/2010/main" val="2723667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65364"/>
            <a:ext cx="7682056" cy="954284"/>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Physical Security</a:t>
            </a:r>
            <a:br>
              <a:rPr lang="en-US" sz="2400" dirty="0" smtClean="0">
                <a:latin typeface="Calibri"/>
                <a:cs typeface="Calibri"/>
              </a:rPr>
            </a:br>
            <a:r>
              <a:rPr lang="en-US" sz="2400" dirty="0" smtClean="0">
                <a:latin typeface="Calibri"/>
                <a:cs typeface="Calibri"/>
              </a:rPr>
              <a:t>Escort Requirements</a:t>
            </a:r>
            <a:endParaRPr lang="en-US" sz="2400" dirty="0">
              <a:latin typeface="Calibri"/>
              <a:cs typeface="Calibri"/>
            </a:endParaRPr>
          </a:p>
        </p:txBody>
      </p:sp>
      <p:sp>
        <p:nvSpPr>
          <p:cNvPr id="7" name="TextBox 2"/>
          <p:cNvSpPr txBox="1">
            <a:spLocks noChangeArrowheads="1"/>
          </p:cNvSpPr>
          <p:nvPr/>
        </p:nvSpPr>
        <p:spPr bwMode="auto">
          <a:xfrm>
            <a:off x="968536" y="1744436"/>
            <a:ext cx="711784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Escort Requirements</a:t>
            </a:r>
            <a:endParaRPr lang="en-US" sz="3200" b="1" dirty="0">
              <a:solidFill>
                <a:srgbClr val="000090"/>
              </a:solidFill>
              <a:latin typeface="Calibri"/>
              <a:cs typeface="Calibri"/>
            </a:endParaRPr>
          </a:p>
        </p:txBody>
      </p:sp>
      <p:sp>
        <p:nvSpPr>
          <p:cNvPr id="8" name="Content Placeholder 3"/>
          <p:cNvSpPr txBox="1">
            <a:spLocks/>
          </p:cNvSpPr>
          <p:nvPr/>
        </p:nvSpPr>
        <p:spPr bwMode="auto">
          <a:xfrm>
            <a:off x="1034884" y="2623039"/>
            <a:ext cx="6708727" cy="240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Ensure access to controlled areas by non-cleared personnel is minimal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Only </a:t>
            </a:r>
            <a:r>
              <a:rPr lang="en-US" sz="1600" dirty="0" err="1" smtClean="0">
                <a:solidFill>
                  <a:srgbClr val="000090"/>
                </a:solidFill>
                <a:latin typeface="Calibri"/>
                <a:cs typeface="Calibri"/>
              </a:rPr>
              <a:t>DoD</a:t>
            </a:r>
            <a:r>
              <a:rPr lang="en-US" sz="1600" dirty="0" smtClean="0">
                <a:solidFill>
                  <a:srgbClr val="000090"/>
                </a:solidFill>
                <a:latin typeface="Calibri"/>
                <a:cs typeface="Calibri"/>
              </a:rPr>
              <a:t> civilians and contract and military personnel are authorized to escort non-cleared personnel</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Ensure all visitors sign the Visitor Log upon entry</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Check with your security office for specific escort procedures</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marL="285750" indent="-285750" algn="just" eaLnBrk="1" hangingPunct="1">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35</a:t>
            </a:fld>
            <a:endParaRPr lang="en-US"/>
          </a:p>
        </p:txBody>
      </p:sp>
    </p:spTree>
    <p:extLst>
      <p:ext uri="{BB962C8B-B14F-4D97-AF65-F5344CB8AC3E}">
        <p14:creationId xmlns:p14="http://schemas.microsoft.com/office/powerpoint/2010/main" val="342413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12750"/>
            <a:ext cx="7682056" cy="906897"/>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Operations Security (OPSEC)</a:t>
            </a:r>
            <a:endParaRPr lang="en-US" sz="2400" dirty="0">
              <a:latin typeface="Calibri"/>
              <a:cs typeface="Calibri"/>
            </a:endParaRPr>
          </a:p>
        </p:txBody>
      </p:sp>
      <p:sp>
        <p:nvSpPr>
          <p:cNvPr id="7" name="TextBox 2"/>
          <p:cNvSpPr txBox="1">
            <a:spLocks noChangeArrowheads="1"/>
          </p:cNvSpPr>
          <p:nvPr/>
        </p:nvSpPr>
        <p:spPr bwMode="auto">
          <a:xfrm>
            <a:off x="968536" y="1569805"/>
            <a:ext cx="69351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i="1" dirty="0" smtClean="0">
                <a:solidFill>
                  <a:srgbClr val="000090"/>
                </a:solidFill>
                <a:latin typeface="Calibri"/>
                <a:cs typeface="Calibri"/>
              </a:rPr>
              <a:t>OPSEC: </a:t>
            </a:r>
            <a:r>
              <a:rPr lang="en-US" sz="2000" i="1" dirty="0">
                <a:solidFill>
                  <a:srgbClr val="000090"/>
                </a:solidFill>
              </a:rPr>
              <a:t>Process to protect critical </a:t>
            </a:r>
            <a:r>
              <a:rPr lang="en-US" sz="2000" i="1" dirty="0" smtClean="0">
                <a:solidFill>
                  <a:srgbClr val="000090"/>
                </a:solidFill>
              </a:rPr>
              <a:t>(classified or CUI) information </a:t>
            </a:r>
            <a:r>
              <a:rPr lang="en-US" sz="2000" i="1" dirty="0">
                <a:solidFill>
                  <a:srgbClr val="000090"/>
                </a:solidFill>
              </a:rPr>
              <a:t>from access by an adversary</a:t>
            </a:r>
            <a:r>
              <a:rPr lang="en-US" sz="2000" b="1" i="1" dirty="0" smtClean="0">
                <a:solidFill>
                  <a:srgbClr val="000090"/>
                </a:solidFill>
                <a:latin typeface="Calibri"/>
                <a:cs typeface="Calibri"/>
              </a:rPr>
              <a:t>.</a:t>
            </a:r>
            <a:endParaRPr lang="en-US" sz="2000" b="1" i="1" dirty="0">
              <a:solidFill>
                <a:srgbClr val="000090"/>
              </a:solidFill>
              <a:latin typeface="Calibri"/>
              <a:cs typeface="Calibri"/>
            </a:endParaRPr>
          </a:p>
        </p:txBody>
      </p:sp>
      <p:sp>
        <p:nvSpPr>
          <p:cNvPr id="8" name="Content Placeholder 3"/>
          <p:cNvSpPr txBox="1">
            <a:spLocks/>
          </p:cNvSpPr>
          <p:nvPr/>
        </p:nvSpPr>
        <p:spPr bwMode="auto">
          <a:xfrm>
            <a:off x="1003688" y="2607263"/>
            <a:ext cx="2120512" cy="51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pPr>
            <a:r>
              <a:rPr lang="en-US" sz="2000" b="1" dirty="0" smtClean="0">
                <a:solidFill>
                  <a:srgbClr val="000090"/>
                </a:solidFill>
                <a:latin typeface="Calibri"/>
                <a:cs typeface="Calibri"/>
              </a:rPr>
              <a:t>OPSEC Practices:</a:t>
            </a:r>
          </a:p>
        </p:txBody>
      </p:sp>
      <p:sp>
        <p:nvSpPr>
          <p:cNvPr id="5"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36</a:t>
            </a:fld>
            <a:endParaRPr lang="en-US"/>
          </a:p>
        </p:txBody>
      </p:sp>
      <p:sp>
        <p:nvSpPr>
          <p:cNvPr id="3" name="Rectangle 2"/>
          <p:cNvSpPr/>
          <p:nvPr/>
        </p:nvSpPr>
        <p:spPr>
          <a:xfrm>
            <a:off x="993218" y="3125824"/>
            <a:ext cx="6826461" cy="1809213"/>
          </a:xfrm>
          <a:prstGeom prst="rect">
            <a:avLst/>
          </a:prstGeom>
        </p:spPr>
        <p:txBody>
          <a:bodyPr wrap="square">
            <a:spAutoFit/>
          </a:bodyPr>
          <a:lstStyle/>
          <a:p>
            <a:pPr marL="285750" indent="-285750" algn="just">
              <a:lnSpc>
                <a:spcPct val="120000"/>
              </a:lnSpc>
              <a:spcBef>
                <a:spcPts val="100"/>
              </a:spcBef>
              <a:spcAft>
                <a:spcPts val="25"/>
              </a:spcAft>
              <a:buSzPct val="80000"/>
              <a:buFont typeface="Arial"/>
              <a:buChar char="•"/>
            </a:pPr>
            <a:r>
              <a:rPr lang="en-US" dirty="0" smtClean="0">
                <a:solidFill>
                  <a:srgbClr val="000090"/>
                </a:solidFill>
                <a:cs typeface="Calibri"/>
              </a:rPr>
              <a:t>Remove ID badge when you leave your facility</a:t>
            </a:r>
          </a:p>
          <a:p>
            <a:pPr marL="285750" indent="-285750" algn="just">
              <a:lnSpc>
                <a:spcPct val="120000"/>
              </a:lnSpc>
              <a:spcBef>
                <a:spcPts val="100"/>
              </a:spcBef>
              <a:spcAft>
                <a:spcPts val="25"/>
              </a:spcAft>
              <a:buSzPct val="80000"/>
              <a:buFont typeface="Arial"/>
              <a:buChar char="•"/>
            </a:pPr>
            <a:r>
              <a:rPr lang="en-US" dirty="0" smtClean="0">
                <a:solidFill>
                  <a:srgbClr val="000090"/>
                </a:solidFill>
                <a:cs typeface="Calibri"/>
              </a:rPr>
              <a:t>Do not post or send sensitive information over the web</a:t>
            </a:r>
            <a:endParaRPr lang="en-US" dirty="0">
              <a:solidFill>
                <a:srgbClr val="000090"/>
              </a:solidFill>
              <a:cs typeface="Calibri"/>
            </a:endParaRPr>
          </a:p>
          <a:p>
            <a:pPr marL="285750" indent="-285750" algn="just">
              <a:lnSpc>
                <a:spcPct val="120000"/>
              </a:lnSpc>
              <a:spcBef>
                <a:spcPts val="100"/>
              </a:spcBef>
              <a:spcAft>
                <a:spcPts val="25"/>
              </a:spcAft>
              <a:buSzPct val="80000"/>
              <a:buFont typeface="Arial"/>
              <a:buChar char="•"/>
            </a:pPr>
            <a:r>
              <a:rPr lang="en-US" dirty="0" smtClean="0">
                <a:solidFill>
                  <a:srgbClr val="000090"/>
                </a:solidFill>
                <a:cs typeface="Calibri"/>
              </a:rPr>
              <a:t>Guard against calls to obtain sensitive information</a:t>
            </a:r>
            <a:endParaRPr lang="en-US" dirty="0">
              <a:solidFill>
                <a:srgbClr val="000090"/>
              </a:solidFill>
              <a:cs typeface="Calibri"/>
            </a:endParaRPr>
          </a:p>
          <a:p>
            <a:pPr marL="285750" indent="-285750" algn="just">
              <a:lnSpc>
                <a:spcPct val="120000"/>
              </a:lnSpc>
              <a:spcBef>
                <a:spcPts val="100"/>
              </a:spcBef>
              <a:spcAft>
                <a:spcPts val="25"/>
              </a:spcAft>
              <a:buSzPct val="80000"/>
              <a:buFont typeface="Arial"/>
              <a:buChar char="•"/>
            </a:pPr>
            <a:r>
              <a:rPr lang="en-US" dirty="0" smtClean="0">
                <a:solidFill>
                  <a:srgbClr val="000090"/>
                </a:solidFill>
                <a:cs typeface="Calibri"/>
              </a:rPr>
              <a:t>Do not discuss sensitive information in public, or over the telephone</a:t>
            </a:r>
            <a:endParaRPr lang="en-US" dirty="0">
              <a:solidFill>
                <a:srgbClr val="000090"/>
              </a:solidFill>
              <a:cs typeface="Calibri"/>
            </a:endParaRPr>
          </a:p>
          <a:p>
            <a:pPr marL="285750" indent="-285750" algn="just">
              <a:lnSpc>
                <a:spcPct val="120000"/>
              </a:lnSpc>
              <a:spcBef>
                <a:spcPts val="100"/>
              </a:spcBef>
              <a:spcAft>
                <a:spcPts val="25"/>
              </a:spcAft>
              <a:buSzPct val="80000"/>
              <a:buFont typeface="Arial"/>
              <a:buChar char="•"/>
            </a:pPr>
            <a:r>
              <a:rPr lang="en-US" dirty="0" smtClean="0">
                <a:solidFill>
                  <a:srgbClr val="000090"/>
                </a:solidFill>
                <a:cs typeface="Calibri"/>
              </a:rPr>
              <a:t>Watch for and report suspicious activity</a:t>
            </a:r>
            <a:endParaRPr lang="en-US" dirty="0">
              <a:solidFill>
                <a:srgbClr val="000090"/>
              </a:solidFill>
              <a:cs typeface="Calibri"/>
            </a:endParaRPr>
          </a:p>
        </p:txBody>
      </p:sp>
    </p:spTree>
    <p:extLst>
      <p:ext uri="{BB962C8B-B14F-4D97-AF65-F5344CB8AC3E}">
        <p14:creationId xmlns:p14="http://schemas.microsoft.com/office/powerpoint/2010/main" val="591389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93796"/>
            <a:ext cx="7580166" cy="925852"/>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Foreign Travel Official</a:t>
            </a:r>
            <a:endParaRPr lang="en-US" sz="2400" dirty="0">
              <a:latin typeface="Calibri"/>
              <a:cs typeface="Calibri"/>
            </a:endParaRPr>
          </a:p>
        </p:txBody>
      </p:sp>
      <p:sp>
        <p:nvSpPr>
          <p:cNvPr id="7" name="TextBox 2"/>
          <p:cNvSpPr txBox="1">
            <a:spLocks noChangeArrowheads="1"/>
          </p:cNvSpPr>
          <p:nvPr/>
        </p:nvSpPr>
        <p:spPr bwMode="auto">
          <a:xfrm>
            <a:off x="1092298" y="2637819"/>
            <a:ext cx="7117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Foreign Travel Requirements</a:t>
            </a:r>
            <a:endParaRPr lang="en-US" sz="2000" b="1" dirty="0">
              <a:solidFill>
                <a:srgbClr val="000090"/>
              </a:solidFill>
              <a:latin typeface="Calibri"/>
              <a:cs typeface="Calibri"/>
            </a:endParaRPr>
          </a:p>
        </p:txBody>
      </p:sp>
      <p:sp>
        <p:nvSpPr>
          <p:cNvPr id="8" name="Content Placeholder 3"/>
          <p:cNvSpPr txBox="1">
            <a:spLocks/>
          </p:cNvSpPr>
          <p:nvPr/>
        </p:nvSpPr>
        <p:spPr bwMode="auto">
          <a:xfrm>
            <a:off x="1092299" y="3108899"/>
            <a:ext cx="6632901" cy="33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Obtain defensive foreign travel security briefing prior to travel or at least once a year</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Obtain country specific briefing from the Counterintelligence Office (if required)</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Current Antiterrorism/Force Protection Level 1 training</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Contact nearest U.S. Consulate, Defense Attaché, Embassy Regional Security Officer, or Post Duty Officer if detained or subjected to harassment or provocation</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marL="285750" indent="-285750" algn="just" eaLnBrk="1" hangingPunct="1">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Content Placeholder 3"/>
          <p:cNvSpPr txBox="1">
            <a:spLocks/>
          </p:cNvSpPr>
          <p:nvPr/>
        </p:nvSpPr>
        <p:spPr bwMode="auto">
          <a:xfrm>
            <a:off x="1071026" y="1510034"/>
            <a:ext cx="6530414" cy="86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All </a:t>
            </a:r>
            <a:r>
              <a:rPr lang="en-US" sz="2000" b="1" i="1" dirty="0" err="1" smtClean="0">
                <a:solidFill>
                  <a:srgbClr val="000090"/>
                </a:solidFill>
                <a:latin typeface="Calibri"/>
                <a:cs typeface="Calibri"/>
              </a:rPr>
              <a:t>DoD</a:t>
            </a:r>
            <a:r>
              <a:rPr lang="en-US" sz="2000" b="1" i="1" dirty="0" smtClean="0">
                <a:solidFill>
                  <a:srgbClr val="000090"/>
                </a:solidFill>
                <a:latin typeface="Calibri"/>
                <a:cs typeface="Calibri"/>
              </a:rPr>
              <a:t> government personnel must provide advance notice of foreign travel plans to the Security Office.</a:t>
            </a:r>
            <a:endParaRPr lang="en-US" sz="2000" i="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37</a:t>
            </a:fld>
            <a:endParaRPr lang="en-US"/>
          </a:p>
        </p:txBody>
      </p:sp>
    </p:spTree>
    <p:extLst>
      <p:ext uri="{BB962C8B-B14F-4D97-AF65-F5344CB8AC3E}">
        <p14:creationId xmlns:p14="http://schemas.microsoft.com/office/powerpoint/2010/main" val="3690920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22228"/>
            <a:ext cx="7428500" cy="897420"/>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Foreign Travel SCI</a:t>
            </a:r>
            <a:endParaRPr lang="en-US" sz="2400" dirty="0">
              <a:latin typeface="Calibri"/>
              <a:cs typeface="Calibri"/>
            </a:endParaRPr>
          </a:p>
        </p:txBody>
      </p:sp>
      <p:sp>
        <p:nvSpPr>
          <p:cNvPr id="7" name="TextBox 2"/>
          <p:cNvSpPr txBox="1">
            <a:spLocks noChangeArrowheads="1"/>
          </p:cNvSpPr>
          <p:nvPr/>
        </p:nvSpPr>
        <p:spPr bwMode="auto">
          <a:xfrm>
            <a:off x="1461942" y="2513582"/>
            <a:ext cx="7117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Additional SCI Foreign Travel Requirements</a:t>
            </a:r>
            <a:endParaRPr lang="en-US" sz="2000" b="1" dirty="0">
              <a:solidFill>
                <a:srgbClr val="000090"/>
              </a:solidFill>
              <a:latin typeface="Calibri"/>
              <a:cs typeface="Calibri"/>
            </a:endParaRPr>
          </a:p>
        </p:txBody>
      </p:sp>
      <p:sp>
        <p:nvSpPr>
          <p:cNvPr id="8" name="Content Placeholder 3"/>
          <p:cNvSpPr txBox="1">
            <a:spLocks/>
          </p:cNvSpPr>
          <p:nvPr/>
        </p:nvSpPr>
        <p:spPr bwMode="auto">
          <a:xfrm>
            <a:off x="1461944" y="2984662"/>
            <a:ext cx="6395948" cy="258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Complete foreign travel questionnaire</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Provide copy of itinerary</a:t>
            </a:r>
          </a:p>
          <a:p>
            <a:pPr marL="285750" indent="-285750" algn="just" eaLnBrk="1" hangingPunct="1">
              <a:lnSpc>
                <a:spcPct val="120000"/>
              </a:lnSpc>
              <a:spcBef>
                <a:spcPts val="100"/>
              </a:spcBef>
              <a:spcAft>
                <a:spcPts val="25"/>
              </a:spcAft>
              <a:buSzPct val="80000"/>
              <a:buFont typeface="Arial"/>
              <a:buChar char="•"/>
            </a:pPr>
            <a:r>
              <a:rPr lang="en-US" sz="1600" dirty="0" smtClean="0">
                <a:solidFill>
                  <a:srgbClr val="000090"/>
                </a:solidFill>
                <a:latin typeface="Calibri"/>
                <a:cs typeface="Calibri"/>
              </a:rPr>
              <a:t>Be aware of nearest U.S. Consulate, Defense Attaché, Embassy Regional Security Officer, or Post Duty Officer</a:t>
            </a:r>
          </a:p>
          <a:p>
            <a:pPr marL="285750" indent="-285750" algn="just" eaLnBrk="1" hangingPunct="1">
              <a:lnSpc>
                <a:spcPct val="120000"/>
              </a:lnSpc>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p>
          <a:p>
            <a:pPr marL="285750" indent="-285750" algn="just" eaLnBrk="1" hangingPunct="1">
              <a:lnSpc>
                <a:spcPct val="120000"/>
              </a:lnSpc>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Content Placeholder 3"/>
          <p:cNvSpPr txBox="1">
            <a:spLocks/>
          </p:cNvSpPr>
          <p:nvPr/>
        </p:nvSpPr>
        <p:spPr bwMode="auto">
          <a:xfrm>
            <a:off x="1326933" y="1510034"/>
            <a:ext cx="6759443" cy="86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SCI indoctrinated personnel must follow the previous steps.</a:t>
            </a:r>
            <a:endParaRPr lang="en-US" sz="2000" i="1" dirty="0">
              <a:solidFill>
                <a:srgbClr val="000090"/>
              </a:solidFill>
              <a:latin typeface="Calibri"/>
              <a:cs typeface="Calibri"/>
            </a:endParaRPr>
          </a:p>
        </p:txBody>
      </p:sp>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38</a:t>
            </a:fld>
            <a:endParaRPr lang="en-US"/>
          </a:p>
        </p:txBody>
      </p:sp>
    </p:spTree>
    <p:extLst>
      <p:ext uri="{BB962C8B-B14F-4D97-AF65-F5344CB8AC3E}">
        <p14:creationId xmlns:p14="http://schemas.microsoft.com/office/powerpoint/2010/main" val="15124148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0"/>
            <a:ext cx="7428500" cy="121964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Summary</a:t>
            </a:r>
            <a:endParaRPr lang="en-US" sz="2400" dirty="0">
              <a:latin typeface="Calibri"/>
              <a:cs typeface="Calibri"/>
            </a:endParaRPr>
          </a:p>
        </p:txBody>
      </p:sp>
      <p:sp>
        <p:nvSpPr>
          <p:cNvPr id="8" name="Content Placeholder 3"/>
          <p:cNvSpPr txBox="1">
            <a:spLocks/>
          </p:cNvSpPr>
          <p:nvPr/>
        </p:nvSpPr>
        <p:spPr bwMode="auto">
          <a:xfrm>
            <a:off x="2132573" y="1964323"/>
            <a:ext cx="4966039" cy="3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Personnel Security Clearance Process</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Information Security Program</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Pre-Publication Process</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Physical Security Program</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Operations Security (OPSEC) Program</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Understand the requirement for reporting foreign travel</a:t>
            </a:r>
          </a:p>
          <a:p>
            <a:pPr marL="285750" indent="-285750" algn="just" eaLnBrk="1" hangingPunct="1">
              <a:lnSpc>
                <a:spcPct val="130000"/>
              </a:lnSpc>
              <a:spcBef>
                <a:spcPts val="100"/>
              </a:spcBef>
              <a:spcAft>
                <a:spcPts val="25"/>
              </a:spcAft>
              <a:buSzPct val="80000"/>
              <a:buFont typeface="Wingdings" charset="2"/>
              <a:buChar char="Ø"/>
            </a:pPr>
            <a:r>
              <a:rPr lang="en-US" sz="2000" i="1" dirty="0" smtClean="0">
                <a:solidFill>
                  <a:srgbClr val="FF0000"/>
                </a:solidFill>
                <a:latin typeface="Calibri"/>
                <a:cs typeface="Calibri"/>
              </a:rPr>
              <a:t>[Add additional guidance as required]</a:t>
            </a:r>
          </a:p>
        </p:txBody>
      </p:sp>
      <p:sp>
        <p:nvSpPr>
          <p:cNvPr id="4"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5" name="Footer Placeholder 5"/>
          <p:cNvSpPr>
            <a:spLocks noGrp="1"/>
          </p:cNvSpPr>
          <p:nvPr>
            <p:ph type="ftr" sz="quarter" idx="11"/>
          </p:nvPr>
        </p:nvSpPr>
        <p:spPr>
          <a:xfrm>
            <a:off x="3124200" y="6356350"/>
            <a:ext cx="2895600" cy="365125"/>
          </a:xfrm>
        </p:spPr>
        <p:txBody>
          <a:bodyPr/>
          <a:lstStyle/>
          <a:p>
            <a:endParaRPr lang="en-US"/>
          </a:p>
        </p:txBody>
      </p:sp>
      <p:sp>
        <p:nvSpPr>
          <p:cNvPr id="6"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39</a:t>
            </a:fld>
            <a:endParaRPr lang="en-US"/>
          </a:p>
        </p:txBody>
      </p:sp>
    </p:spTree>
    <p:extLst>
      <p:ext uri="{BB962C8B-B14F-4D97-AF65-F5344CB8AC3E}">
        <p14:creationId xmlns:p14="http://schemas.microsoft.com/office/powerpoint/2010/main" val="3533458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623" y="312750"/>
            <a:ext cx="7170377" cy="906898"/>
          </a:xfrm>
        </p:spPr>
        <p:txBody>
          <a:bodyPr wrap="square" numCol="1" anchorCtr="0" compatLnSpc="1">
            <a:prstTxWarp prst="textNoShape">
              <a:avLst/>
            </a:prstTxWarp>
            <a:normAutofit/>
          </a:bodyPr>
          <a:lstStyle/>
          <a:p>
            <a:pPr eaLnBrk="1" hangingPunct="1">
              <a:defRPr/>
            </a:pPr>
            <a:r>
              <a:rPr lang="en-US" sz="2400" dirty="0">
                <a:latin typeface="Calibri"/>
                <a:cs typeface="Calibri"/>
              </a:rPr>
              <a:t>Personnel </a:t>
            </a:r>
            <a:r>
              <a:rPr lang="en-US" sz="2400" dirty="0" smtClean="0">
                <a:latin typeface="Calibri"/>
                <a:cs typeface="Calibri"/>
              </a:rPr>
              <a:t>Security Clearance </a:t>
            </a:r>
            <a:r>
              <a:rPr lang="en-US" sz="2400" dirty="0">
                <a:latin typeface="Calibri"/>
                <a:cs typeface="Calibri"/>
              </a:rPr>
              <a:t>Process</a:t>
            </a:r>
          </a:p>
        </p:txBody>
      </p:sp>
      <p:sp>
        <p:nvSpPr>
          <p:cNvPr id="8194" name="Content Placeholder 3"/>
          <p:cNvSpPr txBox="1">
            <a:spLocks/>
          </p:cNvSpPr>
          <p:nvPr/>
        </p:nvSpPr>
        <p:spPr bwMode="auto">
          <a:xfrm>
            <a:off x="282575" y="1447800"/>
            <a:ext cx="85566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endParaRPr lang="en-US" sz="3200">
              <a:latin typeface="Arial" charset="0"/>
            </a:endParaRPr>
          </a:p>
        </p:txBody>
      </p:sp>
      <p:pic>
        <p:nvPicPr>
          <p:cNvPr id="4" name="Picture 3" descr="Icons_slide4_f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45" y="1588399"/>
            <a:ext cx="8696463" cy="4412491"/>
          </a:xfrm>
          <a:prstGeom prst="rect">
            <a:avLst/>
          </a:prstGeom>
        </p:spPr>
      </p:pic>
      <p:sp>
        <p:nvSpPr>
          <p:cNvPr id="5"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4</a:t>
            </a:fld>
            <a:endParaRPr lang="en-US"/>
          </a:p>
        </p:txBody>
      </p:sp>
    </p:spTree>
    <p:extLst>
      <p:ext uri="{BB962C8B-B14F-4D97-AF65-F5344CB8AC3E}">
        <p14:creationId xmlns:p14="http://schemas.microsoft.com/office/powerpoint/2010/main" val="3953356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0"/>
            <a:ext cx="7428500" cy="121964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Any Questions?</a:t>
            </a:r>
            <a:endParaRPr lang="en-US" sz="2400" dirty="0">
              <a:latin typeface="Calibri"/>
              <a:cs typeface="Calibri"/>
            </a:endParaRPr>
          </a:p>
        </p:txBody>
      </p:sp>
      <p:pic>
        <p:nvPicPr>
          <p:cNvPr id="3" name="Picture 2" descr="questionmarkM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424" y="731520"/>
            <a:ext cx="6126480" cy="6126480"/>
          </a:xfrm>
          <a:prstGeom prst="rect">
            <a:avLst/>
          </a:prstGeom>
        </p:spPr>
      </p:pic>
    </p:spTree>
    <p:extLst>
      <p:ext uri="{BB962C8B-B14F-4D97-AF65-F5344CB8AC3E}">
        <p14:creationId xmlns:p14="http://schemas.microsoft.com/office/powerpoint/2010/main" val="3465100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474" y="274841"/>
            <a:ext cx="7846526" cy="944806"/>
          </a:xfrm>
        </p:spPr>
        <p:txBody>
          <a:bodyPr/>
          <a:lstStyle/>
          <a:p>
            <a:r>
              <a:rPr lang="en-US" dirty="0" smtClean="0"/>
              <a:t>Personnel Security Investigation</a:t>
            </a:r>
            <a:endParaRPr lang="en-US" dirty="0"/>
          </a:p>
        </p:txBody>
      </p:sp>
      <p:sp>
        <p:nvSpPr>
          <p:cNvPr id="4" name="Date Placeholder 3"/>
          <p:cNvSpPr>
            <a:spLocks noGrp="1"/>
          </p:cNvSpPr>
          <p:nvPr>
            <p:ph type="dt" sz="half" idx="10"/>
          </p:nvPr>
        </p:nvSpPr>
        <p:spPr/>
        <p:txBody>
          <a:bodyPr/>
          <a:lstStyle/>
          <a:p>
            <a:fld id="{739332DC-639E-6346-A396-966945615A28}" type="datetime1">
              <a:rPr lang="en-US" smtClean="0"/>
              <a:t>2/6/2020</a:t>
            </a:fld>
            <a:endParaRPr lang="en-US"/>
          </a:p>
        </p:txBody>
      </p:sp>
      <p:sp>
        <p:nvSpPr>
          <p:cNvPr id="5" name="Footer Placeholder 4"/>
          <p:cNvSpPr>
            <a:spLocks noGrp="1"/>
          </p:cNvSpPr>
          <p:nvPr>
            <p:ph type="ftr" sz="quarter" idx="11"/>
          </p:nvPr>
        </p:nvSpPr>
        <p:spPr>
          <a:xfrm>
            <a:off x="2811426" y="6261580"/>
            <a:ext cx="2895600" cy="365125"/>
          </a:xfrm>
        </p:spPr>
        <p:txBody>
          <a:bodyPr/>
          <a:lstStyle/>
          <a:p>
            <a:endParaRPr lang="en-US"/>
          </a:p>
        </p:txBody>
      </p:sp>
      <p:sp>
        <p:nvSpPr>
          <p:cNvPr id="6" name="Slide Number Placeholder 5"/>
          <p:cNvSpPr>
            <a:spLocks noGrp="1"/>
          </p:cNvSpPr>
          <p:nvPr>
            <p:ph type="sldNum" sz="quarter" idx="12"/>
          </p:nvPr>
        </p:nvSpPr>
        <p:spPr/>
        <p:txBody>
          <a:bodyPr/>
          <a:lstStyle/>
          <a:p>
            <a:fld id="{67EC981D-7159-624C-A673-1707AD16768A}" type="slidenum">
              <a:rPr lang="en-US" smtClean="0"/>
              <a:t>5</a:t>
            </a:fld>
            <a:endParaRPr lang="en-US"/>
          </a:p>
        </p:txBody>
      </p:sp>
      <p:sp>
        <p:nvSpPr>
          <p:cNvPr id="10" name="Content Placeholder 2"/>
          <p:cNvSpPr txBox="1">
            <a:spLocks/>
          </p:cNvSpPr>
          <p:nvPr/>
        </p:nvSpPr>
        <p:spPr>
          <a:xfrm>
            <a:off x="676148" y="1405612"/>
            <a:ext cx="7647793" cy="13143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Investigation</a:t>
            </a:r>
          </a:p>
          <a:p>
            <a:pPr marL="685800" lvl="1">
              <a:lnSpc>
                <a:spcPct val="130000"/>
              </a:lnSpc>
              <a:buFont typeface="Arial"/>
              <a:buChar char="•"/>
            </a:pPr>
            <a:r>
              <a:rPr lang="en-US" sz="1600" dirty="0" smtClean="0"/>
              <a:t>New Federal Investigative Standards (FIS)</a:t>
            </a:r>
          </a:p>
          <a:p>
            <a:pPr marL="685800" lvl="1">
              <a:lnSpc>
                <a:spcPct val="130000"/>
              </a:lnSpc>
              <a:buFont typeface="Arial"/>
              <a:buChar char="•"/>
            </a:pPr>
            <a:r>
              <a:rPr lang="en-US" sz="1600" dirty="0" smtClean="0"/>
              <a:t>Uses a five-tiered approach</a:t>
            </a:r>
            <a:endParaRPr lang="en-US" sz="1600" dirty="0"/>
          </a:p>
        </p:txBody>
      </p:sp>
      <p:sp>
        <p:nvSpPr>
          <p:cNvPr id="11" name="TextBox 10"/>
          <p:cNvSpPr txBox="1"/>
          <p:nvPr/>
        </p:nvSpPr>
        <p:spPr>
          <a:xfrm>
            <a:off x="0" y="2710504"/>
            <a:ext cx="9143999" cy="461665"/>
          </a:xfrm>
          <a:prstGeom prst="rect">
            <a:avLst/>
          </a:prstGeom>
          <a:noFill/>
        </p:spPr>
        <p:txBody>
          <a:bodyPr wrap="square" rtlCol="0">
            <a:spAutoFit/>
          </a:bodyPr>
          <a:lstStyle/>
          <a:p>
            <a:pPr algn="ctr"/>
            <a:r>
              <a:rPr lang="en-US" sz="2400" b="1" dirty="0" smtClean="0">
                <a:solidFill>
                  <a:srgbClr val="000090"/>
                </a:solidFill>
                <a:effectLst>
                  <a:outerShdw dist="12700" dir="8220000" algn="tl" rotWithShape="0">
                    <a:srgbClr val="000000">
                      <a:alpha val="45000"/>
                    </a:srgbClr>
                  </a:outerShdw>
                </a:effectLst>
              </a:rPr>
              <a:t>Five-Tiered Investigative Model</a:t>
            </a:r>
            <a:endParaRPr lang="en-US" sz="2400" b="1" dirty="0">
              <a:solidFill>
                <a:srgbClr val="000090"/>
              </a:solidFill>
              <a:effectLst>
                <a:outerShdw dist="12700" dir="8220000" algn="tl" rotWithShape="0">
                  <a:srgbClr val="000000">
                    <a:alpha val="45000"/>
                  </a:srgbClr>
                </a:outerShdw>
              </a:effectLs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44" y="18956"/>
            <a:ext cx="1158610" cy="11586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72" y="3400817"/>
            <a:ext cx="4788147" cy="3263795"/>
          </a:xfrm>
          <a:prstGeom prst="rect">
            <a:avLst/>
          </a:prstGeom>
        </p:spPr>
      </p:pic>
      <p:pic>
        <p:nvPicPr>
          <p:cNvPr id="8" name="Picture 7" descr="Slide5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123" y="4630434"/>
            <a:ext cx="1342172" cy="583118"/>
          </a:xfrm>
          <a:prstGeom prst="rect">
            <a:avLst/>
          </a:prstGeom>
        </p:spPr>
      </p:pic>
      <p:pic>
        <p:nvPicPr>
          <p:cNvPr id="16" name="Picture 15" descr="Slide5_arro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48099" y="5829668"/>
            <a:ext cx="1824488" cy="834845"/>
          </a:xfrm>
          <a:prstGeom prst="rect">
            <a:avLst/>
          </a:prstGeom>
        </p:spPr>
      </p:pic>
      <p:pic>
        <p:nvPicPr>
          <p:cNvPr id="17" name="Picture 16" descr="Slide5_ltpurpBa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880" y="4152589"/>
            <a:ext cx="1755710" cy="749736"/>
          </a:xfrm>
          <a:prstGeom prst="rect">
            <a:avLst/>
          </a:prstGeom>
        </p:spPr>
      </p:pic>
      <p:pic>
        <p:nvPicPr>
          <p:cNvPr id="18" name="Picture 17" descr="Slide5_purpB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2880" y="4919765"/>
            <a:ext cx="1755710" cy="74973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8906" y="5328365"/>
            <a:ext cx="1566146" cy="668787"/>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37431" y="4599537"/>
            <a:ext cx="1499799" cy="64045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6672" y="5948342"/>
            <a:ext cx="2899340" cy="640455"/>
          </a:xfrm>
          <a:prstGeom prst="rect">
            <a:avLst/>
          </a:prstGeom>
        </p:spPr>
      </p:pic>
      <p:sp>
        <p:nvSpPr>
          <p:cNvPr id="22" name="TextBox 21"/>
          <p:cNvSpPr txBox="1"/>
          <p:nvPr/>
        </p:nvSpPr>
        <p:spPr>
          <a:xfrm>
            <a:off x="2132576" y="3596599"/>
            <a:ext cx="1189503" cy="338554"/>
          </a:xfrm>
          <a:prstGeom prst="rect">
            <a:avLst/>
          </a:prstGeom>
          <a:noFill/>
        </p:spPr>
        <p:txBody>
          <a:bodyPr wrap="square" rtlCol="0">
            <a:spAutoFit/>
          </a:bodyPr>
          <a:lstStyle/>
          <a:p>
            <a:pPr algn="ctr"/>
            <a:r>
              <a:rPr lang="en-US" sz="1600" dirty="0" smtClean="0">
                <a:solidFill>
                  <a:schemeClr val="bg1"/>
                </a:solidFill>
              </a:rPr>
              <a:t>HSPD-12</a:t>
            </a:r>
            <a:endParaRPr lang="en-US" sz="1600" dirty="0">
              <a:solidFill>
                <a:schemeClr val="bg1"/>
              </a:solidFill>
            </a:endParaRPr>
          </a:p>
        </p:txBody>
      </p:sp>
      <p:sp>
        <p:nvSpPr>
          <p:cNvPr id="23" name="TextBox 22"/>
          <p:cNvSpPr txBox="1"/>
          <p:nvPr/>
        </p:nvSpPr>
        <p:spPr>
          <a:xfrm>
            <a:off x="3402641" y="3596599"/>
            <a:ext cx="1419239" cy="338554"/>
          </a:xfrm>
          <a:prstGeom prst="rect">
            <a:avLst/>
          </a:prstGeom>
          <a:noFill/>
        </p:spPr>
        <p:txBody>
          <a:bodyPr wrap="square" rtlCol="0">
            <a:spAutoFit/>
          </a:bodyPr>
          <a:lstStyle/>
          <a:p>
            <a:pPr algn="ctr"/>
            <a:r>
              <a:rPr lang="en-US" sz="1600" dirty="0" smtClean="0">
                <a:solidFill>
                  <a:schemeClr val="bg1"/>
                </a:solidFill>
              </a:rPr>
              <a:t>SUITABILITY</a:t>
            </a:r>
            <a:endParaRPr lang="en-US" sz="1600" dirty="0">
              <a:solidFill>
                <a:schemeClr val="bg1"/>
              </a:solidFill>
            </a:endParaRPr>
          </a:p>
        </p:txBody>
      </p:sp>
      <p:sp>
        <p:nvSpPr>
          <p:cNvPr id="24" name="TextBox 23"/>
          <p:cNvSpPr txBox="1"/>
          <p:nvPr/>
        </p:nvSpPr>
        <p:spPr>
          <a:xfrm>
            <a:off x="3286381" y="3909759"/>
            <a:ext cx="1535499" cy="253916"/>
          </a:xfrm>
          <a:prstGeom prst="rect">
            <a:avLst/>
          </a:prstGeom>
          <a:noFill/>
        </p:spPr>
        <p:txBody>
          <a:bodyPr wrap="square" rtlCol="0">
            <a:spAutoFit/>
          </a:bodyPr>
          <a:lstStyle/>
          <a:p>
            <a:pPr algn="ctr"/>
            <a:r>
              <a:rPr lang="en-US" sz="1050" dirty="0" smtClean="0">
                <a:solidFill>
                  <a:schemeClr val="bg1"/>
                </a:solidFill>
              </a:rPr>
              <a:t>5 CFR 731 OR 731 LIKE</a:t>
            </a:r>
            <a:endParaRPr lang="en-US" sz="1050" dirty="0">
              <a:solidFill>
                <a:schemeClr val="bg1"/>
              </a:solidFill>
            </a:endParaRPr>
          </a:p>
        </p:txBody>
      </p:sp>
      <p:sp>
        <p:nvSpPr>
          <p:cNvPr id="25" name="TextBox 24"/>
          <p:cNvSpPr txBox="1"/>
          <p:nvPr/>
        </p:nvSpPr>
        <p:spPr>
          <a:xfrm>
            <a:off x="4886012" y="3596599"/>
            <a:ext cx="1888808" cy="338554"/>
          </a:xfrm>
          <a:prstGeom prst="rect">
            <a:avLst/>
          </a:prstGeom>
          <a:noFill/>
        </p:spPr>
        <p:txBody>
          <a:bodyPr wrap="square" rtlCol="0">
            <a:spAutoFit/>
          </a:bodyPr>
          <a:lstStyle/>
          <a:p>
            <a:r>
              <a:rPr lang="en-US" sz="1600" dirty="0" smtClean="0">
                <a:solidFill>
                  <a:schemeClr val="bg1"/>
                </a:solidFill>
              </a:rPr>
              <a:t>NATIONAL SECURITY</a:t>
            </a:r>
            <a:endParaRPr lang="en-US" sz="1600" dirty="0">
              <a:solidFill>
                <a:schemeClr val="bg1"/>
              </a:solidFill>
            </a:endParaRPr>
          </a:p>
        </p:txBody>
      </p:sp>
      <p:sp>
        <p:nvSpPr>
          <p:cNvPr id="26" name="TextBox 25"/>
          <p:cNvSpPr txBox="1"/>
          <p:nvPr/>
        </p:nvSpPr>
        <p:spPr>
          <a:xfrm>
            <a:off x="4826619" y="3909759"/>
            <a:ext cx="1940749" cy="253916"/>
          </a:xfrm>
          <a:prstGeom prst="rect">
            <a:avLst/>
          </a:prstGeom>
          <a:noFill/>
        </p:spPr>
        <p:txBody>
          <a:bodyPr wrap="square" rtlCol="0">
            <a:spAutoFit/>
          </a:bodyPr>
          <a:lstStyle/>
          <a:p>
            <a:pPr algn="ctr"/>
            <a:r>
              <a:rPr lang="en-US" sz="1050" dirty="0" smtClean="0">
                <a:solidFill>
                  <a:schemeClr val="bg1"/>
                </a:solidFill>
              </a:rPr>
              <a:t>5 CFR 732</a:t>
            </a:r>
            <a:endParaRPr lang="en-US" sz="1050" dirty="0">
              <a:solidFill>
                <a:schemeClr val="bg1"/>
              </a:solidFill>
            </a:endParaRPr>
          </a:p>
        </p:txBody>
      </p:sp>
      <p:sp>
        <p:nvSpPr>
          <p:cNvPr id="27" name="TextBox 26"/>
          <p:cNvSpPr txBox="1"/>
          <p:nvPr/>
        </p:nvSpPr>
        <p:spPr>
          <a:xfrm>
            <a:off x="2066230" y="4687270"/>
            <a:ext cx="1153805" cy="415498"/>
          </a:xfrm>
          <a:prstGeom prst="rect">
            <a:avLst/>
          </a:prstGeom>
          <a:noFill/>
        </p:spPr>
        <p:txBody>
          <a:bodyPr wrap="square" rtlCol="0">
            <a:spAutoFit/>
          </a:bodyPr>
          <a:lstStyle/>
          <a:p>
            <a:pPr algn="ctr"/>
            <a:r>
              <a:rPr lang="en-US" sz="1000" dirty="0" smtClean="0"/>
              <a:t>High Risk</a:t>
            </a:r>
          </a:p>
          <a:p>
            <a:pPr algn="ctr"/>
            <a:r>
              <a:rPr lang="en-US" sz="1000" dirty="0" smtClean="0"/>
              <a:t>Public Trust</a:t>
            </a:r>
            <a:endParaRPr lang="en-US" sz="1000" dirty="0"/>
          </a:p>
        </p:txBody>
      </p:sp>
      <p:sp>
        <p:nvSpPr>
          <p:cNvPr id="29" name="TextBox 28"/>
          <p:cNvSpPr txBox="1"/>
          <p:nvPr/>
        </p:nvSpPr>
        <p:spPr>
          <a:xfrm>
            <a:off x="3402641" y="4672325"/>
            <a:ext cx="1345890" cy="400110"/>
          </a:xfrm>
          <a:prstGeom prst="rect">
            <a:avLst/>
          </a:prstGeom>
          <a:noFill/>
        </p:spPr>
        <p:txBody>
          <a:bodyPr wrap="square" rtlCol="0">
            <a:spAutoFit/>
          </a:bodyPr>
          <a:lstStyle/>
          <a:p>
            <a:pPr algn="ctr"/>
            <a:r>
              <a:rPr lang="en-US" sz="2000" dirty="0" smtClean="0">
                <a:solidFill>
                  <a:schemeClr val="bg1"/>
                </a:solidFill>
              </a:rPr>
              <a:t>4</a:t>
            </a:r>
            <a:r>
              <a:rPr lang="en-US" sz="1050" dirty="0" smtClean="0">
                <a:solidFill>
                  <a:schemeClr val="bg1"/>
                </a:solidFill>
              </a:rPr>
              <a:t>   SF85P</a:t>
            </a:r>
            <a:endParaRPr lang="en-US" sz="1050" dirty="0">
              <a:solidFill>
                <a:schemeClr val="bg1"/>
              </a:solidFill>
            </a:endParaRPr>
          </a:p>
        </p:txBody>
      </p:sp>
      <p:sp>
        <p:nvSpPr>
          <p:cNvPr id="30" name="TextBox 29"/>
          <p:cNvSpPr txBox="1"/>
          <p:nvPr/>
        </p:nvSpPr>
        <p:spPr>
          <a:xfrm>
            <a:off x="3422766" y="5426178"/>
            <a:ext cx="1184759" cy="400110"/>
          </a:xfrm>
          <a:prstGeom prst="rect">
            <a:avLst/>
          </a:prstGeom>
          <a:noFill/>
        </p:spPr>
        <p:txBody>
          <a:bodyPr wrap="square" rtlCol="0">
            <a:spAutoFit/>
          </a:bodyPr>
          <a:lstStyle/>
          <a:p>
            <a:pPr algn="ctr"/>
            <a:r>
              <a:rPr lang="en-US" sz="2000" dirty="0" smtClean="0">
                <a:solidFill>
                  <a:schemeClr val="bg1"/>
                </a:solidFill>
              </a:rPr>
              <a:t>2</a:t>
            </a:r>
            <a:r>
              <a:rPr lang="en-US" sz="1050" dirty="0" smtClean="0">
                <a:solidFill>
                  <a:schemeClr val="bg1"/>
                </a:solidFill>
              </a:rPr>
              <a:t>   SF85P</a:t>
            </a:r>
            <a:endParaRPr lang="en-US" sz="1050" dirty="0">
              <a:solidFill>
                <a:schemeClr val="bg1"/>
              </a:solidFill>
            </a:endParaRPr>
          </a:p>
        </p:txBody>
      </p:sp>
      <p:sp>
        <p:nvSpPr>
          <p:cNvPr id="31" name="TextBox 30"/>
          <p:cNvSpPr txBox="1"/>
          <p:nvPr/>
        </p:nvSpPr>
        <p:spPr>
          <a:xfrm>
            <a:off x="5087369" y="4304307"/>
            <a:ext cx="1345890" cy="400110"/>
          </a:xfrm>
          <a:prstGeom prst="rect">
            <a:avLst/>
          </a:prstGeom>
          <a:noFill/>
        </p:spPr>
        <p:txBody>
          <a:bodyPr wrap="square" rtlCol="0">
            <a:spAutoFit/>
          </a:bodyPr>
          <a:lstStyle/>
          <a:p>
            <a:pPr algn="ctr"/>
            <a:r>
              <a:rPr lang="en-US" sz="2000" dirty="0" smtClean="0">
                <a:solidFill>
                  <a:schemeClr val="bg1"/>
                </a:solidFill>
              </a:rPr>
              <a:t>5</a:t>
            </a:r>
            <a:r>
              <a:rPr lang="en-US" sz="1050" dirty="0" smtClean="0">
                <a:solidFill>
                  <a:schemeClr val="bg1"/>
                </a:solidFill>
              </a:rPr>
              <a:t>   SF86</a:t>
            </a:r>
            <a:endParaRPr lang="en-US" sz="1050" dirty="0">
              <a:solidFill>
                <a:schemeClr val="bg1"/>
              </a:solidFill>
            </a:endParaRPr>
          </a:p>
        </p:txBody>
      </p:sp>
      <p:sp>
        <p:nvSpPr>
          <p:cNvPr id="32" name="TextBox 31"/>
          <p:cNvSpPr txBox="1"/>
          <p:nvPr/>
        </p:nvSpPr>
        <p:spPr>
          <a:xfrm>
            <a:off x="5153503" y="5078813"/>
            <a:ext cx="1345890" cy="400110"/>
          </a:xfrm>
          <a:prstGeom prst="rect">
            <a:avLst/>
          </a:prstGeom>
          <a:noFill/>
        </p:spPr>
        <p:txBody>
          <a:bodyPr wrap="square" rtlCol="0">
            <a:spAutoFit/>
          </a:bodyPr>
          <a:lstStyle/>
          <a:p>
            <a:pPr algn="ctr"/>
            <a:r>
              <a:rPr lang="en-US" sz="2000" dirty="0" smtClean="0">
                <a:solidFill>
                  <a:schemeClr val="bg1"/>
                </a:solidFill>
              </a:rPr>
              <a:t>3</a:t>
            </a:r>
            <a:r>
              <a:rPr lang="en-US" sz="1050" dirty="0" smtClean="0">
                <a:solidFill>
                  <a:schemeClr val="bg1"/>
                </a:solidFill>
              </a:rPr>
              <a:t>   SF86</a:t>
            </a:r>
            <a:endParaRPr lang="en-US" sz="1050" dirty="0">
              <a:solidFill>
                <a:schemeClr val="bg1"/>
              </a:solidFill>
            </a:endParaRPr>
          </a:p>
        </p:txBody>
      </p:sp>
      <p:sp>
        <p:nvSpPr>
          <p:cNvPr id="33" name="TextBox 32"/>
          <p:cNvSpPr txBox="1"/>
          <p:nvPr/>
        </p:nvSpPr>
        <p:spPr>
          <a:xfrm>
            <a:off x="2669256" y="6042571"/>
            <a:ext cx="1345890" cy="400110"/>
          </a:xfrm>
          <a:prstGeom prst="rect">
            <a:avLst/>
          </a:prstGeom>
          <a:noFill/>
        </p:spPr>
        <p:txBody>
          <a:bodyPr wrap="square" rtlCol="0">
            <a:spAutoFit/>
          </a:bodyPr>
          <a:lstStyle/>
          <a:p>
            <a:pPr algn="ctr"/>
            <a:r>
              <a:rPr lang="en-US" sz="2000" dirty="0" smtClean="0">
                <a:solidFill>
                  <a:schemeClr val="bg1"/>
                </a:solidFill>
              </a:rPr>
              <a:t>1</a:t>
            </a:r>
            <a:r>
              <a:rPr lang="en-US" sz="1050" dirty="0" smtClean="0">
                <a:solidFill>
                  <a:schemeClr val="bg1"/>
                </a:solidFill>
              </a:rPr>
              <a:t>   SF85P</a:t>
            </a:r>
            <a:endParaRPr lang="en-US" sz="1050" dirty="0">
              <a:solidFill>
                <a:schemeClr val="bg1"/>
              </a:solidFill>
            </a:endParaRPr>
          </a:p>
        </p:txBody>
      </p:sp>
      <p:sp>
        <p:nvSpPr>
          <p:cNvPr id="34" name="TextBox 33"/>
          <p:cNvSpPr txBox="1"/>
          <p:nvPr/>
        </p:nvSpPr>
        <p:spPr>
          <a:xfrm>
            <a:off x="5058935" y="5928847"/>
            <a:ext cx="1540238" cy="577081"/>
          </a:xfrm>
          <a:prstGeom prst="rect">
            <a:avLst/>
          </a:prstGeom>
          <a:noFill/>
        </p:spPr>
        <p:txBody>
          <a:bodyPr wrap="square" rtlCol="0">
            <a:spAutoFit/>
          </a:bodyPr>
          <a:lstStyle/>
          <a:p>
            <a:pPr algn="ctr"/>
            <a:r>
              <a:rPr lang="en-US" sz="1050" dirty="0" smtClean="0"/>
              <a:t>Low Risk, Non-Sensitive</a:t>
            </a:r>
          </a:p>
          <a:p>
            <a:pPr algn="ctr"/>
            <a:r>
              <a:rPr lang="en-US" sz="1050" dirty="0" smtClean="0"/>
              <a:t>Physical/Logical Access</a:t>
            </a:r>
          </a:p>
          <a:p>
            <a:pPr algn="ctr"/>
            <a:r>
              <a:rPr lang="en-US" sz="1050" dirty="0" smtClean="0"/>
              <a:t>(HSPD-12 Credentialing</a:t>
            </a:r>
            <a:endParaRPr lang="en-US" sz="1050" dirty="0"/>
          </a:p>
        </p:txBody>
      </p:sp>
      <p:pic>
        <p:nvPicPr>
          <p:cNvPr id="35" name="Picture 34" descr="Slide5_arro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72584" y="4075542"/>
            <a:ext cx="2471415" cy="834845"/>
          </a:xfrm>
          <a:prstGeom prst="rect">
            <a:avLst/>
          </a:prstGeom>
        </p:spPr>
      </p:pic>
      <p:sp>
        <p:nvSpPr>
          <p:cNvPr id="36" name="TextBox 35"/>
          <p:cNvSpPr txBox="1"/>
          <p:nvPr/>
        </p:nvSpPr>
        <p:spPr>
          <a:xfrm>
            <a:off x="6883422" y="4174721"/>
            <a:ext cx="2260578" cy="594157"/>
          </a:xfrm>
          <a:prstGeom prst="rect">
            <a:avLst/>
          </a:prstGeom>
          <a:noFill/>
        </p:spPr>
        <p:txBody>
          <a:bodyPr wrap="square" rtlCol="0">
            <a:spAutoFit/>
          </a:bodyPr>
          <a:lstStyle/>
          <a:p>
            <a:pPr algn="ctr"/>
            <a:r>
              <a:rPr lang="en-US" sz="1050" dirty="0" smtClean="0"/>
              <a:t>Q, Top Secret, Sensitive</a:t>
            </a:r>
          </a:p>
          <a:p>
            <a:pPr algn="ctr"/>
            <a:r>
              <a:rPr lang="en-US" sz="1050" dirty="0" smtClean="0"/>
              <a:t>Compartmented Information,</a:t>
            </a:r>
            <a:endParaRPr lang="en-US" sz="1050" dirty="0"/>
          </a:p>
          <a:p>
            <a:pPr algn="ctr"/>
            <a:r>
              <a:rPr lang="en-US" sz="1050" dirty="0" smtClean="0"/>
              <a:t>Critical Sensitive, Special Sensitive</a:t>
            </a:r>
            <a:endParaRPr lang="en-US" sz="1050" dirty="0"/>
          </a:p>
        </p:txBody>
      </p:sp>
      <p:pic>
        <p:nvPicPr>
          <p:cNvPr id="37" name="Picture 36" descr="Slide5_arro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72587" y="4864116"/>
            <a:ext cx="2471412" cy="834845"/>
          </a:xfrm>
          <a:prstGeom prst="rect">
            <a:avLst/>
          </a:prstGeom>
        </p:spPr>
      </p:pic>
      <p:sp>
        <p:nvSpPr>
          <p:cNvPr id="38" name="TextBox 37"/>
          <p:cNvSpPr txBox="1"/>
          <p:nvPr/>
        </p:nvSpPr>
        <p:spPr>
          <a:xfrm>
            <a:off x="6854989" y="5048588"/>
            <a:ext cx="2260576" cy="415498"/>
          </a:xfrm>
          <a:prstGeom prst="rect">
            <a:avLst/>
          </a:prstGeom>
          <a:noFill/>
        </p:spPr>
        <p:txBody>
          <a:bodyPr wrap="square" rtlCol="0">
            <a:spAutoFit/>
          </a:bodyPr>
          <a:lstStyle/>
          <a:p>
            <a:pPr algn="ctr"/>
            <a:r>
              <a:rPr lang="en-US" sz="1050" dirty="0" smtClean="0"/>
              <a:t>Non-Critical Sensitive, L,</a:t>
            </a:r>
          </a:p>
          <a:p>
            <a:pPr algn="ctr"/>
            <a:r>
              <a:rPr lang="en-US" sz="1050" dirty="0" smtClean="0"/>
              <a:t>Confidential and Secret Information</a:t>
            </a:r>
            <a:endParaRPr lang="en-US" sz="1050" dirty="0"/>
          </a:p>
        </p:txBody>
      </p:sp>
      <p:pic>
        <p:nvPicPr>
          <p:cNvPr id="39" name="Picture 38" descr="Slide5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648" y="5346270"/>
            <a:ext cx="1342172" cy="583118"/>
          </a:xfrm>
          <a:prstGeom prst="rect">
            <a:avLst/>
          </a:prstGeom>
        </p:spPr>
      </p:pic>
      <p:sp>
        <p:nvSpPr>
          <p:cNvPr id="28" name="TextBox 27"/>
          <p:cNvSpPr txBox="1"/>
          <p:nvPr/>
        </p:nvSpPr>
        <p:spPr>
          <a:xfrm>
            <a:off x="2058569" y="5402350"/>
            <a:ext cx="1142510" cy="415498"/>
          </a:xfrm>
          <a:prstGeom prst="rect">
            <a:avLst/>
          </a:prstGeom>
          <a:noFill/>
        </p:spPr>
        <p:txBody>
          <a:bodyPr wrap="square" rtlCol="0">
            <a:spAutoFit/>
          </a:bodyPr>
          <a:lstStyle/>
          <a:p>
            <a:pPr algn="ctr"/>
            <a:r>
              <a:rPr lang="en-US" sz="1050" dirty="0" smtClean="0"/>
              <a:t>Moderate Risk</a:t>
            </a:r>
          </a:p>
          <a:p>
            <a:pPr algn="ctr"/>
            <a:r>
              <a:rPr lang="en-US" sz="1050" dirty="0" smtClean="0"/>
              <a:t>Public Trust</a:t>
            </a:r>
            <a:endParaRPr lang="en-US" sz="1050" dirty="0"/>
          </a:p>
        </p:txBody>
      </p:sp>
    </p:spTree>
    <p:extLst>
      <p:ext uri="{BB962C8B-B14F-4D97-AF65-F5344CB8AC3E}">
        <p14:creationId xmlns:p14="http://schemas.microsoft.com/office/powerpoint/2010/main" val="232466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690" y="388569"/>
            <a:ext cx="6196310" cy="831078"/>
          </a:xfrm>
        </p:spPr>
        <p:txBody>
          <a:bodyPr wrap="square" numCol="1" anchorCtr="0" compatLnSpc="1">
            <a:prstTxWarp prst="textNoShape">
              <a:avLst/>
            </a:prstTxWarp>
            <a:normAutofit/>
          </a:bodyPr>
          <a:lstStyle/>
          <a:p>
            <a:pPr eaLnBrk="1" hangingPunct="1">
              <a:defRPr/>
            </a:pPr>
            <a:r>
              <a:rPr lang="en-US" sz="2400" dirty="0">
                <a:latin typeface="Calibri"/>
                <a:cs typeface="Calibri"/>
              </a:rPr>
              <a:t>Personnel </a:t>
            </a:r>
            <a:r>
              <a:rPr lang="en-US" sz="2400" dirty="0" smtClean="0">
                <a:latin typeface="Calibri"/>
                <a:cs typeface="Calibri"/>
              </a:rPr>
              <a:t>Security</a:t>
            </a:r>
            <a:r>
              <a:rPr lang="en-US" sz="2400" dirty="0">
                <a:latin typeface="Calibri"/>
                <a:cs typeface="Calibri"/>
              </a:rPr>
              <a:t> </a:t>
            </a:r>
            <a:r>
              <a:rPr lang="en-US" sz="2400" dirty="0" smtClean="0">
                <a:latin typeface="Calibri"/>
                <a:cs typeface="Calibri"/>
              </a:rPr>
              <a:t>Adjudication</a:t>
            </a:r>
            <a:endParaRPr lang="en-US" sz="2400" dirty="0">
              <a:latin typeface="Calibri"/>
              <a:cs typeface="Calibri"/>
            </a:endParaRPr>
          </a:p>
        </p:txBody>
      </p:sp>
      <p:sp>
        <p:nvSpPr>
          <p:cNvPr id="4" name="Content Placeholder 3"/>
          <p:cNvSpPr>
            <a:spLocks noGrp="1"/>
          </p:cNvSpPr>
          <p:nvPr>
            <p:ph idx="1"/>
          </p:nvPr>
        </p:nvSpPr>
        <p:spPr>
          <a:xfrm>
            <a:off x="1242652" y="2549052"/>
            <a:ext cx="7245758" cy="3318322"/>
          </a:xfrm>
        </p:spPr>
        <p:txBody>
          <a:bodyPr>
            <a:normAutofit/>
          </a:bodyPr>
          <a:lstStyle/>
          <a:p>
            <a:r>
              <a:rPr lang="en-US" sz="2400" dirty="0" err="1" smtClean="0"/>
              <a:t>DoD</a:t>
            </a:r>
            <a:r>
              <a:rPr lang="en-US" sz="2400" dirty="0" smtClean="0"/>
              <a:t> Consolidated Adjudications Facility (</a:t>
            </a:r>
            <a:r>
              <a:rPr lang="en-US" sz="2400" dirty="0" err="1" smtClean="0"/>
              <a:t>DoD</a:t>
            </a:r>
            <a:r>
              <a:rPr lang="en-US" sz="2400" dirty="0"/>
              <a:t> </a:t>
            </a:r>
            <a:r>
              <a:rPr lang="en-US" sz="2400" dirty="0" smtClean="0"/>
              <a:t>CAF) is the primary authority for making security clearance eligibility determinations</a:t>
            </a:r>
          </a:p>
          <a:p>
            <a:r>
              <a:rPr lang="en-US" sz="2400" dirty="0" smtClean="0"/>
              <a:t>Uses whole person concept</a:t>
            </a:r>
          </a:p>
          <a:p>
            <a:r>
              <a:rPr lang="en-US" sz="2400" dirty="0" smtClean="0"/>
              <a:t>Uses 13 Adjudicative Guidelines</a:t>
            </a:r>
            <a:endParaRPr lang="en-US" sz="2400" dirty="0"/>
          </a:p>
        </p:txBody>
      </p:sp>
      <p:sp>
        <p:nvSpPr>
          <p:cNvPr id="7" name="TextBox 6"/>
          <p:cNvSpPr txBox="1"/>
          <p:nvPr/>
        </p:nvSpPr>
        <p:spPr>
          <a:xfrm>
            <a:off x="840618" y="1662822"/>
            <a:ext cx="6606157" cy="646331"/>
          </a:xfrm>
          <a:prstGeom prst="rect">
            <a:avLst/>
          </a:prstGeom>
          <a:noFill/>
        </p:spPr>
        <p:txBody>
          <a:bodyPr wrap="square" rtlCol="0">
            <a:spAutoFit/>
          </a:bodyPr>
          <a:lstStyle/>
          <a:p>
            <a:r>
              <a:rPr lang="en-US" sz="3600" b="1" dirty="0" smtClean="0">
                <a:solidFill>
                  <a:srgbClr val="000090"/>
                </a:solidFill>
              </a:rPr>
              <a:t>Adjudications</a:t>
            </a:r>
            <a:endParaRPr lang="en-US" sz="3600" b="1" dirty="0">
              <a:solidFill>
                <a:srgbClr val="00009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56" y="21328"/>
            <a:ext cx="1160411" cy="1160411"/>
          </a:xfrm>
          <a:prstGeom prst="rect">
            <a:avLst/>
          </a:prstGeom>
        </p:spPr>
      </p:pic>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
        <p:nvSpPr>
          <p:cNvPr id="9"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6</a:t>
            </a:fld>
            <a:endParaRPr lang="en-US"/>
          </a:p>
        </p:txBody>
      </p:sp>
    </p:spTree>
    <p:extLst>
      <p:ext uri="{BB962C8B-B14F-4D97-AF65-F5344CB8AC3E}">
        <p14:creationId xmlns:p14="http://schemas.microsoft.com/office/powerpoint/2010/main" val="2169418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258" y="286433"/>
            <a:ext cx="4529741" cy="936138"/>
          </a:xfrm>
        </p:spPr>
        <p:txBody>
          <a:bodyPr wrap="square" numCol="1" anchorCtr="0" compatLnSpc="1">
            <a:prstTxWarp prst="textNoShape">
              <a:avLst/>
            </a:prstTxWarp>
            <a:normAutofit fontScale="90000"/>
          </a:bodyPr>
          <a:lstStyle/>
          <a:p>
            <a:pPr eaLnBrk="1" hangingPunct="1">
              <a:defRPr/>
            </a:pPr>
            <a:r>
              <a:rPr lang="en-US" dirty="0">
                <a:latin typeface="Calibri"/>
                <a:cs typeface="Calibri"/>
              </a:rPr>
              <a:t>Personnel </a:t>
            </a:r>
            <a:r>
              <a:rPr lang="en-US" dirty="0" smtClean="0">
                <a:latin typeface="Calibri"/>
                <a:cs typeface="Calibri"/>
              </a:rPr>
              <a:t>Security</a:t>
            </a:r>
            <a:br>
              <a:rPr lang="en-US" dirty="0" smtClean="0">
                <a:latin typeface="Calibri"/>
                <a:cs typeface="Calibri"/>
              </a:rPr>
            </a:br>
            <a:r>
              <a:rPr lang="en-US" dirty="0" smtClean="0">
                <a:latin typeface="Calibri"/>
                <a:cs typeface="Calibri"/>
              </a:rPr>
              <a:t> Periodic </a:t>
            </a:r>
            <a:r>
              <a:rPr lang="en-US" dirty="0">
                <a:latin typeface="Calibri"/>
                <a:cs typeface="Calibri"/>
              </a:rPr>
              <a:t>Reinvestigation </a:t>
            </a:r>
          </a:p>
        </p:txBody>
      </p:sp>
      <p:sp>
        <p:nvSpPr>
          <p:cNvPr id="6" name="Content Placeholder 3"/>
          <p:cNvSpPr>
            <a:spLocks noGrp="1"/>
          </p:cNvSpPr>
          <p:nvPr>
            <p:ph idx="1"/>
          </p:nvPr>
        </p:nvSpPr>
        <p:spPr>
          <a:xfrm>
            <a:off x="1242652" y="2549052"/>
            <a:ext cx="6204123" cy="2871575"/>
          </a:xfrm>
        </p:spPr>
        <p:txBody>
          <a:bodyPr>
            <a:normAutofit/>
          </a:bodyPr>
          <a:lstStyle/>
          <a:p>
            <a:pPr marL="0" indent="0">
              <a:buNone/>
            </a:pPr>
            <a:r>
              <a:rPr lang="en-US" sz="1800" b="1" dirty="0" smtClean="0"/>
              <a:t>Tier 3R: Secret and Confidential</a:t>
            </a:r>
          </a:p>
          <a:p>
            <a:pPr marL="400050" lvl="1" indent="0">
              <a:buNone/>
            </a:pPr>
            <a:r>
              <a:rPr lang="en-US" sz="1600" dirty="0" smtClean="0"/>
              <a:t>Tier 3 Reinvestigations will continue to be conducted every 10 ten (10) years.</a:t>
            </a:r>
          </a:p>
          <a:p>
            <a:pPr marL="400050" lvl="1" indent="0">
              <a:buNone/>
            </a:pPr>
            <a:endParaRPr lang="en-US" sz="1600" dirty="0"/>
          </a:p>
          <a:p>
            <a:pPr marL="0" indent="0">
              <a:buNone/>
            </a:pPr>
            <a:r>
              <a:rPr lang="en-US" sz="1800" b="1" dirty="0" smtClean="0"/>
              <a:t>Tier 5R: Top Secret (TS) or Sensitive Compartmented Information (SCI)</a:t>
            </a:r>
          </a:p>
          <a:p>
            <a:pPr marL="400050" lvl="1" indent="0">
              <a:buNone/>
            </a:pPr>
            <a:r>
              <a:rPr lang="en-US" sz="1600" dirty="0" smtClean="0"/>
              <a:t>Reinvestigations have been extended from five (5) years to six (6) years with DNI endorsement.</a:t>
            </a:r>
          </a:p>
        </p:txBody>
      </p:sp>
      <p:sp>
        <p:nvSpPr>
          <p:cNvPr id="7" name="TextBox 6"/>
          <p:cNvSpPr txBox="1"/>
          <p:nvPr/>
        </p:nvSpPr>
        <p:spPr>
          <a:xfrm>
            <a:off x="840618" y="1662822"/>
            <a:ext cx="6606157" cy="646331"/>
          </a:xfrm>
          <a:prstGeom prst="rect">
            <a:avLst/>
          </a:prstGeom>
          <a:noFill/>
        </p:spPr>
        <p:txBody>
          <a:bodyPr wrap="square" rtlCol="0">
            <a:spAutoFit/>
          </a:bodyPr>
          <a:lstStyle/>
          <a:p>
            <a:r>
              <a:rPr lang="en-US" sz="3600" b="1" dirty="0" smtClean="0">
                <a:solidFill>
                  <a:srgbClr val="000090"/>
                </a:solidFill>
              </a:rPr>
              <a:t>Periodic Reinvestigation</a:t>
            </a:r>
            <a:endParaRPr lang="en-US" sz="3600" b="1" dirty="0">
              <a:solidFill>
                <a:srgbClr val="00009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62" y="28431"/>
            <a:ext cx="1134681" cy="1134681"/>
          </a:xfrm>
          <a:prstGeom prst="rect">
            <a:avLst/>
          </a:prstGeom>
        </p:spPr>
      </p:pic>
      <p:sp>
        <p:nvSpPr>
          <p:cNvPr id="8"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9" name="Footer Placeholder 5"/>
          <p:cNvSpPr>
            <a:spLocks noGrp="1"/>
          </p:cNvSpPr>
          <p:nvPr>
            <p:ph type="ftr" sz="quarter" idx="11"/>
          </p:nvPr>
        </p:nvSpPr>
        <p:spPr>
          <a:xfrm>
            <a:off x="3124200" y="6356350"/>
            <a:ext cx="2895600" cy="365125"/>
          </a:xfrm>
        </p:spPr>
        <p:txBody>
          <a:bodyPr/>
          <a:lstStyle/>
          <a:p>
            <a:endParaRPr lang="en-US"/>
          </a:p>
        </p:txBody>
      </p:sp>
      <p:sp>
        <p:nvSpPr>
          <p:cNvPr id="10"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7</a:t>
            </a:fld>
            <a:endParaRPr lang="en-US"/>
          </a:p>
        </p:txBody>
      </p:sp>
      <p:sp>
        <p:nvSpPr>
          <p:cNvPr id="3" name="TextBox 2"/>
          <p:cNvSpPr txBox="1"/>
          <p:nvPr/>
        </p:nvSpPr>
        <p:spPr>
          <a:xfrm>
            <a:off x="1503464" y="5454586"/>
            <a:ext cx="6042541" cy="646331"/>
          </a:xfrm>
          <a:prstGeom prst="rect">
            <a:avLst/>
          </a:prstGeom>
          <a:noFill/>
        </p:spPr>
        <p:txBody>
          <a:bodyPr wrap="square" lIns="0" tIns="0" rIns="0" bIns="0" rtlCol="0">
            <a:normAutofit/>
          </a:bodyPr>
          <a:lstStyle/>
          <a:p>
            <a:pPr marL="400050" lvl="1" indent="0" algn="ctr">
              <a:buNone/>
            </a:pPr>
            <a:endParaRPr lang="en-US" sz="1200" dirty="0">
              <a:solidFill>
                <a:srgbClr val="000090"/>
              </a:solidFill>
            </a:endParaRPr>
          </a:p>
          <a:p>
            <a:pPr indent="-57150" algn="ctr"/>
            <a:r>
              <a:rPr lang="en-US" sz="1200" dirty="0">
                <a:solidFill>
                  <a:srgbClr val="000090"/>
                </a:solidFill>
              </a:rPr>
              <a:t>See </a:t>
            </a:r>
            <a:r>
              <a:rPr lang="en-US" sz="1200" dirty="0" err="1">
                <a:solidFill>
                  <a:srgbClr val="000090"/>
                </a:solidFill>
              </a:rPr>
              <a:t>DoD</a:t>
            </a:r>
            <a:r>
              <a:rPr lang="en-US" sz="1200" dirty="0">
                <a:solidFill>
                  <a:srgbClr val="000090"/>
                </a:solidFill>
              </a:rPr>
              <a:t> Memorandum “Extension of Periodic </a:t>
            </a:r>
            <a:r>
              <a:rPr lang="en-US" sz="1200" dirty="0" smtClean="0">
                <a:solidFill>
                  <a:srgbClr val="000090"/>
                </a:solidFill>
              </a:rPr>
              <a:t>Reinvestigation Timelines to Address the Backlog Investigation Backlog” &lt;</a:t>
            </a:r>
            <a:r>
              <a:rPr lang="en-US" sz="1200" dirty="0" smtClean="0">
                <a:solidFill>
                  <a:srgbClr val="000090"/>
                </a:solidFill>
                <a:hlinkClick r:id="rId3"/>
              </a:rPr>
              <a:t>http://www.cdse.edu/documents/toolkits-psa/</a:t>
            </a:r>
            <a:r>
              <a:rPr lang="en-US" sz="1200" dirty="0" err="1" smtClean="0">
                <a:solidFill>
                  <a:srgbClr val="000090"/>
                </a:solidFill>
                <a:hlinkClick r:id="rId3"/>
              </a:rPr>
              <a:t>extension.pdf</a:t>
            </a:r>
            <a:r>
              <a:rPr lang="en-US" sz="1200" dirty="0" smtClean="0">
                <a:solidFill>
                  <a:srgbClr val="000090"/>
                </a:solidFill>
              </a:rPr>
              <a:t>&gt;</a:t>
            </a:r>
            <a:endParaRPr lang="en-US" sz="1200" dirty="0">
              <a:solidFill>
                <a:srgbClr val="000090"/>
              </a:solidFill>
            </a:endParaRPr>
          </a:p>
          <a:p>
            <a:pPr algn="ctr"/>
            <a:endParaRPr lang="en-US" sz="1200" dirty="0">
              <a:solidFill>
                <a:srgbClr val="000090"/>
              </a:solidFill>
            </a:endParaRPr>
          </a:p>
        </p:txBody>
      </p:sp>
    </p:spTree>
    <p:extLst>
      <p:ext uri="{BB962C8B-B14F-4D97-AF65-F5344CB8AC3E}">
        <p14:creationId xmlns:p14="http://schemas.microsoft.com/office/powerpoint/2010/main" val="2529567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894" y="312749"/>
            <a:ext cx="5395338" cy="882090"/>
          </a:xfrm>
        </p:spPr>
        <p:txBody>
          <a:bodyPr wrap="square" numCol="1" anchorCtr="0" compatLnSpc="1">
            <a:prstTxWarp prst="textNoShape">
              <a:avLst/>
            </a:prstTxWarp>
          </a:bodyPr>
          <a:lstStyle/>
          <a:p>
            <a:pPr eaLnBrk="1" hangingPunct="1">
              <a:defRPr/>
            </a:pPr>
            <a:r>
              <a:rPr lang="en-US" dirty="0">
                <a:latin typeface="Calibri"/>
                <a:cs typeface="Calibri"/>
              </a:rPr>
              <a:t>Personnel </a:t>
            </a:r>
            <a:r>
              <a:rPr lang="en-US" dirty="0" smtClean="0">
                <a:latin typeface="Calibri"/>
                <a:cs typeface="Calibri"/>
              </a:rPr>
              <a:t>Security Self</a:t>
            </a:r>
            <a:r>
              <a:rPr lang="en-US" dirty="0">
                <a:latin typeface="Calibri"/>
                <a:cs typeface="Calibri"/>
              </a:rPr>
              <a:t>-Reporting</a:t>
            </a:r>
          </a:p>
        </p:txBody>
      </p:sp>
      <p:sp>
        <p:nvSpPr>
          <p:cNvPr id="5123" name="Content Placeholder 3"/>
          <p:cNvSpPr txBox="1">
            <a:spLocks/>
          </p:cNvSpPr>
          <p:nvPr/>
        </p:nvSpPr>
        <p:spPr bwMode="auto">
          <a:xfrm>
            <a:off x="529955" y="2497697"/>
            <a:ext cx="8442723" cy="365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100"/>
              </a:spcBef>
              <a:spcAft>
                <a:spcPts val="25"/>
              </a:spcAft>
              <a:buSzPct val="80000"/>
              <a:defRPr/>
            </a:pPr>
            <a:r>
              <a:rPr lang="en-US" altLang="en-US" sz="2400" b="1" dirty="0" smtClean="0">
                <a:solidFill>
                  <a:srgbClr val="000090"/>
                </a:solidFill>
                <a:latin typeface="Calibri"/>
                <a:cs typeface="Calibri"/>
              </a:rPr>
              <a:t>Report changes in:</a:t>
            </a:r>
          </a:p>
          <a:p>
            <a:pPr lvl="1" eaLnBrk="1" hangingPunct="1">
              <a:spcBef>
                <a:spcPts val="100"/>
              </a:spcBef>
              <a:spcAft>
                <a:spcPts val="25"/>
              </a:spcAft>
              <a:buSzPct val="80000"/>
              <a:defRPr/>
            </a:pPr>
            <a:r>
              <a:rPr lang="en-US" altLang="en-US" sz="2000" b="1" dirty="0" smtClean="0">
                <a:solidFill>
                  <a:srgbClr val="000090"/>
                </a:solidFill>
                <a:latin typeface="Calibri"/>
                <a:cs typeface="Calibri"/>
              </a:rPr>
              <a:t>Status:  </a:t>
            </a:r>
            <a:r>
              <a:rPr lang="en-US" altLang="en-US" sz="2000" dirty="0" smtClean="0">
                <a:solidFill>
                  <a:srgbClr val="000090"/>
                </a:solidFill>
                <a:latin typeface="Calibri"/>
                <a:cs typeface="Calibri"/>
              </a:rPr>
              <a:t>Marriage, co-habitation, addition of new family member</a:t>
            </a:r>
          </a:p>
          <a:p>
            <a:pPr lvl="1" eaLnBrk="1" hangingPunct="1">
              <a:spcBef>
                <a:spcPts val="100"/>
              </a:spcBef>
              <a:spcAft>
                <a:spcPts val="25"/>
              </a:spcAft>
              <a:buSzPct val="80000"/>
              <a:defRPr/>
            </a:pPr>
            <a:r>
              <a:rPr lang="en-US" altLang="en-US" sz="2000" b="1" dirty="0" smtClean="0">
                <a:solidFill>
                  <a:srgbClr val="000090"/>
                </a:solidFill>
                <a:latin typeface="Calibri"/>
                <a:cs typeface="Calibri"/>
              </a:rPr>
              <a:t>Adverse Information:  </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Criminal activity (domestic violence, issuance of restraining order)</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DUI/DWI</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Traffic tickets over $300</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Excessive indebtedness, financial difficulties, bankruptcy</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Use of illegal drugs</a:t>
            </a:r>
          </a:p>
          <a:p>
            <a:pPr lvl="1" eaLnBrk="1" hangingPunct="1">
              <a:spcBef>
                <a:spcPts val="100"/>
              </a:spcBef>
              <a:spcAft>
                <a:spcPts val="25"/>
              </a:spcAft>
              <a:buSzPct val="80000"/>
              <a:defRPr/>
            </a:pPr>
            <a:r>
              <a:rPr lang="en-US" altLang="en-US" sz="2000" b="1" dirty="0" smtClean="0">
                <a:solidFill>
                  <a:srgbClr val="000090"/>
                </a:solidFill>
                <a:latin typeface="Calibri"/>
                <a:cs typeface="Calibri"/>
              </a:rPr>
              <a:t>Foreign Contacts:  </a:t>
            </a:r>
            <a:r>
              <a:rPr lang="en-US" altLang="en-US" sz="2000" dirty="0" smtClean="0">
                <a:solidFill>
                  <a:srgbClr val="000090"/>
                </a:solidFill>
                <a:latin typeface="Calibri"/>
                <a:cs typeface="Calibri"/>
              </a:rPr>
              <a:t>Close or continuing association with foreign nationals</a:t>
            </a:r>
          </a:p>
        </p:txBody>
      </p:sp>
      <p:sp>
        <p:nvSpPr>
          <p:cNvPr id="12292" name="TextBox 2"/>
          <p:cNvSpPr txBox="1">
            <a:spLocks noChangeArrowheads="1"/>
          </p:cNvSpPr>
          <p:nvPr/>
        </p:nvSpPr>
        <p:spPr bwMode="auto">
          <a:xfrm>
            <a:off x="457200" y="1687540"/>
            <a:ext cx="6591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1" dirty="0">
                <a:solidFill>
                  <a:srgbClr val="000090"/>
                </a:solidFill>
                <a:latin typeface="Calibri"/>
                <a:cs typeface="Calibri"/>
              </a:rPr>
              <a:t>Self Reporting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7908"/>
            <a:ext cx="1156931" cy="1156931"/>
          </a:xfrm>
          <a:prstGeom prst="rect">
            <a:avLst/>
          </a:prstGeom>
        </p:spPr>
      </p:pic>
      <p:sp>
        <p:nvSpPr>
          <p:cNvPr id="6"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
        <p:nvSpPr>
          <p:cNvPr id="8"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8</a:t>
            </a:fld>
            <a:endParaRPr lang="en-US"/>
          </a:p>
        </p:txBody>
      </p:sp>
      <p:sp>
        <p:nvSpPr>
          <p:cNvPr id="4" name="TextBox 3"/>
          <p:cNvSpPr txBox="1"/>
          <p:nvPr/>
        </p:nvSpPr>
        <p:spPr>
          <a:xfrm>
            <a:off x="529955" y="5976298"/>
            <a:ext cx="8042811" cy="307777"/>
          </a:xfrm>
          <a:prstGeom prst="rect">
            <a:avLst/>
          </a:prstGeom>
          <a:noFill/>
        </p:spPr>
        <p:txBody>
          <a:bodyPr wrap="square" rtlCol="0">
            <a:spAutoFit/>
          </a:bodyPr>
          <a:lstStyle/>
          <a:p>
            <a:pPr algn="ctr"/>
            <a:r>
              <a:rPr lang="en-US" sz="1400" dirty="0">
                <a:solidFill>
                  <a:srgbClr val="FF0000"/>
                </a:solidFill>
              </a:rPr>
              <a:t>Reporting does not automatically result in revocation of </a:t>
            </a:r>
            <a:r>
              <a:rPr lang="en-US" sz="1400" dirty="0" smtClean="0">
                <a:solidFill>
                  <a:srgbClr val="FF0000"/>
                </a:solidFill>
              </a:rPr>
              <a:t>eligibility, </a:t>
            </a:r>
            <a:r>
              <a:rPr lang="en-US" sz="1400" dirty="0">
                <a:solidFill>
                  <a:srgbClr val="FF0000"/>
                </a:solidFill>
              </a:rPr>
              <a:t>so don’t be afraid to report!</a:t>
            </a:r>
          </a:p>
        </p:txBody>
      </p:sp>
    </p:spTree>
    <p:extLst>
      <p:ext uri="{BB962C8B-B14F-4D97-AF65-F5344CB8AC3E}">
        <p14:creationId xmlns:p14="http://schemas.microsoft.com/office/powerpoint/2010/main" val="380289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65364"/>
            <a:ext cx="7682056" cy="954284"/>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Security </a:t>
            </a:r>
          </a:p>
        </p:txBody>
      </p:sp>
      <p:sp>
        <p:nvSpPr>
          <p:cNvPr id="13314" name="Content Placeholder 3"/>
          <p:cNvSpPr txBox="1">
            <a:spLocks/>
          </p:cNvSpPr>
          <p:nvPr/>
        </p:nvSpPr>
        <p:spPr bwMode="auto">
          <a:xfrm>
            <a:off x="667012" y="2000870"/>
            <a:ext cx="7784849" cy="280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800" i="1" dirty="0">
                <a:solidFill>
                  <a:srgbClr val="000090"/>
                </a:solidFill>
                <a:latin typeface="Calibri"/>
                <a:cs typeface="Calibri"/>
              </a:rPr>
              <a:t>The Information Security Program is a system of policies, procedures, and requirements established to protect classified and controlled unclassified information (CUI) that, if subjected to unauthorized disclosure, could reasonably be expected to cause damage to National Security.</a:t>
            </a:r>
          </a:p>
        </p:txBody>
      </p:sp>
      <p:sp>
        <p:nvSpPr>
          <p:cNvPr id="4" name="Date Placeholder 4"/>
          <p:cNvSpPr>
            <a:spLocks noGrp="1"/>
          </p:cNvSpPr>
          <p:nvPr>
            <p:ph type="dt" sz="half" idx="10"/>
          </p:nvPr>
        </p:nvSpPr>
        <p:spPr>
          <a:xfrm>
            <a:off x="457200" y="6356350"/>
            <a:ext cx="2133600" cy="365125"/>
          </a:xfrm>
        </p:spPr>
        <p:txBody>
          <a:bodyPr/>
          <a:lstStyle/>
          <a:p>
            <a:fld id="{4D6A32ED-F784-F54C-ACB6-EE772A090663}" type="datetime1">
              <a:rPr lang="en-US" smtClean="0"/>
              <a:t>2/6/2020</a:t>
            </a:fld>
            <a:endParaRPr lang="en-US"/>
          </a:p>
        </p:txBody>
      </p:sp>
      <p:sp>
        <p:nvSpPr>
          <p:cNvPr id="5" name="Footer Placeholder 5"/>
          <p:cNvSpPr>
            <a:spLocks noGrp="1"/>
          </p:cNvSpPr>
          <p:nvPr>
            <p:ph type="ftr" sz="quarter" idx="11"/>
          </p:nvPr>
        </p:nvSpPr>
        <p:spPr>
          <a:xfrm>
            <a:off x="3124200" y="6356350"/>
            <a:ext cx="2895600" cy="365125"/>
          </a:xfrm>
        </p:spPr>
        <p:txBody>
          <a:bodyPr/>
          <a:lstStyle/>
          <a:p>
            <a:endParaRPr lang="en-US"/>
          </a:p>
        </p:txBody>
      </p:sp>
      <p:sp>
        <p:nvSpPr>
          <p:cNvPr id="6"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9</a:t>
            </a:fld>
            <a:endParaRPr lang="en-US"/>
          </a:p>
        </p:txBody>
      </p:sp>
    </p:spTree>
    <p:extLst>
      <p:ext uri="{BB962C8B-B14F-4D97-AF65-F5344CB8AC3E}">
        <p14:creationId xmlns:p14="http://schemas.microsoft.com/office/powerpoint/2010/main" val="1718364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7D"/>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7D"/>
      </a:hlink>
      <a:folHlink>
        <a:srgbClr val="3351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1080</TotalTime>
  <Words>2352</Words>
  <Application>Microsoft Office PowerPoint</Application>
  <PresentationFormat>On-screen Show (4:3)</PresentationFormat>
  <Paragraphs>418</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ＭＳ Ｐゴシック</vt:lpstr>
      <vt:lpstr>Arial</vt:lpstr>
      <vt:lpstr>Avenir Black</vt:lpstr>
      <vt:lpstr>Avenir Medium</vt:lpstr>
      <vt:lpstr>Calibri</vt:lpstr>
      <vt:lpstr>Wingdings</vt:lpstr>
      <vt:lpstr>Office Theme</vt:lpstr>
      <vt:lpstr>PowerPoint Presentation</vt:lpstr>
      <vt:lpstr>AGENDA</vt:lpstr>
      <vt:lpstr>Personnel Security</vt:lpstr>
      <vt:lpstr>Personnel Security Clearance Process</vt:lpstr>
      <vt:lpstr>Personnel Security Investigation</vt:lpstr>
      <vt:lpstr>Personnel Security Adjudication</vt:lpstr>
      <vt:lpstr>Personnel Security  Periodic Reinvestigation </vt:lpstr>
      <vt:lpstr>Personnel Security Self-Reporting</vt:lpstr>
      <vt:lpstr>Information Security </vt:lpstr>
      <vt:lpstr>Information Security Levels of Classified Information</vt:lpstr>
      <vt:lpstr>Information Security Original Classification </vt:lpstr>
      <vt:lpstr>Information Security Original Classification</vt:lpstr>
      <vt:lpstr>Information Security Derivative Classification </vt:lpstr>
      <vt:lpstr>Information Security Marking Syntax</vt:lpstr>
      <vt:lpstr>Information Security Marking Slides and Working Papers</vt:lpstr>
      <vt:lpstr>Information Security Reproduction</vt:lpstr>
      <vt:lpstr>Information Security Processing Classified Information</vt:lpstr>
      <vt:lpstr>Information Security Controlled Unclassified Information (CUI)</vt:lpstr>
      <vt:lpstr>Information Security Safeguarding</vt:lpstr>
      <vt:lpstr>Storage Containers</vt:lpstr>
      <vt:lpstr>Preparing Classified  Documents for Mailing</vt:lpstr>
      <vt:lpstr>Information Security Top Secret Transmission</vt:lpstr>
      <vt:lpstr>Information Security Secret Transmission</vt:lpstr>
      <vt:lpstr>Information Security Confidential Transmission</vt:lpstr>
      <vt:lpstr>Information Security CUI Transmission</vt:lpstr>
      <vt:lpstr>Information Security Hand Carry</vt:lpstr>
      <vt:lpstr>Information Security Destruction</vt:lpstr>
      <vt:lpstr>Security Incidents</vt:lpstr>
      <vt:lpstr>Sanctions</vt:lpstr>
      <vt:lpstr>Information Security Classified Information/Public Media</vt:lpstr>
      <vt:lpstr>Pre-Publication Process</vt:lpstr>
      <vt:lpstr>Industrial Security</vt:lpstr>
      <vt:lpstr>Physical Security</vt:lpstr>
      <vt:lpstr>Physical Security Employee Identification</vt:lpstr>
      <vt:lpstr>Physical Security Escort Requirements</vt:lpstr>
      <vt:lpstr>Operations Security (OPSEC)</vt:lpstr>
      <vt:lpstr>Foreign Travel Official</vt:lpstr>
      <vt:lpstr>Foreign Travel SCI</vt:lpstr>
      <vt:lpstr>Summary</vt:lpstr>
      <vt:lpstr>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Orientation and Awareness Training Template</dc:title>
  <dc:creator>Center for Development of Security Excellence (CDSE)</dc:creator>
  <cp:lastModifiedBy>Smith, Bradley J (Brad) CTR, DCSA</cp:lastModifiedBy>
  <cp:revision>73</cp:revision>
  <dcterms:created xsi:type="dcterms:W3CDTF">2016-09-06T12:22:05Z</dcterms:created>
  <dcterms:modified xsi:type="dcterms:W3CDTF">2020-02-06T17:32:55Z</dcterms:modified>
</cp:coreProperties>
</file>